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drawings/legacyDiagramText16.bin" ContentType="application/vnd.ms-office.legacyDiagramText"/>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rawings/legacyDiagramText8.bin" ContentType="application/vnd.ms-office.legacyDiagramText"/>
  <Override PartName="/ppt/drawings/legacyDiagramText12.bin" ContentType="application/vnd.ms-office.legacyDiagramText"/>
  <Override PartName="/ppt/drawings/legacyDiagramText4.bin" ContentType="application/vnd.ms-office.legacyDiagramText"/>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rawings/legacyDiagramText19.bin" ContentType="application/vnd.ms-office.legacyDiagramText"/>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rawings/legacyDiagramText17.bin" ContentType="application/vnd.ms-office.legacyDiagramText"/>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drawings/legacyDiagramText15.bin" ContentType="application/vnd.ms-office.legacyDiagramText"/>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rawings/legacyDiagramText9.bin" ContentType="application/vnd.ms-office.legacyDiagramText"/>
  <Override PartName="/ppt/drawings/legacyDiagramText13.bin" ContentType="application/vnd.ms-office.legacyDiagramText"/>
  <Override PartName="/ppt/slideLayouts/slideLayout10.xml" ContentType="application/vnd.openxmlformats-officedocument.presentationml.slideLayout+xml"/>
  <Default Extension="vml" ContentType="application/vnd.openxmlformats-officedocument.vmlDrawing"/>
  <Override PartName="/ppt/drawings/legacyDiagramText7.bin" ContentType="application/vnd.ms-office.legacyDiagramText"/>
  <Override PartName="/ppt/drawings/legacyDiagramText11.bin" ContentType="application/vnd.ms-office.legacyDiagramText"/>
  <Override PartName="/ppt/drawings/legacyDiagramText20.bin" ContentType="application/vnd.ms-office.legacyDiagramText"/>
  <Override PartName="/ppt/drawings/legacyDiagramText22.bin" ContentType="application/vnd.ms-office.legacyDiagramText"/>
  <Override PartName="/ppt/drawings/legacyDiagramText5.bin" ContentType="application/vnd.ms-office.legacyDiagramText"/>
  <Override PartName="/ppt/legacyDocTextInfo.bin" ContentType="application/vnd.ms-office.legacyDocTextInfo"/>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drawings/legacyDiagramText1.bin" ContentType="application/vnd.ms-office.legacyDiagramText"/>
  <Override PartName="/ppt/drawings/legacyDiagramText3.bin" ContentType="application/vnd.ms-office.legacyDiagramText"/>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drawings/legacyDiagramText18.bin" ContentType="application/vnd.ms-office.legacyDiagramText"/>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rawings/legacyDiagramText14.bin" ContentType="application/vnd.ms-office.legacyDiagramText"/>
  <Override PartName="/ppt/drawings/legacyDiagramText6.bin" ContentType="application/vnd.ms-office.legacyDiagramText"/>
  <Override PartName="/ppt/drawings/legacyDiagramText21.bin" ContentType="application/vnd.ms-office.legacyDiagramText"/>
  <Override PartName="/ppt/drawings/legacyDiagramText10.bin" ContentType="application/vnd.ms-office.legacyDiagramText"/>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rawings/legacyDiagramText2.bin" ContentType="application/vnd.ms-office.legacyDiagramTex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8" r:id="rId2"/>
  </p:sldMasterIdLst>
  <p:notesMasterIdLst>
    <p:notesMasterId r:id="rId73"/>
  </p:notesMasterIdLst>
  <p:handoutMasterIdLst>
    <p:handoutMasterId r:id="rId74"/>
  </p:handoutMasterIdLst>
  <p:sldIdLst>
    <p:sldId id="256" r:id="rId3"/>
    <p:sldId id="257" r:id="rId4"/>
    <p:sldId id="259" r:id="rId5"/>
    <p:sldId id="322" r:id="rId6"/>
    <p:sldId id="323" r:id="rId7"/>
    <p:sldId id="324" r:id="rId8"/>
    <p:sldId id="325" r:id="rId9"/>
    <p:sldId id="334" r:id="rId10"/>
    <p:sldId id="326" r:id="rId11"/>
    <p:sldId id="327" r:id="rId12"/>
    <p:sldId id="328" r:id="rId13"/>
    <p:sldId id="329" r:id="rId14"/>
    <p:sldId id="330" r:id="rId15"/>
    <p:sldId id="331" r:id="rId16"/>
    <p:sldId id="332" r:id="rId17"/>
    <p:sldId id="258" r:id="rId18"/>
    <p:sldId id="260" r:id="rId19"/>
    <p:sldId id="261" r:id="rId20"/>
    <p:sldId id="262" r:id="rId21"/>
    <p:sldId id="263" r:id="rId22"/>
    <p:sldId id="265" r:id="rId23"/>
    <p:sldId id="266" r:id="rId24"/>
    <p:sldId id="267" r:id="rId25"/>
    <p:sldId id="268" r:id="rId26"/>
    <p:sldId id="272" r:id="rId27"/>
    <p:sldId id="273" r:id="rId28"/>
    <p:sldId id="274" r:id="rId29"/>
    <p:sldId id="269" r:id="rId30"/>
    <p:sldId id="264" r:id="rId31"/>
    <p:sldId id="270" r:id="rId32"/>
    <p:sldId id="319"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288" r:id="rId46"/>
    <p:sldId id="289" r:id="rId47"/>
    <p:sldId id="290" r:id="rId48"/>
    <p:sldId id="291" r:id="rId49"/>
    <p:sldId id="292" r:id="rId50"/>
    <p:sldId id="293" r:id="rId51"/>
    <p:sldId id="294" r:id="rId52"/>
    <p:sldId id="295" r:id="rId53"/>
    <p:sldId id="296" r:id="rId54"/>
    <p:sldId id="297" r:id="rId55"/>
    <p:sldId id="298" r:id="rId56"/>
    <p:sldId id="299" r:id="rId57"/>
    <p:sldId id="300" r:id="rId58"/>
    <p:sldId id="301" r:id="rId59"/>
    <p:sldId id="302" r:id="rId60"/>
    <p:sldId id="305" r:id="rId61"/>
    <p:sldId id="306" r:id="rId62"/>
    <p:sldId id="307" r:id="rId63"/>
    <p:sldId id="308" r:id="rId64"/>
    <p:sldId id="309" r:id="rId65"/>
    <p:sldId id="310" r:id="rId66"/>
    <p:sldId id="311" r:id="rId67"/>
    <p:sldId id="312" r:id="rId68"/>
    <p:sldId id="313" r:id="rId69"/>
    <p:sldId id="314" r:id="rId70"/>
    <p:sldId id="317" r:id="rId71"/>
    <p:sldId id="318" r:id="rId72"/>
  </p:sldIdLst>
  <p:sldSz cx="9144000" cy="6858000" type="screen4x3"/>
  <p:notesSz cx="6858000" cy="9144000"/>
  <p:defaultTextStyle>
    <a:defPPr>
      <a:defRPr lang="uz-Latn-U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handoutMaster" Target="handoutMasters/handoutMaster1.xml"/><Relationship Id="rId79" Type="http://schemas.microsoft.com/office/2006/relationships/legacyDocTextInfo" Target="legacyDocTextInfo.bin"/><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 Id="rId4" Type="http://schemas.openxmlformats.org/officeDocument/2006/relationships/image" Target="../media/image67.wmf"/></Relationships>
</file>

<file path=ppt/drawings/_rels/vmlDrawing13.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6.bin"/><Relationship Id="rId5" Type="http://schemas.microsoft.com/office/2006/relationships/legacyDiagramText" Target="legacyDiagramText5.bin"/><Relationship Id="rId4" Type="http://schemas.microsoft.com/office/2006/relationships/legacyDiagramText" Target="legacyDiagramText4.bin"/></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image" Target="../media/image82.wmf"/></Relationships>
</file>

<file path=ppt/drawings/_rels/vmlDrawing15.vml.rels><?xml version="1.0" encoding="UTF-8" standalone="yes"?>
<Relationships xmlns="http://schemas.openxmlformats.org/package/2006/relationships"><Relationship Id="rId8" Type="http://schemas.microsoft.com/office/2006/relationships/legacyDiagramText" Target="legacyDiagramText14.bin"/><Relationship Id="rId3" Type="http://schemas.microsoft.com/office/2006/relationships/legacyDiagramText" Target="legacyDiagramText9.bin"/><Relationship Id="rId7" Type="http://schemas.microsoft.com/office/2006/relationships/legacyDiagramText" Target="legacyDiagramText13.bin"/><Relationship Id="rId2" Type="http://schemas.microsoft.com/office/2006/relationships/legacyDiagramText" Target="legacyDiagramText8.bin"/><Relationship Id="rId1" Type="http://schemas.microsoft.com/office/2006/relationships/legacyDiagramText" Target="legacyDiagramText7.bin"/><Relationship Id="rId6" Type="http://schemas.microsoft.com/office/2006/relationships/legacyDiagramText" Target="legacyDiagramText12.bin"/><Relationship Id="rId5" Type="http://schemas.microsoft.com/office/2006/relationships/legacyDiagramText" Target="legacyDiagramText11.bin"/><Relationship Id="rId10" Type="http://schemas.openxmlformats.org/officeDocument/2006/relationships/image" Target="../media/image84.wmf"/><Relationship Id="rId4" Type="http://schemas.microsoft.com/office/2006/relationships/legacyDiagramText" Target="legacyDiagramText10.bin"/><Relationship Id="rId9" Type="http://schemas.openxmlformats.org/officeDocument/2006/relationships/image" Target="../media/image83.wmf"/></Relationships>
</file>

<file path=ppt/drawings/_rels/vmlDrawing16.vml.rels><?xml version="1.0" encoding="UTF-8" standalone="yes"?>
<Relationships xmlns="http://schemas.openxmlformats.org/package/2006/relationships"><Relationship Id="rId3" Type="http://schemas.microsoft.com/office/2006/relationships/legacyDiagramText" Target="legacyDiagramText17.bin"/><Relationship Id="rId2" Type="http://schemas.microsoft.com/office/2006/relationships/legacyDiagramText" Target="legacyDiagramText16.bin"/><Relationship Id="rId1" Type="http://schemas.microsoft.com/office/2006/relationships/legacyDiagramText" Target="legacyDiagramText15.bin"/><Relationship Id="rId4" Type="http://schemas.microsoft.com/office/2006/relationships/legacyDiagramText" Target="legacyDiagramText18.bin"/></Relationships>
</file>

<file path=ppt/drawings/_rels/vmlDrawing17.vml.rels><?xml version="1.0" encoding="UTF-8" standalone="yes"?>
<Relationships xmlns="http://schemas.openxmlformats.org/package/2006/relationships"><Relationship Id="rId3" Type="http://schemas.microsoft.com/office/2006/relationships/legacyDiagramText" Target="legacyDiagramText21.bin"/><Relationship Id="rId2" Type="http://schemas.microsoft.com/office/2006/relationships/legacyDiagramText" Target="legacyDiagramText20.bin"/><Relationship Id="rId1" Type="http://schemas.microsoft.com/office/2006/relationships/legacyDiagramText" Target="legacyDiagramText19.bin"/><Relationship Id="rId4" Type="http://schemas.microsoft.com/office/2006/relationships/legacyDiagramText" Target="legacyDiagramText22.bin"/></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89.wmf"/><Relationship Id="rId5" Type="http://schemas.openxmlformats.org/officeDocument/2006/relationships/image" Target="../media/image93.wmf"/><Relationship Id="rId4" Type="http://schemas.openxmlformats.org/officeDocument/2006/relationships/image" Target="../media/image92.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95.wmf"/><Relationship Id="rId1" Type="http://schemas.openxmlformats.org/officeDocument/2006/relationships/image" Target="../media/image94.wmf"/><Relationship Id="rId4" Type="http://schemas.openxmlformats.org/officeDocument/2006/relationships/image" Target="../media/image97.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98.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100.wmf"/><Relationship Id="rId1" Type="http://schemas.openxmlformats.org/officeDocument/2006/relationships/image" Target="../media/image99.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image" Target="../media/image102.wmf"/><Relationship Id="rId1" Type="http://schemas.openxmlformats.org/officeDocument/2006/relationships/image" Target="../media/image101.wmf"/><Relationship Id="rId4" Type="http://schemas.openxmlformats.org/officeDocument/2006/relationships/image" Target="../media/image104.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106.wmf"/><Relationship Id="rId1" Type="http://schemas.openxmlformats.org/officeDocument/2006/relationships/image" Target="../media/image105.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07.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10.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14.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15.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16.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17.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23.wmf"/><Relationship Id="rId7" Type="http://schemas.openxmlformats.org/officeDocument/2006/relationships/image" Target="../media/image27.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5" Type="http://schemas.openxmlformats.org/officeDocument/2006/relationships/image" Target="../media/image34.wmf"/><Relationship Id="rId4"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image" Target="../media/image37.wmf"/><Relationship Id="rId7" Type="http://schemas.openxmlformats.org/officeDocument/2006/relationships/image" Target="../media/image41.wmf"/><Relationship Id="rId2" Type="http://schemas.openxmlformats.org/officeDocument/2006/relationships/image" Target="../media/image36.wmf"/><Relationship Id="rId1" Type="http://schemas.openxmlformats.org/officeDocument/2006/relationships/image" Target="../media/image35.wmf"/><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 Id="rId9" Type="http://schemas.openxmlformats.org/officeDocument/2006/relationships/image" Target="../media/image43.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image" Target="../media/image46.wmf"/><Relationship Id="rId7" Type="http://schemas.openxmlformats.org/officeDocument/2006/relationships/image" Target="../media/image50.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 Id="rId9" Type="http://schemas.openxmlformats.org/officeDocument/2006/relationships/image" Target="../media/image52.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image" Target="../media/image53.wmf"/><Relationship Id="rId7" Type="http://schemas.openxmlformats.org/officeDocument/2006/relationships/image" Target="../media/image57.wmf"/><Relationship Id="rId2" Type="http://schemas.openxmlformats.org/officeDocument/2006/relationships/image" Target="../media/image52.wmf"/><Relationship Id="rId1" Type="http://schemas.openxmlformats.org/officeDocument/2006/relationships/image" Target="../media/image14.wmf"/><Relationship Id="rId6" Type="http://schemas.openxmlformats.org/officeDocument/2006/relationships/image" Target="../media/image56.wmf"/><Relationship Id="rId5" Type="http://schemas.openxmlformats.org/officeDocument/2006/relationships/image" Target="../media/image55.wmf"/><Relationship Id="rId4" Type="http://schemas.openxmlformats.org/officeDocument/2006/relationships/image" Target="../media/image5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vi-VN" smtClean="0"/>
              <a:t>ĐHKHTN-KHOA VẬT LÝ-BỘ MÔN VẬT LÝ ỨNG DỤNG - NGÀNH VẬT LÝ ĐIỆN TỬ</a:t>
            </a:r>
            <a:endParaRPr lang="uz-Latn-UZ"/>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60B940D-4DBB-4FAE-BCB9-9F6E9240ED3D}" type="datetimeFigureOut">
              <a:rPr lang="uz-Latn-UZ" smtClean="0"/>
              <a:pPr/>
              <a:t>15/12 2010</a:t>
            </a:fld>
            <a:endParaRPr lang="uz-Latn-UZ"/>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vi-VN" smtClean="0"/>
              <a:t>MÔN : ĐIỆN TỬ HỌC PHÁT XẠ VÀ ỨNG DỤNG</a:t>
            </a:r>
            <a:endParaRPr lang="uz-Latn-UZ"/>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A8AAB0B-C89C-4F01-80B5-8AE9DD8A1093}" type="slidenum">
              <a:rPr lang="uz-Latn-UZ" smtClean="0"/>
              <a:pPr/>
              <a:t>‹#›</a:t>
            </a:fld>
            <a:endParaRPr lang="uz-Latn-UZ"/>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vi-VN" smtClean="0"/>
              <a:t>ĐHKHTN-KHOA VẬT LÝ-BỘ MÔN VẬT LÝ ỨNG DỤNG - NGÀNH VẬT LÝ ĐIỆN TỬ</a:t>
            </a:r>
            <a:endParaRPr lang="uz-Latn-U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1A5BF6-20E3-4397-BD1C-90E4154DFF1C}" type="datetimeFigureOut">
              <a:rPr lang="uz-Latn-UZ" smtClean="0"/>
              <a:pPr/>
              <a:t>15/12 2010</a:t>
            </a:fld>
            <a:endParaRPr lang="uz-Latn-U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z-Latn-U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z-Latn-U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vi-VN" smtClean="0"/>
              <a:t>MÔN : ĐIỆN TỬ HỌC PHÁT XẠ VÀ ỨNG DỤNG</a:t>
            </a:r>
            <a:endParaRPr lang="uz-Latn-U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29FBF2-780C-4BC2-BF37-E907B619616E}" type="slidenum">
              <a:rPr lang="uz-Latn-UZ" smtClean="0"/>
              <a:pPr/>
              <a:t>‹#›</a:t>
            </a:fld>
            <a:endParaRPr lang="uz-Latn-UZ"/>
          </a:p>
        </p:txBody>
      </p:sp>
    </p:spTree>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uz-Latn-UZ" dirty="0"/>
          </a:p>
        </p:txBody>
      </p:sp>
      <p:sp>
        <p:nvSpPr>
          <p:cNvPr id="4" name="Slide Number Placeholder 3"/>
          <p:cNvSpPr>
            <a:spLocks noGrp="1"/>
          </p:cNvSpPr>
          <p:nvPr>
            <p:ph type="sldNum" sz="quarter" idx="10"/>
          </p:nvPr>
        </p:nvSpPr>
        <p:spPr/>
        <p:txBody>
          <a:bodyPr/>
          <a:lstStyle/>
          <a:p>
            <a:fld id="{D529FBF2-780C-4BC2-BF37-E907B619616E}" type="slidenum">
              <a:rPr lang="uz-Latn-UZ" smtClean="0"/>
              <a:pPr/>
              <a:t>1</a:t>
            </a:fld>
            <a:endParaRPr lang="uz-Latn-UZ"/>
          </a:p>
        </p:txBody>
      </p:sp>
      <p:sp>
        <p:nvSpPr>
          <p:cNvPr id="5" name="Footer Placeholder 4"/>
          <p:cNvSpPr>
            <a:spLocks noGrp="1"/>
          </p:cNvSpPr>
          <p:nvPr>
            <p:ph type="ftr" sz="quarter" idx="11"/>
          </p:nvPr>
        </p:nvSpPr>
        <p:spPr/>
        <p:txBody>
          <a:bodyPr/>
          <a:lstStyle/>
          <a:p>
            <a:r>
              <a:rPr lang="vi-VN" smtClean="0"/>
              <a:t>MÔN : ĐIỆN TỬ HỌC PHÁT XẠ VÀ ỨNG DỤNG</a:t>
            </a:r>
            <a:endParaRPr lang="uz-Latn-UZ"/>
          </a:p>
        </p:txBody>
      </p:sp>
      <p:sp>
        <p:nvSpPr>
          <p:cNvPr id="6" name="Header Placeholder 5"/>
          <p:cNvSpPr>
            <a:spLocks noGrp="1"/>
          </p:cNvSpPr>
          <p:nvPr>
            <p:ph type="hdr" sz="quarter" idx="12"/>
          </p:nvPr>
        </p:nvSpPr>
        <p:spPr/>
        <p:txBody>
          <a:bodyPr/>
          <a:lstStyle/>
          <a:p>
            <a:r>
              <a:rPr lang="vi-VN" smtClean="0"/>
              <a:t>ĐHKHTN-KHOA VẬT LÝ-BỘ MÔN VẬT LÝ ỨNG DỤNG - NGÀNH VẬT LÝ ĐIỆN TỬ</a:t>
            </a:r>
            <a:endParaRPr lang="uz-Latn-UZ"/>
          </a:p>
        </p:txBody>
      </p:sp>
      <p:sp>
        <p:nvSpPr>
          <p:cNvPr id="7" name="Date Placeholder 6"/>
          <p:cNvSpPr>
            <a:spLocks noGrp="1"/>
          </p:cNvSpPr>
          <p:nvPr>
            <p:ph type="dt" idx="13"/>
          </p:nvPr>
        </p:nvSpPr>
        <p:spPr/>
        <p:txBody>
          <a:bodyPr/>
          <a:lstStyle/>
          <a:p>
            <a:fld id="{161A5BF6-20E3-4397-BD1C-90E4154DFF1C}" type="datetimeFigureOut">
              <a:rPr lang="uz-Latn-UZ" smtClean="0"/>
              <a:pPr/>
              <a:t>15/12 2010</a:t>
            </a:fld>
            <a:endParaRPr lang="uz-Latn-U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8B0E1C5-064A-4CF0-992B-DE6DCD307ABF}" type="datetime1">
              <a:rPr lang="uz-Latn-UZ" smtClean="0"/>
              <a:pPr/>
              <a:t>15/12 2010</a:t>
            </a:fld>
            <a:endParaRPr lang="uz-Latn-UZ"/>
          </a:p>
        </p:txBody>
      </p:sp>
      <p:sp>
        <p:nvSpPr>
          <p:cNvPr id="17" name="Footer Placeholder 16"/>
          <p:cNvSpPr>
            <a:spLocks noGrp="1"/>
          </p:cNvSpPr>
          <p:nvPr>
            <p:ph type="ftr" sz="quarter" idx="11"/>
          </p:nvPr>
        </p:nvSpPr>
        <p:spPr/>
        <p:txBody>
          <a:bodyPr/>
          <a:lstStyle/>
          <a:p>
            <a:r>
              <a:rPr lang="vi-VN" smtClean="0"/>
              <a:t>BỘ MÔN VẬT LÝ ĐIỆN TỬ ỨNG DỤNG</a:t>
            </a:r>
            <a:endParaRPr lang="uz-Latn-UZ"/>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E1AD46C-56E5-4B44-BEDD-E369C7BBEEFE}" type="slidenum">
              <a:rPr lang="uz-Latn-UZ" smtClean="0"/>
              <a:pPr/>
              <a:t>‹#›</a:t>
            </a:fld>
            <a:endParaRPr lang="uz-Latn-UZ"/>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39CB9D4-AE7F-44FE-AA0B-9B91AF293F4D}" type="datetime1">
              <a:rPr lang="uz-Latn-UZ" smtClean="0"/>
              <a:pPr/>
              <a:t>15/12 2010</a:t>
            </a:fld>
            <a:endParaRPr lang="uz-Latn-UZ"/>
          </a:p>
        </p:txBody>
      </p:sp>
      <p:sp>
        <p:nvSpPr>
          <p:cNvPr id="5" name="Footer Placeholder 4"/>
          <p:cNvSpPr>
            <a:spLocks noGrp="1"/>
          </p:cNvSpPr>
          <p:nvPr>
            <p:ph type="ftr" sz="quarter" idx="11"/>
          </p:nvPr>
        </p:nvSpPr>
        <p:spPr/>
        <p:txBody>
          <a:bodyPr/>
          <a:lstStyle/>
          <a:p>
            <a:r>
              <a:rPr lang="vi-VN" smtClean="0"/>
              <a:t>BỘ MÔN VẬT LÝ ĐIỆN TỬ ỨNG DỤNG</a:t>
            </a:r>
            <a:endParaRPr lang="uz-Latn-UZ"/>
          </a:p>
        </p:txBody>
      </p:sp>
      <p:sp>
        <p:nvSpPr>
          <p:cNvPr id="6" name="Slide Number Placeholder 5"/>
          <p:cNvSpPr>
            <a:spLocks noGrp="1"/>
          </p:cNvSpPr>
          <p:nvPr>
            <p:ph type="sldNum" sz="quarter" idx="12"/>
          </p:nvPr>
        </p:nvSpPr>
        <p:spPr/>
        <p:txBody>
          <a:bodyPr/>
          <a:lstStyle/>
          <a:p>
            <a:fld id="{8E1AD46C-56E5-4B44-BEDD-E369C7BBEEFE}" type="slidenum">
              <a:rPr lang="uz-Latn-UZ" smtClean="0"/>
              <a:pPr/>
              <a:t>‹#›</a:t>
            </a:fld>
            <a:endParaRPr lang="uz-Latn-U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EAFFCA-1B78-42EB-84B9-3B34CAC9433B}" type="datetime1">
              <a:rPr lang="uz-Latn-UZ" smtClean="0"/>
              <a:pPr/>
              <a:t>15/12 2010</a:t>
            </a:fld>
            <a:endParaRPr lang="uz-Latn-UZ"/>
          </a:p>
        </p:txBody>
      </p:sp>
      <p:sp>
        <p:nvSpPr>
          <p:cNvPr id="5" name="Footer Placeholder 4"/>
          <p:cNvSpPr>
            <a:spLocks noGrp="1"/>
          </p:cNvSpPr>
          <p:nvPr>
            <p:ph type="ftr" sz="quarter" idx="11"/>
          </p:nvPr>
        </p:nvSpPr>
        <p:spPr/>
        <p:txBody>
          <a:bodyPr/>
          <a:lstStyle/>
          <a:p>
            <a:r>
              <a:rPr lang="vi-VN" smtClean="0"/>
              <a:t>BỘ MÔN VẬT LÝ ĐIỆN TỬ ỨNG DỤNG</a:t>
            </a:r>
            <a:endParaRPr lang="uz-Latn-UZ"/>
          </a:p>
        </p:txBody>
      </p:sp>
      <p:sp>
        <p:nvSpPr>
          <p:cNvPr id="6" name="Slide Number Placeholder 5"/>
          <p:cNvSpPr>
            <a:spLocks noGrp="1"/>
          </p:cNvSpPr>
          <p:nvPr>
            <p:ph type="sldNum" sz="quarter" idx="12"/>
          </p:nvPr>
        </p:nvSpPr>
        <p:spPr/>
        <p:txBody>
          <a:bodyPr/>
          <a:lstStyle/>
          <a:p>
            <a:fld id="{8E1AD46C-56E5-4B44-BEDD-E369C7BBEEFE}" type="slidenum">
              <a:rPr lang="uz-Latn-UZ" smtClean="0"/>
              <a:pPr/>
              <a:t>‹#›</a:t>
            </a:fld>
            <a:endParaRPr lang="uz-Latn-U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uz-Latn-UZ"/>
          </a:p>
        </p:txBody>
      </p:sp>
      <p:sp>
        <p:nvSpPr>
          <p:cNvPr id="3" name="SmartArt Placeholder 2"/>
          <p:cNvSpPr>
            <a:spLocks noGrp="1"/>
          </p:cNvSpPr>
          <p:nvPr>
            <p:ph type="dgm" idx="1"/>
          </p:nvPr>
        </p:nvSpPr>
        <p:spPr>
          <a:xfrm>
            <a:off x="457200" y="1600200"/>
            <a:ext cx="8229600" cy="4525963"/>
          </a:xfrm>
        </p:spPr>
        <p:txBody>
          <a:bodyPr/>
          <a:lstStyle/>
          <a:p>
            <a:endParaRPr lang="uz-Latn-UZ"/>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02A1E657-FD35-4C75-B1A6-7D64AB76AD8C}" type="datetime1">
              <a:rPr lang="uz-Latn-UZ" smtClean="0"/>
              <a:pPr/>
              <a:t>15/12 2010</a:t>
            </a:fld>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r>
              <a:rPr lang="vi-VN" smtClean="0"/>
              <a:t>BỘ MÔN VẬT LÝ ĐIỆN TỬ ỨNG DỤNG</a:t>
            </a: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AB730933-7DB7-4675-9EE1-97522AEFD042}"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uz-Latn-UZ"/>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z-Latn-UZ"/>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z-Latn-UZ"/>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z-Latn-UZ"/>
          </a:p>
        </p:txBody>
      </p:sp>
      <p:sp>
        <p:nvSpPr>
          <p:cNvPr id="6" name="Date Placeholder 5"/>
          <p:cNvSpPr>
            <a:spLocks noGrp="1"/>
          </p:cNvSpPr>
          <p:nvPr>
            <p:ph type="dt" sz="half" idx="10"/>
          </p:nvPr>
        </p:nvSpPr>
        <p:spPr>
          <a:xfrm>
            <a:off x="457200" y="6245225"/>
            <a:ext cx="2133600" cy="476250"/>
          </a:xfrm>
        </p:spPr>
        <p:txBody>
          <a:bodyPr/>
          <a:lstStyle>
            <a:lvl1pPr>
              <a:defRPr/>
            </a:lvl1pPr>
          </a:lstStyle>
          <a:p>
            <a:fld id="{332EFCD9-D608-470D-AAC3-C5001A4C3B9A}" type="datetime1">
              <a:rPr lang="uz-Latn-UZ" smtClean="0"/>
              <a:pPr/>
              <a:t>15/12 2010</a:t>
            </a:fld>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vi-VN" smtClean="0"/>
              <a:t>BỘ MÔN VẬT LÝ ĐIỆN TỬ ỨNG DỤNG</a:t>
            </a:r>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7423468E-2661-4A1E-A5FA-4264C8D2ED2E}"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uz-Latn-UZ"/>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z-Latn-UZ"/>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z-Latn-UZ"/>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44EDC68C-3173-4F27-8F3A-4E89BEE4B76F}" type="datetime1">
              <a:rPr lang="uz-Latn-UZ" smtClean="0"/>
              <a:pPr/>
              <a:t>15/12 2010</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vi-VN" smtClean="0"/>
              <a:t>BỘ MÔN VẬT LÝ ĐIỆN TỬ ỨNG DỤNG</a:t>
            </a: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89277E53-615F-4449-93B7-F5F5658180D3}"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z-Latn-UZ"/>
          </a:p>
        </p:txBody>
      </p:sp>
      <p:sp>
        <p:nvSpPr>
          <p:cNvPr id="3" name="Date Placeholder 2"/>
          <p:cNvSpPr>
            <a:spLocks noGrp="1"/>
          </p:cNvSpPr>
          <p:nvPr>
            <p:ph type="dt" sz="half" idx="10"/>
          </p:nvPr>
        </p:nvSpPr>
        <p:spPr>
          <a:xfrm>
            <a:off x="457200" y="6248400"/>
            <a:ext cx="2133600" cy="457200"/>
          </a:xfrm>
        </p:spPr>
        <p:txBody>
          <a:bodyPr/>
          <a:lstStyle>
            <a:lvl1pPr>
              <a:defRPr/>
            </a:lvl1pPr>
          </a:lstStyle>
          <a:p>
            <a:fld id="{E65A5CFA-5DEB-49D8-9BA9-E80910780060}" type="datetime1">
              <a:rPr lang="uz-Latn-UZ" smtClean="0"/>
              <a:pPr/>
              <a:t>15/12 2010</a:t>
            </a:fld>
            <a:endParaRPr lang="vi-VN"/>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r>
              <a:rPr lang="vi-VN" smtClean="0"/>
              <a:t>BỘ MÔN VẬT LÝ ĐIỆN TỬ ỨNG DỤNG</a:t>
            </a:r>
            <a:endParaRPr lang="vi-VN"/>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04DE1828-A7BC-4066-8438-3A4E9AD42C40}" type="slidenum">
              <a:rPr lang="vi-VN"/>
              <a:pPr/>
              <a:t>‹#›</a:t>
            </a:fld>
            <a:endParaRPr lang="vi-V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05453DB-6CBF-4C70-A68E-C27A18F9788C}" type="datetime1">
              <a:rPr lang="uz-Latn-UZ" smtClean="0"/>
              <a:pPr/>
              <a:t>15/12 2010</a:t>
            </a:fld>
            <a:endParaRPr lang="uz-Latn-UZ"/>
          </a:p>
        </p:txBody>
      </p:sp>
      <p:sp>
        <p:nvSpPr>
          <p:cNvPr id="17" name="Footer Placeholder 16"/>
          <p:cNvSpPr>
            <a:spLocks noGrp="1"/>
          </p:cNvSpPr>
          <p:nvPr>
            <p:ph type="ftr" sz="quarter" idx="11"/>
          </p:nvPr>
        </p:nvSpPr>
        <p:spPr/>
        <p:txBody>
          <a:bodyPr/>
          <a:lstStyle/>
          <a:p>
            <a:r>
              <a:rPr lang="vi-VN" smtClean="0"/>
              <a:t>BỘ MÔN VẬT LÝ ĐIỆN TỬ ỨNG DỤNG</a:t>
            </a:r>
            <a:endParaRPr lang="uz-Latn-UZ"/>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E1AD46C-56E5-4B44-BEDD-E369C7BBEEFE}" type="slidenum">
              <a:rPr lang="uz-Latn-UZ" smtClean="0"/>
              <a:pPr/>
              <a:t>‹#›</a:t>
            </a:fld>
            <a:endParaRPr lang="uz-Latn-UZ"/>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25A7CBE-2A55-43D0-BBE2-5799675B7B1F}" type="datetime1">
              <a:rPr lang="uz-Latn-UZ" smtClean="0"/>
              <a:pPr/>
              <a:t>15/12 2010</a:t>
            </a:fld>
            <a:endParaRPr lang="uz-Latn-UZ"/>
          </a:p>
        </p:txBody>
      </p:sp>
      <p:sp>
        <p:nvSpPr>
          <p:cNvPr id="5" name="Footer Placeholder 4"/>
          <p:cNvSpPr>
            <a:spLocks noGrp="1"/>
          </p:cNvSpPr>
          <p:nvPr>
            <p:ph type="ftr" sz="quarter" idx="11"/>
          </p:nvPr>
        </p:nvSpPr>
        <p:spPr/>
        <p:txBody>
          <a:bodyPr/>
          <a:lstStyle/>
          <a:p>
            <a:r>
              <a:rPr lang="vi-VN" smtClean="0"/>
              <a:t>BỘ MÔN VẬT LÝ ĐIỆN TỬ ỨNG DỤNG</a:t>
            </a:r>
            <a:endParaRPr lang="uz-Latn-UZ"/>
          </a:p>
        </p:txBody>
      </p:sp>
      <p:sp>
        <p:nvSpPr>
          <p:cNvPr id="6" name="Slide Number Placeholder 5"/>
          <p:cNvSpPr>
            <a:spLocks noGrp="1"/>
          </p:cNvSpPr>
          <p:nvPr>
            <p:ph type="sldNum" sz="quarter" idx="12"/>
          </p:nvPr>
        </p:nvSpPr>
        <p:spPr>
          <a:xfrm>
            <a:off x="4361688" y="1026372"/>
            <a:ext cx="457200" cy="441325"/>
          </a:xfrm>
        </p:spPr>
        <p:txBody>
          <a:bodyPr/>
          <a:lstStyle/>
          <a:p>
            <a:fld id="{8E1AD46C-56E5-4B44-BEDD-E369C7BBEEFE}" type="slidenum">
              <a:rPr lang="uz-Latn-UZ" smtClean="0"/>
              <a:pPr/>
              <a:t>‹#›</a:t>
            </a:fld>
            <a:endParaRPr lang="uz-Latn-UZ"/>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vi-VN" smtClean="0"/>
              <a:t>BỘ MÔN VẬT LÝ ĐIỆN TỬ ỨNG DỤNG</a:t>
            </a:r>
            <a:endParaRPr lang="uz-Latn-UZ"/>
          </a:p>
        </p:txBody>
      </p:sp>
      <p:sp>
        <p:nvSpPr>
          <p:cNvPr id="4" name="Date Placeholder 3"/>
          <p:cNvSpPr>
            <a:spLocks noGrp="1"/>
          </p:cNvSpPr>
          <p:nvPr>
            <p:ph type="dt" sz="half" idx="10"/>
          </p:nvPr>
        </p:nvSpPr>
        <p:spPr/>
        <p:txBody>
          <a:bodyPr/>
          <a:lstStyle/>
          <a:p>
            <a:fld id="{0C202F64-048C-411A-9EFD-293023EBED6F}" type="datetime1">
              <a:rPr lang="uz-Latn-UZ" smtClean="0"/>
              <a:pPr/>
              <a:t>15/12 2010</a:t>
            </a:fld>
            <a:endParaRPr lang="uz-Latn-UZ"/>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E1AD46C-56E5-4B44-BEDD-E369C7BBEEFE}" type="slidenum">
              <a:rPr lang="uz-Latn-UZ" smtClean="0"/>
              <a:pPr/>
              <a:t>‹#›</a:t>
            </a:fld>
            <a:endParaRPr lang="uz-Latn-UZ"/>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3171BB33-1E17-4E9C-AD96-8C34A9B5AAE3}" type="datetime1">
              <a:rPr lang="uz-Latn-UZ" smtClean="0"/>
              <a:pPr/>
              <a:t>15/12 2010</a:t>
            </a:fld>
            <a:endParaRPr lang="uz-Latn-UZ"/>
          </a:p>
        </p:txBody>
      </p:sp>
      <p:sp>
        <p:nvSpPr>
          <p:cNvPr id="6" name="Footer Placeholder 5"/>
          <p:cNvSpPr>
            <a:spLocks noGrp="1"/>
          </p:cNvSpPr>
          <p:nvPr>
            <p:ph type="ftr" sz="quarter" idx="11"/>
          </p:nvPr>
        </p:nvSpPr>
        <p:spPr/>
        <p:txBody>
          <a:bodyPr/>
          <a:lstStyle/>
          <a:p>
            <a:r>
              <a:rPr lang="vi-VN" smtClean="0"/>
              <a:t>BỘ MÔN VẬT LÝ ĐIỆN TỬ ỨNG DỤNG</a:t>
            </a:r>
            <a:endParaRPr lang="uz-Latn-UZ"/>
          </a:p>
        </p:txBody>
      </p:sp>
      <p:sp>
        <p:nvSpPr>
          <p:cNvPr id="7" name="Slide Number Placeholder 6"/>
          <p:cNvSpPr>
            <a:spLocks noGrp="1"/>
          </p:cNvSpPr>
          <p:nvPr>
            <p:ph type="sldNum" sz="quarter" idx="12"/>
          </p:nvPr>
        </p:nvSpPr>
        <p:spPr/>
        <p:txBody>
          <a:bodyPr/>
          <a:lstStyle/>
          <a:p>
            <a:fld id="{8E1AD46C-56E5-4B44-BEDD-E369C7BBEEFE}" type="slidenum">
              <a:rPr lang="uz-Latn-UZ" smtClean="0"/>
              <a:pPr/>
              <a:t>‹#›</a:t>
            </a:fld>
            <a:endParaRPr lang="uz-Latn-UZ"/>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84776D8-D6A7-4A17-A428-FAFF1A682E1B}" type="datetime1">
              <a:rPr lang="uz-Latn-UZ" smtClean="0"/>
              <a:pPr/>
              <a:t>15/12 2010</a:t>
            </a:fld>
            <a:endParaRPr lang="uz-Latn-UZ"/>
          </a:p>
        </p:txBody>
      </p:sp>
      <p:sp>
        <p:nvSpPr>
          <p:cNvPr id="5" name="Footer Placeholder 4"/>
          <p:cNvSpPr>
            <a:spLocks noGrp="1"/>
          </p:cNvSpPr>
          <p:nvPr>
            <p:ph type="ftr" sz="quarter" idx="11"/>
          </p:nvPr>
        </p:nvSpPr>
        <p:spPr/>
        <p:txBody>
          <a:bodyPr/>
          <a:lstStyle/>
          <a:p>
            <a:r>
              <a:rPr lang="vi-VN" smtClean="0"/>
              <a:t>BỘ MÔN VẬT LÝ ĐIỆN TỬ ỨNG DỤNG</a:t>
            </a:r>
            <a:endParaRPr lang="uz-Latn-UZ"/>
          </a:p>
        </p:txBody>
      </p:sp>
      <p:sp>
        <p:nvSpPr>
          <p:cNvPr id="6" name="Slide Number Placeholder 5"/>
          <p:cNvSpPr>
            <a:spLocks noGrp="1"/>
          </p:cNvSpPr>
          <p:nvPr>
            <p:ph type="sldNum" sz="quarter" idx="12"/>
          </p:nvPr>
        </p:nvSpPr>
        <p:spPr/>
        <p:txBody>
          <a:bodyPr/>
          <a:lstStyle/>
          <a:p>
            <a:fld id="{8E1AD46C-56E5-4B44-BEDD-E369C7BBEEFE}" type="slidenum">
              <a:rPr lang="uz-Latn-UZ" smtClean="0"/>
              <a:pPr/>
              <a:t>‹#›</a:t>
            </a:fld>
            <a:endParaRPr lang="uz-Latn-UZ"/>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E92E051-045C-4627-9AB0-2BB4D58C7076}" type="datetime1">
              <a:rPr lang="uz-Latn-UZ" smtClean="0"/>
              <a:pPr/>
              <a:t>15/12 2010</a:t>
            </a:fld>
            <a:endParaRPr lang="uz-Latn-UZ"/>
          </a:p>
        </p:txBody>
      </p:sp>
      <p:sp>
        <p:nvSpPr>
          <p:cNvPr id="8" name="Footer Placeholder 7"/>
          <p:cNvSpPr>
            <a:spLocks noGrp="1"/>
          </p:cNvSpPr>
          <p:nvPr>
            <p:ph type="ftr" sz="quarter" idx="11"/>
          </p:nvPr>
        </p:nvSpPr>
        <p:spPr>
          <a:xfrm>
            <a:off x="304800" y="6409944"/>
            <a:ext cx="3581400" cy="365760"/>
          </a:xfrm>
        </p:spPr>
        <p:txBody>
          <a:bodyPr/>
          <a:lstStyle/>
          <a:p>
            <a:r>
              <a:rPr lang="vi-VN" smtClean="0"/>
              <a:t>BỘ MÔN VẬT LÝ ĐIỆN TỬ ỨNG DỤNG</a:t>
            </a:r>
            <a:endParaRPr lang="uz-Latn-UZ"/>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E1AD46C-56E5-4B44-BEDD-E369C7BBEEFE}" type="slidenum">
              <a:rPr lang="uz-Latn-UZ" smtClean="0"/>
              <a:pPr/>
              <a:t>‹#›</a:t>
            </a:fld>
            <a:endParaRPr lang="uz-Latn-UZ"/>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78BEC2C-350F-4026-96CA-2B44721B77A4}" type="datetime1">
              <a:rPr lang="uz-Latn-UZ" smtClean="0"/>
              <a:pPr/>
              <a:t>15/12 2010</a:t>
            </a:fld>
            <a:endParaRPr lang="uz-Latn-UZ"/>
          </a:p>
        </p:txBody>
      </p:sp>
      <p:sp>
        <p:nvSpPr>
          <p:cNvPr id="4" name="Footer Placeholder 3"/>
          <p:cNvSpPr>
            <a:spLocks noGrp="1"/>
          </p:cNvSpPr>
          <p:nvPr>
            <p:ph type="ftr" sz="quarter" idx="11"/>
          </p:nvPr>
        </p:nvSpPr>
        <p:spPr/>
        <p:txBody>
          <a:bodyPr/>
          <a:lstStyle/>
          <a:p>
            <a:r>
              <a:rPr lang="vi-VN" smtClean="0"/>
              <a:t>BỘ MÔN VẬT LÝ ĐIỆN TỬ ỨNG DỤNG</a:t>
            </a:r>
            <a:endParaRPr lang="uz-Latn-UZ"/>
          </a:p>
        </p:txBody>
      </p:sp>
      <p:sp>
        <p:nvSpPr>
          <p:cNvPr id="5" name="Slide Number Placeholder 4"/>
          <p:cNvSpPr>
            <a:spLocks noGrp="1"/>
          </p:cNvSpPr>
          <p:nvPr>
            <p:ph type="sldNum" sz="quarter" idx="12"/>
          </p:nvPr>
        </p:nvSpPr>
        <p:spPr>
          <a:xfrm>
            <a:off x="4343400" y="1036020"/>
            <a:ext cx="457200" cy="441325"/>
          </a:xfrm>
        </p:spPr>
        <p:txBody>
          <a:bodyPr/>
          <a:lstStyle/>
          <a:p>
            <a:fld id="{8E1AD46C-56E5-4B44-BEDD-E369C7BBEEFE}" type="slidenum">
              <a:rPr lang="uz-Latn-UZ" smtClean="0"/>
              <a:pPr/>
              <a:t>‹#›</a:t>
            </a:fld>
            <a:endParaRPr lang="uz-Latn-UZ"/>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2471C58A-95C6-412D-B34B-EC01565B81AF}" type="datetime1">
              <a:rPr lang="uz-Latn-UZ" smtClean="0"/>
              <a:pPr/>
              <a:t>15/12 2010</a:t>
            </a:fld>
            <a:endParaRPr lang="uz-Latn-UZ"/>
          </a:p>
        </p:txBody>
      </p:sp>
      <p:sp>
        <p:nvSpPr>
          <p:cNvPr id="3" name="Footer Placeholder 2"/>
          <p:cNvSpPr>
            <a:spLocks noGrp="1"/>
          </p:cNvSpPr>
          <p:nvPr>
            <p:ph type="ftr" sz="quarter" idx="11"/>
          </p:nvPr>
        </p:nvSpPr>
        <p:spPr/>
        <p:txBody>
          <a:bodyPr/>
          <a:lstStyle/>
          <a:p>
            <a:r>
              <a:rPr lang="vi-VN" smtClean="0"/>
              <a:t>BỘ MÔN VẬT LÝ ĐIỆN TỬ ỨNG DỤNG</a:t>
            </a:r>
            <a:endParaRPr lang="uz-Latn-UZ"/>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E1AD46C-56E5-4B44-BEDD-E369C7BBEEFE}" type="slidenum">
              <a:rPr lang="uz-Latn-UZ" smtClean="0"/>
              <a:pPr/>
              <a:t>‹#›</a:t>
            </a:fld>
            <a:endParaRPr lang="uz-Latn-UZ"/>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E1AD46C-56E5-4B44-BEDD-E369C7BBEEFE}" type="slidenum">
              <a:rPr lang="uz-Latn-UZ" smtClean="0"/>
              <a:pPr/>
              <a:t>‹#›</a:t>
            </a:fld>
            <a:endParaRPr lang="uz-Latn-UZ"/>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BBB1E8F-6504-4A7C-99FB-8661DC2E1508}" type="datetime1">
              <a:rPr lang="uz-Latn-UZ" smtClean="0"/>
              <a:pPr/>
              <a:t>15/12 2010</a:t>
            </a:fld>
            <a:endParaRPr lang="uz-Latn-UZ"/>
          </a:p>
        </p:txBody>
      </p:sp>
      <p:sp>
        <p:nvSpPr>
          <p:cNvPr id="6" name="Footer Placeholder 5"/>
          <p:cNvSpPr>
            <a:spLocks noGrp="1"/>
          </p:cNvSpPr>
          <p:nvPr>
            <p:ph type="ftr" sz="quarter" idx="11"/>
          </p:nvPr>
        </p:nvSpPr>
        <p:spPr>
          <a:xfrm>
            <a:off x="301752" y="6410848"/>
            <a:ext cx="3383280" cy="365760"/>
          </a:xfrm>
        </p:spPr>
        <p:txBody>
          <a:bodyPr/>
          <a:lstStyle/>
          <a:p>
            <a:r>
              <a:rPr lang="vi-VN" smtClean="0"/>
              <a:t>BỘ MÔN VẬT LÝ ĐIỆN TỬ ỨNG DỤNG</a:t>
            </a:r>
            <a:endParaRPr lang="uz-Latn-UZ"/>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8E1AD46C-56E5-4B44-BEDD-E369C7BBEEFE}" type="slidenum">
              <a:rPr lang="uz-Latn-UZ" smtClean="0"/>
              <a:pPr/>
              <a:t>‹#›</a:t>
            </a:fld>
            <a:endParaRPr lang="uz-Latn-UZ"/>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0742A555-97EF-455B-A903-DA54D1DF1835}" type="datetime1">
              <a:rPr lang="uz-Latn-UZ" smtClean="0"/>
              <a:pPr/>
              <a:t>15/12 2010</a:t>
            </a:fld>
            <a:endParaRPr lang="uz-Latn-UZ"/>
          </a:p>
        </p:txBody>
      </p:sp>
      <p:sp>
        <p:nvSpPr>
          <p:cNvPr id="6" name="Footer Placeholder 5"/>
          <p:cNvSpPr>
            <a:spLocks noGrp="1"/>
          </p:cNvSpPr>
          <p:nvPr>
            <p:ph type="ftr" sz="quarter" idx="11"/>
          </p:nvPr>
        </p:nvSpPr>
        <p:spPr>
          <a:xfrm>
            <a:off x="301752" y="6410848"/>
            <a:ext cx="3584448" cy="365760"/>
          </a:xfrm>
        </p:spPr>
        <p:txBody>
          <a:bodyPr/>
          <a:lstStyle/>
          <a:p>
            <a:r>
              <a:rPr lang="vi-VN" smtClean="0"/>
              <a:t>BỘ MÔN VẬT LÝ ĐIỆN TỬ ỨNG DỤNG</a:t>
            </a:r>
            <a:endParaRPr lang="uz-Latn-UZ"/>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257785-CA05-478D-B113-243296301FBD}" type="datetime1">
              <a:rPr lang="uz-Latn-UZ" smtClean="0"/>
              <a:pPr/>
              <a:t>15/12 2010</a:t>
            </a:fld>
            <a:endParaRPr lang="uz-Latn-UZ"/>
          </a:p>
        </p:txBody>
      </p:sp>
      <p:sp>
        <p:nvSpPr>
          <p:cNvPr id="5" name="Footer Placeholder 4"/>
          <p:cNvSpPr>
            <a:spLocks noGrp="1"/>
          </p:cNvSpPr>
          <p:nvPr>
            <p:ph type="ftr" sz="quarter" idx="11"/>
          </p:nvPr>
        </p:nvSpPr>
        <p:spPr/>
        <p:txBody>
          <a:bodyPr/>
          <a:lstStyle/>
          <a:p>
            <a:r>
              <a:rPr lang="vi-VN" smtClean="0"/>
              <a:t>BỘ MÔN VẬT LÝ ĐIỆN TỬ ỨNG DỤNG</a:t>
            </a:r>
            <a:endParaRPr lang="uz-Latn-UZ"/>
          </a:p>
        </p:txBody>
      </p:sp>
      <p:sp>
        <p:nvSpPr>
          <p:cNvPr id="6" name="Slide Number Placeholder 5"/>
          <p:cNvSpPr>
            <a:spLocks noGrp="1"/>
          </p:cNvSpPr>
          <p:nvPr>
            <p:ph type="sldNum" sz="quarter" idx="12"/>
          </p:nvPr>
        </p:nvSpPr>
        <p:spPr/>
        <p:txBody>
          <a:bodyPr/>
          <a:lstStyle/>
          <a:p>
            <a:fld id="{8E1AD46C-56E5-4B44-BEDD-E369C7BBEEFE}" type="slidenum">
              <a:rPr lang="uz-Latn-UZ" smtClean="0"/>
              <a:pPr/>
              <a:t>‹#›</a:t>
            </a:fld>
            <a:endParaRPr lang="uz-Latn-UZ"/>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8E1AD46C-56E5-4B44-BEDD-E369C7BBEEFE}" type="slidenum">
              <a:rPr lang="uz-Latn-UZ" smtClean="0"/>
              <a:pPr/>
              <a:t>‹#›</a:t>
            </a:fld>
            <a:endParaRPr lang="uz-Latn-UZ"/>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2A8602-2CC2-40E8-931D-67854B835B0B}" type="datetime1">
              <a:rPr lang="uz-Latn-UZ" smtClean="0"/>
              <a:pPr/>
              <a:t>15/12 2010</a:t>
            </a:fld>
            <a:endParaRPr lang="uz-Latn-UZ"/>
          </a:p>
        </p:txBody>
      </p:sp>
      <p:sp>
        <p:nvSpPr>
          <p:cNvPr id="5" name="Footer Placeholder 4"/>
          <p:cNvSpPr>
            <a:spLocks noGrp="1"/>
          </p:cNvSpPr>
          <p:nvPr>
            <p:ph type="ftr" sz="quarter" idx="11"/>
          </p:nvPr>
        </p:nvSpPr>
        <p:spPr/>
        <p:txBody>
          <a:bodyPr/>
          <a:lstStyle/>
          <a:p>
            <a:r>
              <a:rPr lang="vi-VN" smtClean="0"/>
              <a:t>BỘ MÔN VẬT LÝ ĐIỆN TỬ ỨNG DỤNG</a:t>
            </a:r>
            <a:endParaRPr lang="uz-Latn-UZ"/>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z-Latn-UZ"/>
          </a:p>
        </p:txBody>
      </p:sp>
      <p:sp>
        <p:nvSpPr>
          <p:cNvPr id="3" name="Date Placeholder 2"/>
          <p:cNvSpPr>
            <a:spLocks noGrp="1"/>
          </p:cNvSpPr>
          <p:nvPr>
            <p:ph type="dt" sz="half" idx="10"/>
          </p:nvPr>
        </p:nvSpPr>
        <p:spPr>
          <a:xfrm>
            <a:off x="457200" y="6248400"/>
            <a:ext cx="2133600" cy="457200"/>
          </a:xfrm>
        </p:spPr>
        <p:txBody>
          <a:bodyPr/>
          <a:lstStyle>
            <a:lvl1pPr>
              <a:defRPr/>
            </a:lvl1pPr>
          </a:lstStyle>
          <a:p>
            <a:fld id="{4E3D837E-0DF2-4B54-BABE-F4B9E107299F}" type="datetime1">
              <a:rPr lang="uz-Latn-UZ" smtClean="0"/>
              <a:pPr/>
              <a:t>15/12 2010</a:t>
            </a:fld>
            <a:endParaRPr lang="vi-VN"/>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r>
              <a:rPr lang="vi-VN" smtClean="0"/>
              <a:t>BỘ MÔN VẬT LÝ ĐIỆN TỬ ỨNG DỤNG</a:t>
            </a:r>
            <a:endParaRPr lang="vi-VN"/>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04DE1828-A7BC-4066-8438-3A4E9AD42C40}" type="slidenum">
              <a:rPr lang="vi-VN"/>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8D2513D-6E6E-44BF-9E5C-1A2EA94C32A8}" type="datetime1">
              <a:rPr lang="uz-Latn-UZ" smtClean="0"/>
              <a:pPr/>
              <a:t>15/12 2010</a:t>
            </a:fld>
            <a:endParaRPr lang="uz-Latn-UZ"/>
          </a:p>
        </p:txBody>
      </p:sp>
      <p:sp>
        <p:nvSpPr>
          <p:cNvPr id="5" name="Footer Placeholder 4"/>
          <p:cNvSpPr>
            <a:spLocks noGrp="1"/>
          </p:cNvSpPr>
          <p:nvPr>
            <p:ph type="ftr" sz="quarter" idx="11"/>
          </p:nvPr>
        </p:nvSpPr>
        <p:spPr>
          <a:xfrm>
            <a:off x="800100" y="6172200"/>
            <a:ext cx="4000500" cy="457200"/>
          </a:xfrm>
        </p:spPr>
        <p:txBody>
          <a:bodyPr/>
          <a:lstStyle/>
          <a:p>
            <a:r>
              <a:rPr lang="vi-VN" smtClean="0"/>
              <a:t>BỘ MÔN VẬT LÝ ĐIỆN TỬ ỨNG DỤNG</a:t>
            </a:r>
            <a:endParaRPr lang="uz-Latn-UZ"/>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8E1AD46C-56E5-4B44-BEDD-E369C7BBEEFE}" type="slidenum">
              <a:rPr lang="uz-Latn-UZ" smtClean="0"/>
              <a:pPr/>
              <a:t>‹#›</a:t>
            </a:fld>
            <a:endParaRPr lang="uz-Latn-UZ"/>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0D80E5F-F4EE-4310-ABBC-C1A2C936CF8F}" type="datetime1">
              <a:rPr lang="uz-Latn-UZ" smtClean="0"/>
              <a:pPr/>
              <a:t>15/12 2010</a:t>
            </a:fld>
            <a:endParaRPr lang="uz-Latn-UZ"/>
          </a:p>
        </p:txBody>
      </p:sp>
      <p:sp>
        <p:nvSpPr>
          <p:cNvPr id="6" name="Footer Placeholder 5"/>
          <p:cNvSpPr>
            <a:spLocks noGrp="1"/>
          </p:cNvSpPr>
          <p:nvPr>
            <p:ph type="ftr" sz="quarter" idx="11"/>
          </p:nvPr>
        </p:nvSpPr>
        <p:spPr/>
        <p:txBody>
          <a:bodyPr/>
          <a:lstStyle/>
          <a:p>
            <a:r>
              <a:rPr lang="vi-VN" smtClean="0"/>
              <a:t>BỘ MÔN VẬT LÝ ĐIỆN TỬ ỨNG DỤNG</a:t>
            </a:r>
            <a:endParaRPr lang="uz-Latn-UZ"/>
          </a:p>
        </p:txBody>
      </p:sp>
      <p:sp>
        <p:nvSpPr>
          <p:cNvPr id="7" name="Slide Number Placeholder 6"/>
          <p:cNvSpPr>
            <a:spLocks noGrp="1"/>
          </p:cNvSpPr>
          <p:nvPr>
            <p:ph type="sldNum" sz="quarter" idx="12"/>
          </p:nvPr>
        </p:nvSpPr>
        <p:spPr/>
        <p:txBody>
          <a:bodyPr/>
          <a:lstStyle/>
          <a:p>
            <a:fld id="{8E1AD46C-56E5-4B44-BEDD-E369C7BBEEFE}" type="slidenum">
              <a:rPr lang="uz-Latn-UZ" smtClean="0"/>
              <a:pPr/>
              <a:t>‹#›</a:t>
            </a:fld>
            <a:endParaRPr lang="uz-Latn-UZ"/>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065D6A1-8A33-4F3B-9B0C-64401748CBB1}" type="datetime1">
              <a:rPr lang="uz-Latn-UZ" smtClean="0"/>
              <a:pPr/>
              <a:t>15/12 2010</a:t>
            </a:fld>
            <a:endParaRPr lang="uz-Latn-UZ"/>
          </a:p>
        </p:txBody>
      </p:sp>
      <p:sp>
        <p:nvSpPr>
          <p:cNvPr id="8" name="Footer Placeholder 7"/>
          <p:cNvSpPr>
            <a:spLocks noGrp="1"/>
          </p:cNvSpPr>
          <p:nvPr>
            <p:ph type="ftr" sz="quarter" idx="11"/>
          </p:nvPr>
        </p:nvSpPr>
        <p:spPr/>
        <p:txBody>
          <a:bodyPr/>
          <a:lstStyle/>
          <a:p>
            <a:r>
              <a:rPr lang="vi-VN" smtClean="0"/>
              <a:t>BỘ MÔN VẬT LÝ ĐIỆN TỬ ỨNG DỤNG</a:t>
            </a:r>
            <a:endParaRPr lang="uz-Latn-UZ"/>
          </a:p>
        </p:txBody>
      </p:sp>
      <p:sp>
        <p:nvSpPr>
          <p:cNvPr id="9" name="Slide Number Placeholder 8"/>
          <p:cNvSpPr>
            <a:spLocks noGrp="1"/>
          </p:cNvSpPr>
          <p:nvPr>
            <p:ph type="sldNum" sz="quarter" idx="12"/>
          </p:nvPr>
        </p:nvSpPr>
        <p:spPr/>
        <p:txBody>
          <a:bodyPr/>
          <a:lstStyle/>
          <a:p>
            <a:fld id="{8E1AD46C-56E5-4B44-BEDD-E369C7BBEEFE}" type="slidenum">
              <a:rPr lang="uz-Latn-UZ" smtClean="0"/>
              <a:pPr/>
              <a:t>‹#›</a:t>
            </a:fld>
            <a:endParaRPr lang="uz-Latn-UZ"/>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340375E-095D-43A9-88A9-4561882ADD91}" type="datetime1">
              <a:rPr lang="uz-Latn-UZ" smtClean="0"/>
              <a:pPr/>
              <a:t>15/12 2010</a:t>
            </a:fld>
            <a:endParaRPr lang="uz-Latn-UZ"/>
          </a:p>
        </p:txBody>
      </p:sp>
      <p:sp>
        <p:nvSpPr>
          <p:cNvPr id="4" name="Footer Placeholder 3"/>
          <p:cNvSpPr>
            <a:spLocks noGrp="1"/>
          </p:cNvSpPr>
          <p:nvPr>
            <p:ph type="ftr" sz="quarter" idx="11"/>
          </p:nvPr>
        </p:nvSpPr>
        <p:spPr/>
        <p:txBody>
          <a:bodyPr/>
          <a:lstStyle/>
          <a:p>
            <a:r>
              <a:rPr lang="vi-VN" smtClean="0"/>
              <a:t>BỘ MÔN VẬT LÝ ĐIỆN TỬ ỨNG DỤNG</a:t>
            </a:r>
            <a:endParaRPr lang="uz-Latn-UZ"/>
          </a:p>
        </p:txBody>
      </p:sp>
      <p:sp>
        <p:nvSpPr>
          <p:cNvPr id="5" name="Slide Number Placeholder 4"/>
          <p:cNvSpPr>
            <a:spLocks noGrp="1"/>
          </p:cNvSpPr>
          <p:nvPr>
            <p:ph type="sldNum" sz="quarter" idx="12"/>
          </p:nvPr>
        </p:nvSpPr>
        <p:spPr/>
        <p:txBody>
          <a:bodyPr/>
          <a:lstStyle/>
          <a:p>
            <a:fld id="{8E1AD46C-56E5-4B44-BEDD-E369C7BBEEFE}" type="slidenum">
              <a:rPr lang="uz-Latn-UZ" smtClean="0"/>
              <a:pPr/>
              <a:t>‹#›</a:t>
            </a:fld>
            <a:endParaRPr lang="uz-Latn-U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B16679-2689-4152-B3EF-06EDDDB3FC43}" type="datetime1">
              <a:rPr lang="uz-Latn-UZ" smtClean="0"/>
              <a:pPr/>
              <a:t>15/12 2010</a:t>
            </a:fld>
            <a:endParaRPr lang="uz-Latn-UZ"/>
          </a:p>
        </p:txBody>
      </p:sp>
      <p:sp>
        <p:nvSpPr>
          <p:cNvPr id="3" name="Footer Placeholder 2"/>
          <p:cNvSpPr>
            <a:spLocks noGrp="1"/>
          </p:cNvSpPr>
          <p:nvPr>
            <p:ph type="ftr" sz="quarter" idx="11"/>
          </p:nvPr>
        </p:nvSpPr>
        <p:spPr/>
        <p:txBody>
          <a:bodyPr/>
          <a:lstStyle/>
          <a:p>
            <a:r>
              <a:rPr lang="vi-VN" smtClean="0"/>
              <a:t>BỘ MÔN VẬT LÝ ĐIỆN TỬ ỨNG DỤNG</a:t>
            </a:r>
            <a:endParaRPr lang="uz-Latn-UZ"/>
          </a:p>
        </p:txBody>
      </p:sp>
      <p:sp>
        <p:nvSpPr>
          <p:cNvPr id="4" name="Slide Number Placeholder 3"/>
          <p:cNvSpPr>
            <a:spLocks noGrp="1"/>
          </p:cNvSpPr>
          <p:nvPr>
            <p:ph type="sldNum" sz="quarter" idx="12"/>
          </p:nvPr>
        </p:nvSpPr>
        <p:spPr/>
        <p:txBody>
          <a:bodyPr/>
          <a:lstStyle/>
          <a:p>
            <a:fld id="{8E1AD46C-56E5-4B44-BEDD-E369C7BBEEFE}" type="slidenum">
              <a:rPr lang="uz-Latn-UZ" smtClean="0"/>
              <a:pPr/>
              <a:t>‹#›</a:t>
            </a:fld>
            <a:endParaRPr lang="uz-Latn-U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7D31FED-1072-41A9-B4EA-FA2E65900A41}" type="datetime1">
              <a:rPr lang="uz-Latn-UZ" smtClean="0"/>
              <a:pPr/>
              <a:t>15/12 2010</a:t>
            </a:fld>
            <a:endParaRPr lang="uz-Latn-UZ"/>
          </a:p>
        </p:txBody>
      </p:sp>
      <p:sp>
        <p:nvSpPr>
          <p:cNvPr id="6" name="Footer Placeholder 5"/>
          <p:cNvSpPr>
            <a:spLocks noGrp="1"/>
          </p:cNvSpPr>
          <p:nvPr>
            <p:ph type="ftr" sz="quarter" idx="11"/>
          </p:nvPr>
        </p:nvSpPr>
        <p:spPr/>
        <p:txBody>
          <a:bodyPr/>
          <a:lstStyle/>
          <a:p>
            <a:r>
              <a:rPr lang="vi-VN" smtClean="0"/>
              <a:t>BỘ MÔN VẬT LÝ ĐIỆN TỬ ỨNG DỤNG</a:t>
            </a:r>
            <a:endParaRPr lang="uz-Latn-UZ"/>
          </a:p>
        </p:txBody>
      </p:sp>
      <p:sp>
        <p:nvSpPr>
          <p:cNvPr id="7" name="Slide Number Placeholder 6"/>
          <p:cNvSpPr>
            <a:spLocks noGrp="1"/>
          </p:cNvSpPr>
          <p:nvPr>
            <p:ph type="sldNum" sz="quarter" idx="12"/>
          </p:nvPr>
        </p:nvSpPr>
        <p:spPr/>
        <p:txBody>
          <a:bodyPr/>
          <a:lstStyle/>
          <a:p>
            <a:fld id="{8E1AD46C-56E5-4B44-BEDD-E369C7BBEEFE}" type="slidenum">
              <a:rPr lang="uz-Latn-UZ" smtClean="0"/>
              <a:pPr/>
              <a:t>‹#›</a:t>
            </a:fld>
            <a:endParaRPr lang="uz-Latn-UZ"/>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62B0863-9807-4CF0-9877-8CA0CAB19BC1}" type="datetime1">
              <a:rPr lang="uz-Latn-UZ" smtClean="0"/>
              <a:pPr/>
              <a:t>15/12 2010</a:t>
            </a:fld>
            <a:endParaRPr lang="uz-Latn-UZ"/>
          </a:p>
        </p:txBody>
      </p:sp>
      <p:sp>
        <p:nvSpPr>
          <p:cNvPr id="6" name="Footer Placeholder 5"/>
          <p:cNvSpPr>
            <a:spLocks noGrp="1"/>
          </p:cNvSpPr>
          <p:nvPr>
            <p:ph type="ftr" sz="quarter" idx="11"/>
          </p:nvPr>
        </p:nvSpPr>
        <p:spPr>
          <a:xfrm>
            <a:off x="914400" y="6172200"/>
            <a:ext cx="3886200" cy="457200"/>
          </a:xfrm>
        </p:spPr>
        <p:txBody>
          <a:bodyPr/>
          <a:lstStyle/>
          <a:p>
            <a:r>
              <a:rPr lang="vi-VN" smtClean="0"/>
              <a:t>BỘ MÔN VẬT LÝ ĐIỆN TỬ ỨNG DỤNG</a:t>
            </a:r>
            <a:endParaRPr lang="uz-Latn-UZ"/>
          </a:p>
        </p:txBody>
      </p:sp>
      <p:sp>
        <p:nvSpPr>
          <p:cNvPr id="7" name="Slide Number Placeholder 6"/>
          <p:cNvSpPr>
            <a:spLocks noGrp="1"/>
          </p:cNvSpPr>
          <p:nvPr>
            <p:ph type="sldNum" sz="quarter" idx="12"/>
          </p:nvPr>
        </p:nvSpPr>
        <p:spPr>
          <a:xfrm>
            <a:off x="146304" y="6208776"/>
            <a:ext cx="457200" cy="457200"/>
          </a:xfrm>
        </p:spPr>
        <p:txBody>
          <a:bodyPr/>
          <a:lstStyle/>
          <a:p>
            <a:fld id="{8E1AD46C-56E5-4B44-BEDD-E369C7BBEEFE}" type="slidenum">
              <a:rPr lang="uz-Latn-UZ" smtClean="0"/>
              <a:pPr/>
              <a:t>‹#›</a:t>
            </a:fld>
            <a:endParaRPr lang="uz-Latn-UZ"/>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47553CB-CE10-4A71-A94F-9349F3368FDB}" type="datetime1">
              <a:rPr lang="uz-Latn-UZ" smtClean="0"/>
              <a:pPr/>
              <a:t>15/12 2010</a:t>
            </a:fld>
            <a:endParaRPr lang="uz-Latn-UZ"/>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vi-VN" smtClean="0"/>
              <a:t>BỘ MÔN VẬT LÝ ĐIỆN TỬ ỨNG DỤNG</a:t>
            </a:r>
            <a:endParaRPr lang="uz-Latn-UZ"/>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E1AD46C-56E5-4B44-BEDD-E369C7BBEEFE}" type="slidenum">
              <a:rPr lang="uz-Latn-UZ" smtClean="0"/>
              <a:pPr/>
              <a:t>‹#›</a:t>
            </a:fld>
            <a:endParaRPr lang="uz-Latn-UZ"/>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hf hd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8978D42-8F8A-4EEB-8AC9-97A454B5EF99}" type="datetime1">
              <a:rPr lang="uz-Latn-UZ" smtClean="0"/>
              <a:pPr/>
              <a:t>15/12 2010</a:t>
            </a:fld>
            <a:endParaRPr lang="uz-Latn-UZ"/>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vi-VN" smtClean="0"/>
              <a:t>BỘ MÔN VẬT LÝ ĐIỆN TỬ ỨNG DỤNG</a:t>
            </a:r>
            <a:endParaRPr lang="uz-Latn-UZ"/>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E1AD46C-56E5-4B44-BEDD-E369C7BBEEFE}" type="slidenum">
              <a:rPr lang="uz-Latn-UZ" smtClean="0"/>
              <a:pPr/>
              <a:t>‹#›</a:t>
            </a:fld>
            <a:endParaRPr lang="uz-Latn-UZ"/>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hdr="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oleObject" Target="../embeddings/oleObject32.bin"/><Relationship Id="rId7"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35.bin"/><Relationship Id="rId11" Type="http://schemas.openxmlformats.org/officeDocument/2006/relationships/oleObject" Target="../embeddings/oleObject40.bin"/><Relationship Id="rId5" Type="http://schemas.openxmlformats.org/officeDocument/2006/relationships/oleObject" Target="../embeddings/oleObject34.bin"/><Relationship Id="rId10" Type="http://schemas.openxmlformats.org/officeDocument/2006/relationships/oleObject" Target="../embeddings/oleObject39.bin"/><Relationship Id="rId4" Type="http://schemas.openxmlformats.org/officeDocument/2006/relationships/oleObject" Target="../embeddings/oleObject33.bin"/><Relationship Id="rId9" Type="http://schemas.openxmlformats.org/officeDocument/2006/relationships/oleObject" Target="../embeddings/oleObject38.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oleObject" Target="../embeddings/oleObject41.bin"/><Relationship Id="rId7"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44.bin"/><Relationship Id="rId11" Type="http://schemas.openxmlformats.org/officeDocument/2006/relationships/oleObject" Target="../embeddings/oleObject49.bin"/><Relationship Id="rId5" Type="http://schemas.openxmlformats.org/officeDocument/2006/relationships/oleObject" Target="../embeddings/oleObject43.bin"/><Relationship Id="rId10" Type="http://schemas.openxmlformats.org/officeDocument/2006/relationships/oleObject" Target="../embeddings/oleObject48.bin"/><Relationship Id="rId4" Type="http://schemas.openxmlformats.org/officeDocument/2006/relationships/oleObject" Target="../embeddings/oleObject42.bin"/><Relationship Id="rId9" Type="http://schemas.openxmlformats.org/officeDocument/2006/relationships/oleObject" Target="../embeddings/oleObject47.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oleObject" Target="../embeddings/oleObject50.bin"/><Relationship Id="rId7"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53.bin"/><Relationship Id="rId5" Type="http://schemas.openxmlformats.org/officeDocument/2006/relationships/oleObject" Target="../embeddings/oleObject52.bin"/><Relationship Id="rId10" Type="http://schemas.openxmlformats.org/officeDocument/2006/relationships/oleObject" Target="../embeddings/oleObject57.bin"/><Relationship Id="rId4" Type="http://schemas.openxmlformats.org/officeDocument/2006/relationships/oleObject" Target="../embeddings/oleObject51.bin"/><Relationship Id="rId9" Type="http://schemas.openxmlformats.org/officeDocument/2006/relationships/oleObject" Target="../embeddings/oleObject56.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15.xml"/><Relationship Id="rId1" Type="http://schemas.openxmlformats.org/officeDocument/2006/relationships/vmlDrawing" Target="../drawings/vmlDrawing9.vml"/><Relationship Id="rId4" Type="http://schemas.openxmlformats.org/officeDocument/2006/relationships/oleObject" Target="../embeddings/oleObject59.bin"/></Relationships>
</file>

<file path=ppt/slides/_rels/slide1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62.png"/></Relationships>
</file>

<file path=ppt/slides/_rels/slide1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65.bin"/><Relationship Id="rId5" Type="http://schemas.openxmlformats.org/officeDocument/2006/relationships/oleObject" Target="../embeddings/oleObject64.bin"/><Relationship Id="rId4" Type="http://schemas.openxmlformats.org/officeDocument/2006/relationships/oleObject" Target="../embeddings/oleObject63.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vmlDrawing" Target="../drawings/vmlDrawing13.vml"/></Relationships>
</file>

<file path=ppt/slides/_rels/slide38.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oleObject" Target="../embeddings/oleObject67.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 Id="rId9" Type="http://schemas.openxmlformats.org/officeDocument/2006/relationships/oleObject" Target="../embeddings/oleObject7.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12.xml"/><Relationship Id="rId1" Type="http://schemas.openxmlformats.org/officeDocument/2006/relationships/vmlDrawing" Target="../drawings/vmlDrawing15.vml"/><Relationship Id="rId4" Type="http://schemas.openxmlformats.org/officeDocument/2006/relationships/oleObject" Target="../embeddings/oleObject69.bin"/></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vmlDrawing" Target="../drawings/vmlDrawing16.v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vmlDrawing" Target="../drawings/vmlDrawing17.v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70.bin"/><Relationship Id="rId7" Type="http://schemas.openxmlformats.org/officeDocument/2006/relationships/oleObject" Target="../embeddings/oleObject74.bin"/><Relationship Id="rId2" Type="http://schemas.openxmlformats.org/officeDocument/2006/relationships/slideLayout" Target="../slideLayouts/slideLayout13.xml"/><Relationship Id="rId1" Type="http://schemas.openxmlformats.org/officeDocument/2006/relationships/vmlDrawing" Target="../drawings/vmlDrawing18.vml"/><Relationship Id="rId6" Type="http://schemas.openxmlformats.org/officeDocument/2006/relationships/oleObject" Target="../embeddings/oleObject73.bin"/><Relationship Id="rId5" Type="http://schemas.openxmlformats.org/officeDocument/2006/relationships/oleObject" Target="../embeddings/oleObject72.bin"/><Relationship Id="rId4" Type="http://schemas.openxmlformats.org/officeDocument/2006/relationships/oleObject" Target="../embeddings/oleObject71.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oleObject" Target="../embeddings/oleObject8.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11.bin"/><Relationship Id="rId11" Type="http://schemas.openxmlformats.org/officeDocument/2006/relationships/oleObject" Target="../embeddings/oleObject16.bin"/><Relationship Id="rId5" Type="http://schemas.openxmlformats.org/officeDocument/2006/relationships/oleObject" Target="../embeddings/oleObject10.bin"/><Relationship Id="rId10" Type="http://schemas.openxmlformats.org/officeDocument/2006/relationships/oleObject" Target="../embeddings/oleObject15.bin"/><Relationship Id="rId4" Type="http://schemas.openxmlformats.org/officeDocument/2006/relationships/oleObject" Target="../embeddings/oleObject9.bin"/><Relationship Id="rId9" Type="http://schemas.openxmlformats.org/officeDocument/2006/relationships/oleObject" Target="../embeddings/oleObject14.bin"/></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14.xml"/><Relationship Id="rId1" Type="http://schemas.openxmlformats.org/officeDocument/2006/relationships/vmlDrawing" Target="../drawings/vmlDrawing19.vml"/><Relationship Id="rId6" Type="http://schemas.openxmlformats.org/officeDocument/2006/relationships/oleObject" Target="../embeddings/oleObject78.bin"/><Relationship Id="rId5" Type="http://schemas.openxmlformats.org/officeDocument/2006/relationships/oleObject" Target="../embeddings/oleObject77.bin"/><Relationship Id="rId4" Type="http://schemas.openxmlformats.org/officeDocument/2006/relationships/oleObject" Target="../embeddings/oleObject76.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vmlDrawing" Target="../drawings/vmlDrawing20.v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oleObject" Target="../embeddings/oleObject81.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14.xml"/><Relationship Id="rId1" Type="http://schemas.openxmlformats.org/officeDocument/2006/relationships/vmlDrawing" Target="../drawings/vmlDrawing22.vml"/><Relationship Id="rId6" Type="http://schemas.openxmlformats.org/officeDocument/2006/relationships/oleObject" Target="../embeddings/oleObject85.bin"/><Relationship Id="rId5" Type="http://schemas.openxmlformats.org/officeDocument/2006/relationships/oleObject" Target="../embeddings/oleObject84.bin"/><Relationship Id="rId4" Type="http://schemas.openxmlformats.org/officeDocument/2006/relationships/oleObject" Target="../embeddings/oleObject83.bin"/></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13.xml"/><Relationship Id="rId1" Type="http://schemas.openxmlformats.org/officeDocument/2006/relationships/vmlDrawing" Target="../drawings/vmlDrawing23.vml"/><Relationship Id="rId4" Type="http://schemas.openxmlformats.org/officeDocument/2006/relationships/oleObject" Target="../embeddings/oleObject87.bin"/></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Layout" Target="../slideLayouts/slideLayout2.xml"/><Relationship Id="rId1" Type="http://schemas.openxmlformats.org/officeDocument/2006/relationships/vmlDrawing" Target="../drawings/vmlDrawing24.vml"/></Relationships>
</file>

<file path=ppt/slides/_rels/slide57.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Layout" Target="../slideLayouts/slideLayout17.xml"/><Relationship Id="rId1" Type="http://schemas.openxmlformats.org/officeDocument/2006/relationships/vmlDrawing" Target="../drawings/vmlDrawing25.v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oleObject" Target="../embeddings/oleObject17.bin"/><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20.bin"/><Relationship Id="rId5" Type="http://schemas.openxmlformats.org/officeDocument/2006/relationships/oleObject" Target="../embeddings/oleObject19.bin"/><Relationship Id="rId10" Type="http://schemas.openxmlformats.org/officeDocument/2006/relationships/oleObject" Target="../embeddings/oleObject24.bin"/><Relationship Id="rId4" Type="http://schemas.openxmlformats.org/officeDocument/2006/relationships/oleObject" Target="../embeddings/oleObject18.bin"/><Relationship Id="rId9" Type="http://schemas.openxmlformats.org/officeDocument/2006/relationships/oleObject" Target="../embeddings/oleObject23.bin"/></Relationships>
</file>

<file path=ppt/slides/_rels/slide60.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27.xml"/><Relationship Id="rId1" Type="http://schemas.openxmlformats.org/officeDocument/2006/relationships/vmlDrawing" Target="../drawings/vmlDrawing26.v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Layout" Target="../slideLayouts/slideLayout27.xml"/><Relationship Id="rId1" Type="http://schemas.openxmlformats.org/officeDocument/2006/relationships/vmlDrawing" Target="../drawings/vmlDrawing27.v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27.xml"/><Relationship Id="rId1" Type="http://schemas.openxmlformats.org/officeDocument/2006/relationships/vmlDrawing" Target="../drawings/vmlDrawing28.v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Layout" Target="../slideLayouts/slideLayout27.xml"/><Relationship Id="rId1" Type="http://schemas.openxmlformats.org/officeDocument/2006/relationships/vmlDrawing" Target="../drawings/vmlDrawing29.vml"/></Relationships>
</file>

<file path=ppt/slides/_rels/slide68.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26.bin"/></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7.bin"/><Relationship Id="rId7"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30.bin"/><Relationship Id="rId5" Type="http://schemas.openxmlformats.org/officeDocument/2006/relationships/oleObject" Target="../embeddings/oleObject29.bin"/><Relationship Id="rId4" Type="http://schemas.openxmlformats.org/officeDocument/2006/relationships/oleObject" Target="../embeddings/oleObject2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2400" dirty="0" smtClean="0">
                <a:latin typeface="Arial" pitchFamily="34" charset="0"/>
                <a:cs typeface="Arial" pitchFamily="34" charset="0"/>
              </a:rPr>
              <a:t>HƯỚNG DẪN : </a:t>
            </a:r>
            <a:r>
              <a:rPr lang="en-US" sz="2400" dirty="0" smtClean="0">
                <a:latin typeface="Arial" pitchFamily="34" charset="0"/>
                <a:cs typeface="Arial" pitchFamily="34" charset="0"/>
              </a:rPr>
              <a:t>PGS.TS</a:t>
            </a:r>
            <a:r>
              <a:rPr lang="en-US" sz="2400" dirty="0" smtClean="0">
                <a:latin typeface="Arial" pitchFamily="34" charset="0"/>
                <a:cs typeface="Arial" pitchFamily="34" charset="0"/>
              </a:rPr>
              <a:t> </a:t>
            </a:r>
            <a:r>
              <a:rPr lang="en-US" sz="2400" dirty="0" smtClean="0">
                <a:latin typeface="Arial" pitchFamily="34" charset="0"/>
                <a:cs typeface="Arial" pitchFamily="34" charset="0"/>
              </a:rPr>
              <a:t>LÊ VĂN HIẾU</a:t>
            </a:r>
          </a:p>
          <a:p>
            <a:r>
              <a:rPr lang="en-US" sz="2400" dirty="0" smtClean="0">
                <a:latin typeface="Arial" pitchFamily="34" charset="0"/>
                <a:cs typeface="Arial" pitchFamily="34" charset="0"/>
              </a:rPr>
              <a:t>THỰC HIỆN: HV VÕ KIÊN TRUNG</a:t>
            </a:r>
            <a:endParaRPr lang="uz-Latn-UZ" sz="2400" dirty="0"/>
          </a:p>
        </p:txBody>
      </p:sp>
      <p:sp>
        <p:nvSpPr>
          <p:cNvPr id="4" name="Date Placeholder 3"/>
          <p:cNvSpPr>
            <a:spLocks noGrp="1"/>
          </p:cNvSpPr>
          <p:nvPr>
            <p:ph type="dt" sz="half" idx="10"/>
          </p:nvPr>
        </p:nvSpPr>
        <p:spPr/>
        <p:txBody>
          <a:bodyPr/>
          <a:lstStyle/>
          <a:p>
            <a:fld id="{A9FE068D-054B-427A-BE39-F64A591DE584}" type="datetime1">
              <a:rPr lang="uz-Latn-UZ" smtClean="0"/>
              <a:pPr/>
              <a:t>15/12 2010</a:t>
            </a:fld>
            <a:endParaRPr lang="uz-Latn-UZ"/>
          </a:p>
        </p:txBody>
      </p:sp>
      <p:sp>
        <p:nvSpPr>
          <p:cNvPr id="5" name="Footer Placeholder 4"/>
          <p:cNvSpPr>
            <a:spLocks noGrp="1"/>
          </p:cNvSpPr>
          <p:nvPr>
            <p:ph type="ftr" sz="quarter" idx="11"/>
          </p:nvPr>
        </p:nvSpPr>
        <p:spPr>
          <a:xfrm>
            <a:off x="3124200" y="6356350"/>
            <a:ext cx="3519502" cy="365125"/>
          </a:xfrm>
        </p:spPr>
        <p:txBody>
          <a:bodyPr/>
          <a:lstStyle/>
          <a:p>
            <a:r>
              <a:rPr lang="vi-VN" dirty="0" smtClean="0"/>
              <a:t>BỘ MÔN VẬT LÝ ĐIỆN TỬ ỨNG DỤNG</a:t>
            </a:r>
            <a:endParaRPr lang="uz-Latn-UZ" dirty="0"/>
          </a:p>
        </p:txBody>
      </p:sp>
      <p:sp>
        <p:nvSpPr>
          <p:cNvPr id="6" name="Slide Number Placeholder 5"/>
          <p:cNvSpPr>
            <a:spLocks noGrp="1"/>
          </p:cNvSpPr>
          <p:nvPr>
            <p:ph type="sldNum" sz="quarter" idx="12"/>
          </p:nvPr>
        </p:nvSpPr>
        <p:spPr/>
        <p:txBody>
          <a:bodyPr/>
          <a:lstStyle/>
          <a:p>
            <a:fld id="{8E1AD46C-56E5-4B44-BEDD-E369C7BBEEFE}" type="slidenum">
              <a:rPr lang="uz-Latn-UZ" smtClean="0"/>
              <a:pPr/>
              <a:t>1</a:t>
            </a:fld>
            <a:endParaRPr lang="uz-Latn-UZ"/>
          </a:p>
        </p:txBody>
      </p:sp>
      <p:sp>
        <p:nvSpPr>
          <p:cNvPr id="2" name="Title 1"/>
          <p:cNvSpPr>
            <a:spLocks noGrp="1"/>
          </p:cNvSpPr>
          <p:nvPr>
            <p:ph type="ctrTitle"/>
          </p:nvPr>
        </p:nvSpPr>
        <p:spPr>
          <a:solidFill>
            <a:srgbClr val="FFC000"/>
          </a:solidFill>
        </p:spPr>
        <p:txBody>
          <a:bodyPr/>
          <a:lstStyle/>
          <a:p>
            <a:r>
              <a:rPr lang="en-US" dirty="0" smtClean="0">
                <a:latin typeface="Arial Rounded MT Bold" pitchFamily="34" charset="0"/>
              </a:rPr>
              <a:t>ĐIỀU KHIỂN CHÙM E TRONG ĐIỆN , TỪ TRƯỜNG</a:t>
            </a:r>
            <a:endParaRPr lang="uz-Latn-UZ"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9" name="Rectangle 4"/>
          <p:cNvSpPr>
            <a:spLocks noChangeArrowheads="1"/>
          </p:cNvSpPr>
          <p:nvPr/>
        </p:nvSpPr>
        <p:spPr bwMode="auto">
          <a:xfrm>
            <a:off x="107950" y="0"/>
            <a:ext cx="8893175" cy="5216525"/>
          </a:xfrm>
          <a:prstGeom prst="rect">
            <a:avLst/>
          </a:prstGeom>
          <a:noFill/>
          <a:ln w="9525">
            <a:noFill/>
            <a:miter lim="800000"/>
            <a:headEnd/>
            <a:tailEnd/>
          </a:ln>
        </p:spPr>
        <p:txBody>
          <a:bodyPr>
            <a:spAutoFit/>
          </a:bodyPr>
          <a:lstStyle/>
          <a:p>
            <a:pPr eaLnBrk="0" hangingPunct="0"/>
            <a:endParaRPr lang="en-US" sz="2800" dirty="0">
              <a:latin typeface="VNI-Times" pitchFamily="2" charset="0"/>
            </a:endParaRPr>
          </a:p>
          <a:p>
            <a:pPr eaLnBrk="0" hangingPunct="0"/>
            <a:r>
              <a:rPr lang="en-US" sz="2800" dirty="0">
                <a:latin typeface="VNI-Times" pitchFamily="2" charset="0"/>
              </a:rPr>
              <a:t>Theo </a:t>
            </a:r>
            <a:r>
              <a:rPr lang="en-US" sz="2800" dirty="0" err="1">
                <a:latin typeface="VNI-Times" pitchFamily="2" charset="0"/>
              </a:rPr>
              <a:t>coâng</a:t>
            </a:r>
            <a:r>
              <a:rPr lang="en-US" sz="2800" dirty="0">
                <a:latin typeface="VNI-Times" pitchFamily="2" charset="0"/>
              </a:rPr>
              <a:t> </a:t>
            </a:r>
            <a:r>
              <a:rPr lang="en-US" sz="2800" dirty="0" err="1">
                <a:latin typeface="VNI-Times" pitchFamily="2" charset="0"/>
              </a:rPr>
              <a:t>thöùc</a:t>
            </a:r>
            <a:r>
              <a:rPr lang="en-US" sz="2800" dirty="0">
                <a:latin typeface="VNI-Times" pitchFamily="2" charset="0"/>
              </a:rPr>
              <a:t> (5) </a:t>
            </a:r>
            <a:r>
              <a:rPr lang="en-US" sz="2800" dirty="0" err="1">
                <a:latin typeface="VNI-Times" pitchFamily="2" charset="0"/>
              </a:rPr>
              <a:t>ta</a:t>
            </a:r>
            <a:r>
              <a:rPr lang="en-US" sz="2800" dirty="0">
                <a:latin typeface="VNI-Times" pitchFamily="2" charset="0"/>
              </a:rPr>
              <a:t> </a:t>
            </a:r>
            <a:r>
              <a:rPr lang="en-US" sz="2800" dirty="0" err="1">
                <a:latin typeface="VNI-Times" pitchFamily="2" charset="0"/>
              </a:rPr>
              <a:t>coù</a:t>
            </a:r>
            <a:r>
              <a:rPr lang="en-US" sz="2800" dirty="0">
                <a:latin typeface="VNI-Times" pitchFamily="2" charset="0"/>
              </a:rPr>
              <a:t>:</a:t>
            </a:r>
          </a:p>
          <a:p>
            <a:pPr eaLnBrk="0" hangingPunct="0"/>
            <a:endParaRPr lang="en-US" sz="2800" dirty="0">
              <a:latin typeface="VNI-Times" pitchFamily="2" charset="0"/>
            </a:endParaRPr>
          </a:p>
          <a:p>
            <a:pPr eaLnBrk="0" hangingPunct="0"/>
            <a:endParaRPr lang="en-US" sz="2800" dirty="0">
              <a:latin typeface="VNI-Times" pitchFamily="2" charset="0"/>
            </a:endParaRPr>
          </a:p>
          <a:p>
            <a:pPr eaLnBrk="0" hangingPunct="0"/>
            <a:endParaRPr lang="en-US" sz="2800" dirty="0">
              <a:latin typeface="VNI-Times" pitchFamily="2" charset="0"/>
            </a:endParaRPr>
          </a:p>
          <a:p>
            <a:pPr eaLnBrk="0" hangingPunct="0"/>
            <a:r>
              <a:rPr lang="en-US" sz="2800" dirty="0" err="1">
                <a:latin typeface="VNI-Times" pitchFamily="2" charset="0"/>
              </a:rPr>
              <a:t>Töø</a:t>
            </a:r>
            <a:r>
              <a:rPr lang="en-US" sz="2800" dirty="0">
                <a:latin typeface="VNI-Times" pitchFamily="2" charset="0"/>
              </a:rPr>
              <a:t> (8) </a:t>
            </a:r>
            <a:r>
              <a:rPr lang="en-US" sz="2800" dirty="0" err="1">
                <a:latin typeface="VNI-Times" pitchFamily="2" charset="0"/>
              </a:rPr>
              <a:t>vaø</a:t>
            </a:r>
            <a:r>
              <a:rPr lang="en-US" sz="2800" dirty="0">
                <a:latin typeface="VNI-Times" pitchFamily="2" charset="0"/>
              </a:rPr>
              <a:t> (9) </a:t>
            </a:r>
            <a:r>
              <a:rPr lang="en-US" sz="2800" dirty="0" err="1">
                <a:latin typeface="VNI-Times" pitchFamily="2" charset="0"/>
              </a:rPr>
              <a:t>suy</a:t>
            </a:r>
            <a:r>
              <a:rPr lang="en-US" sz="2800" dirty="0">
                <a:latin typeface="VNI-Times" pitchFamily="2" charset="0"/>
              </a:rPr>
              <a:t> </a:t>
            </a:r>
            <a:r>
              <a:rPr lang="en-US" sz="2800" dirty="0" err="1">
                <a:latin typeface="VNI-Times" pitchFamily="2" charset="0"/>
              </a:rPr>
              <a:t>ra</a:t>
            </a:r>
            <a:r>
              <a:rPr lang="en-US" sz="2800" dirty="0">
                <a:latin typeface="VNI-Times" pitchFamily="2" charset="0"/>
              </a:rPr>
              <a:t>:</a:t>
            </a:r>
          </a:p>
          <a:p>
            <a:pPr eaLnBrk="0" hangingPunct="0"/>
            <a:r>
              <a:rPr lang="en-US" sz="2800" dirty="0">
                <a:latin typeface="VNI-Times" pitchFamily="2" charset="0"/>
              </a:rPr>
              <a:t>				</a:t>
            </a:r>
          </a:p>
          <a:p>
            <a:pPr eaLnBrk="0" hangingPunct="0"/>
            <a:r>
              <a:rPr lang="en-US" sz="2800" dirty="0">
                <a:latin typeface="VNI-Times" pitchFamily="2" charset="0"/>
              </a:rPr>
              <a:t>			</a:t>
            </a:r>
          </a:p>
          <a:p>
            <a:pPr eaLnBrk="0" hangingPunct="0"/>
            <a:endParaRPr lang="en-US" sz="2800" dirty="0">
              <a:latin typeface="VNI-Times" pitchFamily="2" charset="0"/>
            </a:endParaRPr>
          </a:p>
          <a:p>
            <a:pPr eaLnBrk="0" hangingPunct="0"/>
            <a:r>
              <a:rPr lang="en-US" sz="2800" dirty="0">
                <a:latin typeface="VNI-Times" pitchFamily="2" charset="0"/>
              </a:rPr>
              <a:t>		</a:t>
            </a:r>
            <a:r>
              <a:rPr lang="en-US" sz="2800" dirty="0" err="1">
                <a:latin typeface="VNI-Times" pitchFamily="2" charset="0"/>
              </a:rPr>
              <a:t>laø</a:t>
            </a:r>
            <a:r>
              <a:rPr lang="en-US" sz="2800" dirty="0">
                <a:latin typeface="VNI-Times" pitchFamily="2" charset="0"/>
              </a:rPr>
              <a:t> </a:t>
            </a:r>
            <a:r>
              <a:rPr lang="en-US" sz="2800" dirty="0" err="1">
                <a:latin typeface="VNI-Times" pitchFamily="2" charset="0"/>
              </a:rPr>
              <a:t>ñieàu</a:t>
            </a:r>
            <a:r>
              <a:rPr lang="en-US" sz="2800" dirty="0">
                <a:latin typeface="VNI-Times" pitchFamily="2" charset="0"/>
              </a:rPr>
              <a:t> </a:t>
            </a:r>
            <a:r>
              <a:rPr lang="en-US" sz="2800" dirty="0" err="1">
                <a:latin typeface="VNI-Times" pitchFamily="2" charset="0"/>
              </a:rPr>
              <a:t>kieän</a:t>
            </a:r>
            <a:r>
              <a:rPr lang="en-US" sz="2800" dirty="0">
                <a:latin typeface="VNI-Times" pitchFamily="2" charset="0"/>
              </a:rPr>
              <a:t> </a:t>
            </a:r>
            <a:r>
              <a:rPr lang="en-US" sz="2800" dirty="0" err="1">
                <a:latin typeface="VNI-Times" pitchFamily="2" charset="0"/>
              </a:rPr>
              <a:t>ñeå</a:t>
            </a:r>
            <a:r>
              <a:rPr lang="en-US" sz="2800" dirty="0">
                <a:latin typeface="VNI-Times" pitchFamily="2" charset="0"/>
              </a:rPr>
              <a:t> </a:t>
            </a:r>
            <a:r>
              <a:rPr lang="en-US" sz="2800" dirty="0" err="1">
                <a:latin typeface="VNI-Times" pitchFamily="2" charset="0"/>
              </a:rPr>
              <a:t>chuøm</a:t>
            </a:r>
            <a:r>
              <a:rPr lang="en-US" sz="2800" dirty="0">
                <a:latin typeface="VNI-Times" pitchFamily="2" charset="0"/>
              </a:rPr>
              <a:t> </a:t>
            </a:r>
            <a:r>
              <a:rPr lang="en-US" sz="2800" dirty="0" err="1">
                <a:latin typeface="VNI-Times" pitchFamily="2" charset="0"/>
              </a:rPr>
              <a:t>ñieän</a:t>
            </a:r>
            <a:r>
              <a:rPr lang="en-US" sz="2800" dirty="0">
                <a:latin typeface="VNI-Times" pitchFamily="2" charset="0"/>
              </a:rPr>
              <a:t> </a:t>
            </a:r>
            <a:r>
              <a:rPr lang="en-US" sz="2800" dirty="0" err="1">
                <a:latin typeface="VNI-Times" pitchFamily="2" charset="0"/>
              </a:rPr>
              <a:t>töû</a:t>
            </a:r>
            <a:r>
              <a:rPr lang="en-US" sz="2800" dirty="0">
                <a:latin typeface="VNI-Times" pitchFamily="2" charset="0"/>
              </a:rPr>
              <a:t> </a:t>
            </a:r>
            <a:r>
              <a:rPr lang="en-US" sz="2800" dirty="0" err="1">
                <a:latin typeface="VNI-Times" pitchFamily="2" charset="0"/>
              </a:rPr>
              <a:t>rôi</a:t>
            </a:r>
            <a:r>
              <a:rPr lang="en-US" sz="2800" dirty="0">
                <a:latin typeface="VNI-Times" pitchFamily="2" charset="0"/>
              </a:rPr>
              <a:t> </a:t>
            </a:r>
            <a:r>
              <a:rPr lang="en-US" sz="2800" dirty="0" err="1">
                <a:latin typeface="VNI-Times" pitchFamily="2" charset="0"/>
              </a:rPr>
              <a:t>leân</a:t>
            </a:r>
            <a:r>
              <a:rPr lang="en-US" sz="2800" dirty="0">
                <a:latin typeface="VNI-Times" pitchFamily="2" charset="0"/>
              </a:rPr>
              <a:t> </a:t>
            </a:r>
            <a:r>
              <a:rPr lang="en-US" sz="2800" dirty="0" err="1">
                <a:latin typeface="VNI-Times" pitchFamily="2" charset="0"/>
              </a:rPr>
              <a:t>Colector</a:t>
            </a:r>
            <a:r>
              <a:rPr lang="en-US" sz="2800" dirty="0">
                <a:latin typeface="VNI-Times" pitchFamily="2" charset="0"/>
              </a:rPr>
              <a:t>.</a:t>
            </a:r>
            <a:endParaRPr lang="en-US" sz="2800" dirty="0">
              <a:latin typeface="VNI-Times" pitchFamily="2" charset="0"/>
              <a:sym typeface="Symbol" pitchFamily="18" charset="2"/>
            </a:endParaRPr>
          </a:p>
          <a:p>
            <a:pPr eaLnBrk="0" hangingPunct="0"/>
            <a:r>
              <a:rPr lang="en-US" sz="2800" dirty="0">
                <a:latin typeface="VNI-Times" pitchFamily="2" charset="0"/>
              </a:rPr>
              <a:t> </a:t>
            </a:r>
          </a:p>
          <a:p>
            <a:pPr eaLnBrk="0" hangingPunct="0"/>
            <a:r>
              <a:rPr lang="en-US" sz="2400" dirty="0">
                <a:sym typeface="Symbol" pitchFamily="18" charset="2"/>
              </a:rPr>
              <a:t></a:t>
            </a:r>
            <a:r>
              <a:rPr lang="en-US" dirty="0"/>
              <a:t> </a:t>
            </a:r>
            <a:r>
              <a:rPr lang="en-US" sz="2800" dirty="0" err="1">
                <a:latin typeface="VNI-Times" pitchFamily="2" charset="0"/>
              </a:rPr>
              <a:t>Ñieàu</a:t>
            </a:r>
            <a:r>
              <a:rPr lang="en-US" sz="2800" dirty="0">
                <a:latin typeface="VNI-Times" pitchFamily="2" charset="0"/>
              </a:rPr>
              <a:t> </a:t>
            </a:r>
            <a:r>
              <a:rPr lang="en-US" sz="2800" dirty="0" err="1">
                <a:latin typeface="VNI-Times" pitchFamily="2" charset="0"/>
              </a:rPr>
              <a:t>kieän</a:t>
            </a:r>
            <a:r>
              <a:rPr lang="en-US" sz="2800" dirty="0">
                <a:latin typeface="VNI-Times" pitchFamily="2" charset="0"/>
              </a:rPr>
              <a:t> </a:t>
            </a:r>
            <a:r>
              <a:rPr lang="en-US" sz="2800" dirty="0" err="1">
                <a:latin typeface="VNI-Times" pitchFamily="2" charset="0"/>
              </a:rPr>
              <a:t>ñeå</a:t>
            </a:r>
            <a:r>
              <a:rPr lang="en-US" sz="2800" dirty="0">
                <a:latin typeface="VNI-Times" pitchFamily="2" charset="0"/>
              </a:rPr>
              <a:t> </a:t>
            </a:r>
            <a:r>
              <a:rPr lang="en-US" sz="2800" dirty="0" err="1">
                <a:latin typeface="VNI-Times" pitchFamily="2" charset="0"/>
              </a:rPr>
              <a:t>chuøm</a:t>
            </a:r>
            <a:r>
              <a:rPr lang="en-US" sz="2800" dirty="0">
                <a:latin typeface="VNI-Times" pitchFamily="2" charset="0"/>
              </a:rPr>
              <a:t> </a:t>
            </a:r>
            <a:r>
              <a:rPr lang="en-US" sz="2800" dirty="0" err="1">
                <a:latin typeface="VNI-Times" pitchFamily="2" charset="0"/>
              </a:rPr>
              <a:t>tia</a:t>
            </a:r>
            <a:r>
              <a:rPr lang="en-US" sz="2800" dirty="0">
                <a:latin typeface="VNI-Times" pitchFamily="2" charset="0"/>
              </a:rPr>
              <a:t> </a:t>
            </a:r>
            <a:r>
              <a:rPr lang="en-US" sz="2800" dirty="0" err="1">
                <a:latin typeface="VNI-Times" pitchFamily="2" charset="0"/>
              </a:rPr>
              <a:t>phaûn</a:t>
            </a:r>
            <a:r>
              <a:rPr lang="en-US" sz="2800" dirty="0">
                <a:latin typeface="VNI-Times" pitchFamily="2" charset="0"/>
              </a:rPr>
              <a:t> </a:t>
            </a:r>
            <a:r>
              <a:rPr lang="en-US" sz="2800" dirty="0" err="1">
                <a:latin typeface="VNI-Times" pitchFamily="2" charset="0"/>
              </a:rPr>
              <a:t>xaï</a:t>
            </a:r>
            <a:r>
              <a:rPr lang="en-US" sz="2800" dirty="0">
                <a:latin typeface="VNI-Times" pitchFamily="2" charset="0"/>
              </a:rPr>
              <a:t> </a:t>
            </a:r>
            <a:r>
              <a:rPr lang="en-US" sz="2800" dirty="0" err="1">
                <a:latin typeface="VNI-Times" pitchFamily="2" charset="0"/>
              </a:rPr>
              <a:t>trôû</a:t>
            </a:r>
            <a:r>
              <a:rPr lang="en-US" sz="2800" dirty="0">
                <a:latin typeface="VNI-Times" pitchFamily="2" charset="0"/>
              </a:rPr>
              <a:t> </a:t>
            </a:r>
            <a:r>
              <a:rPr lang="en-US" sz="2800" dirty="0" err="1">
                <a:latin typeface="VNI-Times" pitchFamily="2" charset="0"/>
              </a:rPr>
              <a:t>laïi</a:t>
            </a:r>
            <a:r>
              <a:rPr lang="en-US" sz="2800" dirty="0">
                <a:latin typeface="VNI-Times" pitchFamily="2" charset="0"/>
              </a:rPr>
              <a:t>:</a:t>
            </a:r>
          </a:p>
        </p:txBody>
      </p:sp>
      <p:grpSp>
        <p:nvGrpSpPr>
          <p:cNvPr id="2" name="Group 9"/>
          <p:cNvGrpSpPr>
            <a:grpSpLocks/>
          </p:cNvGrpSpPr>
          <p:nvPr/>
        </p:nvGrpSpPr>
        <p:grpSpPr bwMode="auto">
          <a:xfrm>
            <a:off x="4211638" y="115888"/>
            <a:ext cx="1701800" cy="836612"/>
            <a:chOff x="204" y="436"/>
            <a:chExt cx="1072" cy="527"/>
          </a:xfrm>
        </p:grpSpPr>
        <p:grpSp>
          <p:nvGrpSpPr>
            <p:cNvPr id="3" name="Group 7"/>
            <p:cNvGrpSpPr>
              <a:grpSpLocks/>
            </p:cNvGrpSpPr>
            <p:nvPr/>
          </p:nvGrpSpPr>
          <p:grpSpPr bwMode="auto">
            <a:xfrm>
              <a:off x="204" y="436"/>
              <a:ext cx="862" cy="527"/>
              <a:chOff x="204" y="436"/>
              <a:chExt cx="862" cy="527"/>
            </a:xfrm>
          </p:grpSpPr>
          <p:graphicFrame>
            <p:nvGraphicFramePr>
              <p:cNvPr id="7178" name="Object 5"/>
              <p:cNvGraphicFramePr>
                <a:graphicFrameLocks noChangeAspect="1"/>
              </p:cNvGraphicFramePr>
              <p:nvPr/>
            </p:nvGraphicFramePr>
            <p:xfrm>
              <a:off x="204" y="436"/>
              <a:ext cx="399" cy="527"/>
            </p:xfrm>
            <a:graphic>
              <a:graphicData uri="http://schemas.openxmlformats.org/presentationml/2006/ole">
                <p:oleObj spid="_x0000_s101386" name="Equation" r:id="rId3" imgW="317160" imgH="419040" progId="">
                  <p:embed/>
                </p:oleObj>
              </a:graphicData>
            </a:graphic>
          </p:graphicFrame>
          <p:sp>
            <p:nvSpPr>
              <p:cNvPr id="7188" name="Rectangle 6"/>
              <p:cNvSpPr>
                <a:spLocks noChangeArrowheads="1"/>
              </p:cNvSpPr>
              <p:nvPr/>
            </p:nvSpPr>
            <p:spPr bwMode="auto">
              <a:xfrm>
                <a:off x="431" y="527"/>
                <a:ext cx="635" cy="408"/>
              </a:xfrm>
              <a:prstGeom prst="rect">
                <a:avLst/>
              </a:prstGeom>
              <a:noFill/>
              <a:ln w="9525">
                <a:noFill/>
                <a:miter lim="800000"/>
                <a:headEnd/>
                <a:tailEnd/>
              </a:ln>
            </p:spPr>
            <p:txBody>
              <a:bodyPr wrap="none" anchor="ctr"/>
              <a:lstStyle/>
              <a:p>
                <a:pPr algn="ctr"/>
                <a:r>
                  <a:rPr lang="en-US"/>
                  <a:t>=</a:t>
                </a:r>
              </a:p>
            </p:txBody>
          </p:sp>
        </p:grpSp>
        <p:graphicFrame>
          <p:nvGraphicFramePr>
            <p:cNvPr id="7177" name="Object 8"/>
            <p:cNvGraphicFramePr>
              <a:graphicFrameLocks noChangeAspect="1"/>
            </p:cNvGraphicFramePr>
            <p:nvPr/>
          </p:nvGraphicFramePr>
          <p:xfrm>
            <a:off x="839" y="532"/>
            <a:ext cx="437" cy="358"/>
          </p:xfrm>
          <a:graphic>
            <a:graphicData uri="http://schemas.openxmlformats.org/presentationml/2006/ole">
              <p:oleObj spid="_x0000_s101385" name="Equation" r:id="rId4" imgW="279360" imgH="228600" progId="">
                <p:embed/>
              </p:oleObj>
            </a:graphicData>
          </a:graphic>
        </p:graphicFrame>
      </p:grpSp>
      <p:grpSp>
        <p:nvGrpSpPr>
          <p:cNvPr id="4" name="Group 19"/>
          <p:cNvGrpSpPr>
            <a:grpSpLocks/>
          </p:cNvGrpSpPr>
          <p:nvPr/>
        </p:nvGrpSpPr>
        <p:grpSpPr bwMode="auto">
          <a:xfrm>
            <a:off x="468313" y="981075"/>
            <a:ext cx="8351837" cy="769938"/>
            <a:chOff x="295" y="618"/>
            <a:chExt cx="5261" cy="485"/>
          </a:xfrm>
        </p:grpSpPr>
        <p:grpSp>
          <p:nvGrpSpPr>
            <p:cNvPr id="5" name="Group 17"/>
            <p:cNvGrpSpPr>
              <a:grpSpLocks/>
            </p:cNvGrpSpPr>
            <p:nvPr/>
          </p:nvGrpSpPr>
          <p:grpSpPr bwMode="auto">
            <a:xfrm>
              <a:off x="295" y="618"/>
              <a:ext cx="3582" cy="485"/>
              <a:chOff x="295" y="618"/>
              <a:chExt cx="3582" cy="485"/>
            </a:xfrm>
          </p:grpSpPr>
          <p:sp>
            <p:nvSpPr>
              <p:cNvPr id="7184" name="Rectangle 12"/>
              <p:cNvSpPr>
                <a:spLocks noChangeArrowheads="1"/>
              </p:cNvSpPr>
              <p:nvPr/>
            </p:nvSpPr>
            <p:spPr bwMode="auto">
              <a:xfrm>
                <a:off x="1338" y="754"/>
                <a:ext cx="363" cy="227"/>
              </a:xfrm>
              <a:prstGeom prst="rect">
                <a:avLst/>
              </a:prstGeom>
              <a:noFill/>
              <a:ln w="9525">
                <a:noFill/>
                <a:miter lim="800000"/>
                <a:headEnd/>
                <a:tailEnd/>
              </a:ln>
            </p:spPr>
            <p:txBody>
              <a:bodyPr wrap="none" anchor="ctr"/>
              <a:lstStyle/>
              <a:p>
                <a:pPr algn="ctr"/>
                <a:r>
                  <a:rPr lang="en-US"/>
                  <a:t>=</a:t>
                </a:r>
              </a:p>
            </p:txBody>
          </p:sp>
          <p:sp>
            <p:nvSpPr>
              <p:cNvPr id="7185" name="Rectangle 14"/>
              <p:cNvSpPr>
                <a:spLocks noChangeArrowheads="1"/>
              </p:cNvSpPr>
              <p:nvPr/>
            </p:nvSpPr>
            <p:spPr bwMode="auto">
              <a:xfrm>
                <a:off x="2426" y="754"/>
                <a:ext cx="363" cy="227"/>
              </a:xfrm>
              <a:prstGeom prst="rect">
                <a:avLst/>
              </a:prstGeom>
              <a:noFill/>
              <a:ln w="9525">
                <a:noFill/>
                <a:miter lim="800000"/>
                <a:headEnd/>
                <a:tailEnd/>
              </a:ln>
            </p:spPr>
            <p:txBody>
              <a:bodyPr wrap="none" anchor="ctr"/>
              <a:lstStyle/>
              <a:p>
                <a:pPr algn="ctr"/>
                <a:r>
                  <a:rPr lang="en-US"/>
                  <a:t>=</a:t>
                </a:r>
              </a:p>
            </p:txBody>
          </p:sp>
          <p:grpSp>
            <p:nvGrpSpPr>
              <p:cNvPr id="6" name="Group 16"/>
              <p:cNvGrpSpPr>
                <a:grpSpLocks/>
              </p:cNvGrpSpPr>
              <p:nvPr/>
            </p:nvGrpSpPr>
            <p:grpSpPr bwMode="auto">
              <a:xfrm>
                <a:off x="295" y="618"/>
                <a:ext cx="3582" cy="485"/>
                <a:chOff x="295" y="618"/>
                <a:chExt cx="3582" cy="485"/>
              </a:xfrm>
            </p:grpSpPr>
            <p:graphicFrame>
              <p:nvGraphicFramePr>
                <p:cNvPr id="7173" name="Object 10"/>
                <p:cNvGraphicFramePr>
                  <a:graphicFrameLocks noChangeAspect="1"/>
                </p:cNvGraphicFramePr>
                <p:nvPr/>
              </p:nvGraphicFramePr>
              <p:xfrm>
                <a:off x="295" y="754"/>
                <a:ext cx="226" cy="181"/>
              </p:xfrm>
              <a:graphic>
                <a:graphicData uri="http://schemas.openxmlformats.org/presentationml/2006/ole">
                  <p:oleObj spid="_x0000_s101381" name="Equation" r:id="rId5" imgW="190440" imgH="152280" progId="">
                    <p:embed/>
                  </p:oleObj>
                </a:graphicData>
              </a:graphic>
            </p:graphicFrame>
            <p:graphicFrame>
              <p:nvGraphicFramePr>
                <p:cNvPr id="7174" name="Object 11"/>
                <p:cNvGraphicFramePr>
                  <a:graphicFrameLocks noChangeAspect="1"/>
                </p:cNvGraphicFramePr>
                <p:nvPr/>
              </p:nvGraphicFramePr>
              <p:xfrm>
                <a:off x="530" y="618"/>
                <a:ext cx="853" cy="485"/>
              </p:xfrm>
              <a:graphic>
                <a:graphicData uri="http://schemas.openxmlformats.org/presentationml/2006/ole">
                  <p:oleObj spid="_x0000_s101382" name="Equation" r:id="rId6" imgW="736560" imgH="419040" progId="">
                    <p:embed/>
                  </p:oleObj>
                </a:graphicData>
              </a:graphic>
            </p:graphicFrame>
            <p:graphicFrame>
              <p:nvGraphicFramePr>
                <p:cNvPr id="7175" name="Object 13"/>
                <p:cNvGraphicFramePr>
                  <a:graphicFrameLocks noChangeAspect="1"/>
                </p:cNvGraphicFramePr>
                <p:nvPr/>
              </p:nvGraphicFramePr>
              <p:xfrm>
                <a:off x="1565" y="709"/>
                <a:ext cx="928" cy="326"/>
              </p:xfrm>
              <a:graphic>
                <a:graphicData uri="http://schemas.openxmlformats.org/presentationml/2006/ole">
                  <p:oleObj spid="_x0000_s101383" name="Equation" r:id="rId7" imgW="685800" imgH="241200" progId="">
                    <p:embed/>
                  </p:oleObj>
                </a:graphicData>
              </a:graphic>
            </p:graphicFrame>
            <p:graphicFrame>
              <p:nvGraphicFramePr>
                <p:cNvPr id="7176" name="Object 15"/>
                <p:cNvGraphicFramePr>
                  <a:graphicFrameLocks noChangeAspect="1"/>
                </p:cNvGraphicFramePr>
                <p:nvPr/>
              </p:nvGraphicFramePr>
              <p:xfrm>
                <a:off x="2789" y="709"/>
                <a:ext cx="1088" cy="315"/>
              </p:xfrm>
              <a:graphic>
                <a:graphicData uri="http://schemas.openxmlformats.org/presentationml/2006/ole">
                  <p:oleObj spid="_x0000_s101384" name="Equation" r:id="rId8" imgW="965160" imgH="279360" progId="">
                    <p:embed/>
                  </p:oleObj>
                </a:graphicData>
              </a:graphic>
            </p:graphicFrame>
          </p:grpSp>
        </p:grpSp>
        <p:sp>
          <p:nvSpPr>
            <p:cNvPr id="7183" name="Rectangle 18"/>
            <p:cNvSpPr>
              <a:spLocks noChangeArrowheads="1"/>
            </p:cNvSpPr>
            <p:nvPr/>
          </p:nvSpPr>
          <p:spPr bwMode="auto">
            <a:xfrm>
              <a:off x="5057" y="663"/>
              <a:ext cx="499" cy="317"/>
            </a:xfrm>
            <a:prstGeom prst="rect">
              <a:avLst/>
            </a:prstGeom>
            <a:noFill/>
            <a:ln w="9525">
              <a:noFill/>
              <a:miter lim="800000"/>
              <a:headEnd/>
              <a:tailEnd/>
            </a:ln>
          </p:spPr>
          <p:txBody>
            <a:bodyPr wrap="none" anchor="ctr"/>
            <a:lstStyle/>
            <a:p>
              <a:pPr algn="ctr"/>
              <a:r>
                <a:rPr lang="en-US" b="1"/>
                <a:t>(9)</a:t>
              </a:r>
            </a:p>
          </p:txBody>
        </p:sp>
      </p:grpSp>
      <p:graphicFrame>
        <p:nvGraphicFramePr>
          <p:cNvPr id="7170" name="Object 20"/>
          <p:cNvGraphicFramePr>
            <a:graphicFrameLocks noChangeAspect="1"/>
          </p:cNvGraphicFramePr>
          <p:nvPr/>
        </p:nvGraphicFramePr>
        <p:xfrm>
          <a:off x="2700338" y="2708275"/>
          <a:ext cx="3384550" cy="568325"/>
        </p:xfrm>
        <a:graphic>
          <a:graphicData uri="http://schemas.openxmlformats.org/presentationml/2006/ole">
            <p:oleObj spid="_x0000_s101378" name="Equation" r:id="rId9" imgW="1663560" imgH="279360" progId="">
              <p:embed/>
            </p:oleObj>
          </a:graphicData>
        </a:graphic>
      </p:graphicFrame>
      <p:graphicFrame>
        <p:nvGraphicFramePr>
          <p:cNvPr id="7171" name="Object 21"/>
          <p:cNvGraphicFramePr>
            <a:graphicFrameLocks noChangeAspect="1"/>
          </p:cNvGraphicFramePr>
          <p:nvPr/>
        </p:nvGraphicFramePr>
        <p:xfrm>
          <a:off x="107950" y="3500438"/>
          <a:ext cx="1820844" cy="1065212"/>
        </p:xfrm>
        <a:graphic>
          <a:graphicData uri="http://schemas.openxmlformats.org/presentationml/2006/ole">
            <p:oleObj spid="_x0000_s101379" name="Equation" r:id="rId10" imgW="1231560" imgH="558720" progId="">
              <p:embed/>
            </p:oleObj>
          </a:graphicData>
        </a:graphic>
      </p:graphicFrame>
      <p:graphicFrame>
        <p:nvGraphicFramePr>
          <p:cNvPr id="7172" name="Object 24"/>
          <p:cNvGraphicFramePr>
            <a:graphicFrameLocks noChangeAspect="1"/>
          </p:cNvGraphicFramePr>
          <p:nvPr/>
        </p:nvGraphicFramePr>
        <p:xfrm>
          <a:off x="3995738" y="5068888"/>
          <a:ext cx="2663825" cy="1411287"/>
        </p:xfrm>
        <a:graphic>
          <a:graphicData uri="http://schemas.openxmlformats.org/presentationml/2006/ole">
            <p:oleObj spid="_x0000_s101380" name="Equation" r:id="rId11" imgW="1054080" imgH="558720" progId="">
              <p:embed/>
            </p:oleObj>
          </a:graphicData>
        </a:graphic>
      </p:graphicFrame>
      <p:sp>
        <p:nvSpPr>
          <p:cNvPr id="21" name="Date Placeholder 20"/>
          <p:cNvSpPr>
            <a:spLocks noGrp="1"/>
          </p:cNvSpPr>
          <p:nvPr>
            <p:ph type="dt" sz="half" idx="10"/>
          </p:nvPr>
        </p:nvSpPr>
        <p:spPr/>
        <p:txBody>
          <a:bodyPr/>
          <a:lstStyle/>
          <a:p>
            <a:fld id="{4BA67719-693A-4398-8DD1-E53963E60E6C}" type="datetime1">
              <a:rPr lang="uz-Latn-UZ" smtClean="0"/>
              <a:pPr/>
              <a:t>15/12 2010</a:t>
            </a:fld>
            <a:endParaRPr lang="uz-Latn-UZ"/>
          </a:p>
        </p:txBody>
      </p:sp>
      <p:sp>
        <p:nvSpPr>
          <p:cNvPr id="22" name="Slide Number Placeholder 21"/>
          <p:cNvSpPr>
            <a:spLocks noGrp="1"/>
          </p:cNvSpPr>
          <p:nvPr>
            <p:ph type="sldNum" sz="quarter" idx="12"/>
          </p:nvPr>
        </p:nvSpPr>
        <p:spPr/>
        <p:txBody>
          <a:bodyPr/>
          <a:lstStyle/>
          <a:p>
            <a:fld id="{8E1AD46C-56E5-4B44-BEDD-E369C7BBEEFE}" type="slidenum">
              <a:rPr lang="uz-Latn-UZ" smtClean="0"/>
              <a:pPr/>
              <a:t>10</a:t>
            </a:fld>
            <a:endParaRPr lang="uz-Latn-UZ"/>
          </a:p>
        </p:txBody>
      </p:sp>
      <p:sp>
        <p:nvSpPr>
          <p:cNvPr id="23" name="Footer Placeholder 22"/>
          <p:cNvSpPr>
            <a:spLocks noGrp="1"/>
          </p:cNvSpPr>
          <p:nvPr>
            <p:ph type="ftr" sz="quarter" idx="11"/>
          </p:nvPr>
        </p:nvSpPr>
        <p:spPr/>
        <p:txBody>
          <a:bodyPr/>
          <a:lstStyle/>
          <a:p>
            <a:r>
              <a:rPr lang="vi-VN" smtClean="0"/>
              <a:t>BỘ MÔN VẬT LÝ ĐIỆN TỬ ỨNG DỤNG</a:t>
            </a:r>
            <a:endParaRPr lang="uz-Latn-UZ"/>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3" name="Rectangle 4"/>
          <p:cNvSpPr>
            <a:spLocks noChangeArrowheads="1"/>
          </p:cNvSpPr>
          <p:nvPr/>
        </p:nvSpPr>
        <p:spPr bwMode="auto">
          <a:xfrm>
            <a:off x="0" y="-242888"/>
            <a:ext cx="8820150" cy="5262979"/>
          </a:xfrm>
          <a:prstGeom prst="rect">
            <a:avLst/>
          </a:prstGeom>
          <a:noFill/>
          <a:ln w="9525">
            <a:noFill/>
            <a:miter lim="800000"/>
            <a:headEnd/>
            <a:tailEnd/>
          </a:ln>
        </p:spPr>
        <p:txBody>
          <a:bodyPr wrap="square" anchor="ctr">
            <a:spAutoFit/>
          </a:bodyPr>
          <a:lstStyle/>
          <a:p>
            <a:pPr algn="ctr" eaLnBrk="0" hangingPunct="0"/>
            <a:endParaRPr lang="en-US" sz="2800" dirty="0">
              <a:latin typeface="VNI-Times" pitchFamily="2" charset="0"/>
            </a:endParaRPr>
          </a:p>
          <a:p>
            <a:pPr eaLnBrk="0" hangingPunct="0"/>
            <a:r>
              <a:rPr lang="en-US" sz="2800" dirty="0">
                <a:latin typeface="VNI-Times" pitchFamily="2" charset="0"/>
              </a:rPr>
              <a:t>- </a:t>
            </a:r>
            <a:r>
              <a:rPr lang="en-US" sz="2800" dirty="0" err="1">
                <a:latin typeface="VNI-Times" pitchFamily="2" charset="0"/>
              </a:rPr>
              <a:t>Ñònh</a:t>
            </a:r>
            <a:r>
              <a:rPr lang="en-US" sz="2800" dirty="0">
                <a:latin typeface="VNI-Times" pitchFamily="2" charset="0"/>
              </a:rPr>
              <a:t> </a:t>
            </a:r>
            <a:r>
              <a:rPr lang="en-US" sz="2800" dirty="0" err="1">
                <a:latin typeface="VNI-Times" pitchFamily="2" charset="0"/>
              </a:rPr>
              <a:t>luaät</a:t>
            </a:r>
            <a:r>
              <a:rPr lang="en-US" sz="2800" dirty="0">
                <a:latin typeface="VNI-Times" pitchFamily="2" charset="0"/>
              </a:rPr>
              <a:t> </a:t>
            </a:r>
            <a:r>
              <a:rPr lang="en-US" sz="2800" dirty="0" err="1">
                <a:latin typeface="VNI-Times" pitchFamily="2" charset="0"/>
              </a:rPr>
              <a:t>khuùc</a:t>
            </a:r>
            <a:r>
              <a:rPr lang="en-US" sz="2800" dirty="0">
                <a:latin typeface="VNI-Times" pitchFamily="2" charset="0"/>
              </a:rPr>
              <a:t> </a:t>
            </a:r>
            <a:r>
              <a:rPr lang="en-US" sz="2800" dirty="0" err="1">
                <a:latin typeface="VNI-Times" pitchFamily="2" charset="0"/>
              </a:rPr>
              <a:t>xaï</a:t>
            </a:r>
            <a:r>
              <a:rPr lang="en-US" sz="2800" dirty="0">
                <a:latin typeface="VNI-Times" pitchFamily="2" charset="0"/>
              </a:rPr>
              <a:t>: </a:t>
            </a:r>
            <a:r>
              <a:rPr lang="en-US" sz="2800" dirty="0" err="1">
                <a:latin typeface="VNI-Times" pitchFamily="2" charset="0"/>
              </a:rPr>
              <a:t>Khi</a:t>
            </a:r>
            <a:r>
              <a:rPr lang="en-US" sz="2800" dirty="0">
                <a:latin typeface="VNI-Times" pitchFamily="2" charset="0"/>
              </a:rPr>
              <a:t> </a:t>
            </a:r>
            <a:r>
              <a:rPr lang="en-US" sz="2800" dirty="0" err="1">
                <a:latin typeface="VNI-Times" pitchFamily="2" charset="0"/>
              </a:rPr>
              <a:t>haït</a:t>
            </a:r>
            <a:r>
              <a:rPr lang="en-US" sz="2800" dirty="0">
                <a:latin typeface="VNI-Times" pitchFamily="2" charset="0"/>
              </a:rPr>
              <a:t> </a:t>
            </a:r>
            <a:r>
              <a:rPr lang="en-US" sz="2800" dirty="0" err="1">
                <a:latin typeface="VNI-Times" pitchFamily="2" charset="0"/>
              </a:rPr>
              <a:t>ñieän</a:t>
            </a:r>
            <a:r>
              <a:rPr lang="en-US" sz="2800" dirty="0">
                <a:latin typeface="VNI-Times" pitchFamily="2" charset="0"/>
              </a:rPr>
              <a:t> </a:t>
            </a:r>
            <a:r>
              <a:rPr lang="en-US" sz="2800" dirty="0" err="1">
                <a:latin typeface="VNI-Times" pitchFamily="2" charset="0"/>
              </a:rPr>
              <a:t>chuyeån</a:t>
            </a:r>
            <a:r>
              <a:rPr lang="en-US" sz="2800" dirty="0">
                <a:latin typeface="VNI-Times" pitchFamily="2" charset="0"/>
              </a:rPr>
              <a:t> </a:t>
            </a:r>
            <a:r>
              <a:rPr lang="en-US" sz="2800" dirty="0" err="1">
                <a:latin typeface="VNI-Times" pitchFamily="2" charset="0"/>
              </a:rPr>
              <a:t>ñoäng</a:t>
            </a:r>
            <a:r>
              <a:rPr lang="en-US" sz="2800" dirty="0">
                <a:latin typeface="VNI-Times" pitchFamily="2" charset="0"/>
              </a:rPr>
              <a:t> </a:t>
            </a:r>
            <a:r>
              <a:rPr lang="en-US" sz="2800" dirty="0" err="1">
                <a:latin typeface="VNI-Times" pitchFamily="2" charset="0"/>
              </a:rPr>
              <a:t>töø</a:t>
            </a:r>
            <a:r>
              <a:rPr lang="en-US" sz="2800" dirty="0">
                <a:latin typeface="VNI-Times" pitchFamily="2" charset="0"/>
              </a:rPr>
              <a:t> </a:t>
            </a:r>
            <a:r>
              <a:rPr lang="en-US" sz="2800" dirty="0" err="1">
                <a:latin typeface="VNI-Times" pitchFamily="2" charset="0"/>
              </a:rPr>
              <a:t>vuøng</a:t>
            </a:r>
            <a:r>
              <a:rPr lang="en-US" sz="2800" dirty="0">
                <a:latin typeface="VNI-Times" pitchFamily="2" charset="0"/>
              </a:rPr>
              <a:t> </a:t>
            </a:r>
            <a:r>
              <a:rPr lang="en-US" sz="2800" dirty="0" err="1">
                <a:latin typeface="VNI-Times" pitchFamily="2" charset="0"/>
              </a:rPr>
              <a:t>coù</a:t>
            </a:r>
            <a:r>
              <a:rPr lang="en-US" sz="2800" dirty="0">
                <a:latin typeface="VNI-Times" pitchFamily="2" charset="0"/>
              </a:rPr>
              <a:t> </a:t>
            </a:r>
            <a:r>
              <a:rPr lang="en-US" sz="2800" dirty="0" err="1">
                <a:latin typeface="VNI-Times" pitchFamily="2" charset="0"/>
              </a:rPr>
              <a:t>ñieän</a:t>
            </a:r>
            <a:r>
              <a:rPr lang="en-US" sz="2800" dirty="0">
                <a:latin typeface="VNI-Times" pitchFamily="2" charset="0"/>
              </a:rPr>
              <a:t> </a:t>
            </a:r>
            <a:r>
              <a:rPr lang="en-US" sz="2800" dirty="0" err="1">
                <a:latin typeface="VNI-Times" pitchFamily="2" charset="0"/>
              </a:rPr>
              <a:t>theá</a:t>
            </a:r>
            <a:r>
              <a:rPr lang="en-US" sz="2800" dirty="0">
                <a:latin typeface="VNI-Times" pitchFamily="2" charset="0"/>
              </a:rPr>
              <a:t> U1 sang </a:t>
            </a:r>
            <a:r>
              <a:rPr lang="en-US" sz="2800" dirty="0" err="1">
                <a:latin typeface="VNI-Times" pitchFamily="2" charset="0"/>
              </a:rPr>
              <a:t>vuøng</a:t>
            </a:r>
            <a:r>
              <a:rPr lang="en-US" sz="2800" dirty="0">
                <a:latin typeface="VNI-Times" pitchFamily="2" charset="0"/>
              </a:rPr>
              <a:t> </a:t>
            </a:r>
            <a:r>
              <a:rPr lang="en-US" sz="2800" dirty="0" err="1">
                <a:latin typeface="VNI-Times" pitchFamily="2" charset="0"/>
              </a:rPr>
              <a:t>coù</a:t>
            </a:r>
            <a:r>
              <a:rPr lang="en-US" sz="2800" dirty="0">
                <a:latin typeface="VNI-Times" pitchFamily="2" charset="0"/>
              </a:rPr>
              <a:t> </a:t>
            </a:r>
            <a:r>
              <a:rPr lang="en-US" sz="2800" dirty="0" err="1">
                <a:latin typeface="VNI-Times" pitchFamily="2" charset="0"/>
              </a:rPr>
              <a:t>ñieän</a:t>
            </a:r>
            <a:r>
              <a:rPr lang="en-US" sz="2800" dirty="0">
                <a:latin typeface="VNI-Times" pitchFamily="2" charset="0"/>
              </a:rPr>
              <a:t> </a:t>
            </a:r>
            <a:r>
              <a:rPr lang="en-US" sz="2800" dirty="0" err="1">
                <a:latin typeface="VNI-Times" pitchFamily="2" charset="0"/>
              </a:rPr>
              <a:t>theá</a:t>
            </a:r>
            <a:r>
              <a:rPr lang="en-US" sz="2800" dirty="0">
                <a:latin typeface="VNI-Times" pitchFamily="2" charset="0"/>
              </a:rPr>
              <a:t> U2, </a:t>
            </a:r>
            <a:r>
              <a:rPr lang="en-US" sz="2800" dirty="0" err="1">
                <a:latin typeface="VNI-Times" pitchFamily="2" charset="0"/>
              </a:rPr>
              <a:t>höôùng</a:t>
            </a:r>
            <a:r>
              <a:rPr lang="en-US" sz="2800" dirty="0">
                <a:latin typeface="VNI-Times" pitchFamily="2" charset="0"/>
              </a:rPr>
              <a:t> </a:t>
            </a:r>
            <a:r>
              <a:rPr lang="en-US" sz="2800" dirty="0" err="1">
                <a:latin typeface="VNI-Times" pitchFamily="2" charset="0"/>
              </a:rPr>
              <a:t>chuyeån</a:t>
            </a:r>
            <a:r>
              <a:rPr lang="en-US" sz="2800" dirty="0">
                <a:latin typeface="VNI-Times" pitchFamily="2" charset="0"/>
              </a:rPr>
              <a:t> </a:t>
            </a:r>
            <a:r>
              <a:rPr lang="en-US" sz="2800" dirty="0" err="1">
                <a:latin typeface="VNI-Times" pitchFamily="2" charset="0"/>
              </a:rPr>
              <a:t>ñoäng</a:t>
            </a:r>
            <a:r>
              <a:rPr lang="en-US" sz="2800" dirty="0">
                <a:latin typeface="VNI-Times" pitchFamily="2" charset="0"/>
              </a:rPr>
              <a:t> </a:t>
            </a:r>
            <a:r>
              <a:rPr lang="en-US" sz="2800" dirty="0" err="1">
                <a:latin typeface="VNI-Times" pitchFamily="2" charset="0"/>
              </a:rPr>
              <a:t>vaø</a:t>
            </a:r>
            <a:r>
              <a:rPr lang="en-US" sz="2800" dirty="0">
                <a:latin typeface="VNI-Times" pitchFamily="2" charset="0"/>
              </a:rPr>
              <a:t> </a:t>
            </a:r>
            <a:r>
              <a:rPr lang="en-US" sz="2800" dirty="0" err="1">
                <a:latin typeface="VNI-Times" pitchFamily="2" charset="0"/>
              </a:rPr>
              <a:t>ñoä</a:t>
            </a:r>
            <a:r>
              <a:rPr lang="en-US" sz="2800" dirty="0">
                <a:latin typeface="VNI-Times" pitchFamily="2" charset="0"/>
              </a:rPr>
              <a:t> </a:t>
            </a:r>
            <a:r>
              <a:rPr lang="en-US" sz="2800" dirty="0" err="1">
                <a:latin typeface="VNI-Times" pitchFamily="2" charset="0"/>
              </a:rPr>
              <a:t>lôùn</a:t>
            </a:r>
            <a:r>
              <a:rPr lang="en-US" sz="2800" dirty="0">
                <a:latin typeface="VNI-Times" pitchFamily="2" charset="0"/>
              </a:rPr>
              <a:t> </a:t>
            </a:r>
            <a:r>
              <a:rPr lang="en-US" sz="2800" dirty="0" err="1">
                <a:latin typeface="VNI-Times" pitchFamily="2" charset="0"/>
              </a:rPr>
              <a:t>vaän</a:t>
            </a:r>
            <a:r>
              <a:rPr lang="en-US" sz="2800" dirty="0">
                <a:latin typeface="VNI-Times" pitchFamily="2" charset="0"/>
              </a:rPr>
              <a:t> </a:t>
            </a:r>
            <a:r>
              <a:rPr lang="en-US" sz="2800" dirty="0" err="1">
                <a:latin typeface="VNI-Times" pitchFamily="2" charset="0"/>
              </a:rPr>
              <a:t>toác</a:t>
            </a:r>
            <a:r>
              <a:rPr lang="en-US" sz="2800" dirty="0">
                <a:latin typeface="VNI-Times" pitchFamily="2" charset="0"/>
              </a:rPr>
              <a:t> </a:t>
            </a:r>
            <a:r>
              <a:rPr lang="en-US" sz="2800" dirty="0" err="1">
                <a:latin typeface="VNI-Times" pitchFamily="2" charset="0"/>
              </a:rPr>
              <a:t>seõ</a:t>
            </a:r>
            <a:r>
              <a:rPr lang="en-US" sz="2800" dirty="0">
                <a:latin typeface="VNI-Times" pitchFamily="2" charset="0"/>
              </a:rPr>
              <a:t> </a:t>
            </a:r>
            <a:r>
              <a:rPr lang="en-US" sz="2800" dirty="0" err="1">
                <a:latin typeface="VNI-Times" pitchFamily="2" charset="0"/>
              </a:rPr>
              <a:t>thay</a:t>
            </a:r>
            <a:r>
              <a:rPr lang="en-US" sz="2800" dirty="0">
                <a:latin typeface="VNI-Times" pitchFamily="2" charset="0"/>
              </a:rPr>
              <a:t> </a:t>
            </a:r>
            <a:r>
              <a:rPr lang="en-US" sz="2800" dirty="0" err="1">
                <a:latin typeface="VNI-Times" pitchFamily="2" charset="0"/>
              </a:rPr>
              <a:t>ñoåi</a:t>
            </a:r>
            <a:r>
              <a:rPr lang="en-US" sz="2800" dirty="0">
                <a:latin typeface="VNI-Times" pitchFamily="2" charset="0"/>
              </a:rPr>
              <a:t> </a:t>
            </a:r>
            <a:r>
              <a:rPr lang="en-US" sz="2800" dirty="0" err="1">
                <a:latin typeface="VNI-Times" pitchFamily="2" charset="0"/>
              </a:rPr>
              <a:t>vaø</a:t>
            </a:r>
            <a:r>
              <a:rPr lang="en-US" sz="2800" dirty="0">
                <a:latin typeface="VNI-Times" pitchFamily="2" charset="0"/>
              </a:rPr>
              <a:t> </a:t>
            </a:r>
            <a:r>
              <a:rPr lang="en-US" sz="2800" dirty="0" err="1">
                <a:latin typeface="VNI-Times" pitchFamily="2" charset="0"/>
              </a:rPr>
              <a:t>ñöôïc</a:t>
            </a:r>
            <a:r>
              <a:rPr lang="en-US" sz="2800" dirty="0">
                <a:latin typeface="VNI-Times" pitchFamily="2" charset="0"/>
              </a:rPr>
              <a:t> </a:t>
            </a:r>
            <a:r>
              <a:rPr lang="en-US" sz="2800" dirty="0" err="1">
                <a:latin typeface="VNI-Times" pitchFamily="2" charset="0"/>
              </a:rPr>
              <a:t>xaùc</a:t>
            </a:r>
            <a:r>
              <a:rPr lang="en-US" sz="2800" dirty="0">
                <a:latin typeface="VNI-Times" pitchFamily="2" charset="0"/>
              </a:rPr>
              <a:t> </a:t>
            </a:r>
            <a:r>
              <a:rPr lang="en-US" sz="2800" dirty="0" err="1">
                <a:latin typeface="VNI-Times" pitchFamily="2" charset="0"/>
              </a:rPr>
              <a:t>ñònh</a:t>
            </a:r>
            <a:r>
              <a:rPr lang="en-US" sz="2800" dirty="0">
                <a:latin typeface="VNI-Times" pitchFamily="2" charset="0"/>
              </a:rPr>
              <a:t> </a:t>
            </a:r>
            <a:r>
              <a:rPr lang="en-US" sz="2800" dirty="0" err="1">
                <a:latin typeface="VNI-Times" pitchFamily="2" charset="0"/>
              </a:rPr>
              <a:t>baèng</a:t>
            </a:r>
            <a:r>
              <a:rPr lang="en-US" sz="2800" dirty="0">
                <a:latin typeface="VNI-Times" pitchFamily="2" charset="0"/>
              </a:rPr>
              <a:t> </a:t>
            </a:r>
            <a:r>
              <a:rPr lang="en-US" sz="2800" dirty="0" err="1">
                <a:latin typeface="VNI-Times" pitchFamily="2" charset="0"/>
              </a:rPr>
              <a:t>ñònh</a:t>
            </a:r>
            <a:r>
              <a:rPr lang="en-US" sz="2800" dirty="0">
                <a:latin typeface="VNI-Times" pitchFamily="2" charset="0"/>
              </a:rPr>
              <a:t> </a:t>
            </a:r>
            <a:r>
              <a:rPr lang="en-US" sz="2800" dirty="0" err="1">
                <a:latin typeface="VNI-Times" pitchFamily="2" charset="0"/>
              </a:rPr>
              <a:t>luaät</a:t>
            </a:r>
            <a:r>
              <a:rPr lang="en-US" sz="2800" dirty="0">
                <a:latin typeface="VNI-Times" pitchFamily="2" charset="0"/>
              </a:rPr>
              <a:t> </a:t>
            </a:r>
            <a:r>
              <a:rPr lang="en-US" sz="2800" dirty="0" err="1">
                <a:latin typeface="VNI-Times" pitchFamily="2" charset="0"/>
              </a:rPr>
              <a:t>khuùc</a:t>
            </a:r>
            <a:r>
              <a:rPr lang="en-US" sz="2800" dirty="0">
                <a:latin typeface="VNI-Times" pitchFamily="2" charset="0"/>
              </a:rPr>
              <a:t> </a:t>
            </a:r>
            <a:r>
              <a:rPr lang="en-US" sz="2800" dirty="0" err="1">
                <a:latin typeface="VNI-Times" pitchFamily="2" charset="0"/>
              </a:rPr>
              <a:t>xaï</a:t>
            </a:r>
            <a:r>
              <a:rPr lang="en-US" sz="2800" dirty="0">
                <a:latin typeface="VNI-Times" pitchFamily="2" charset="0"/>
              </a:rPr>
              <a:t>:</a:t>
            </a:r>
          </a:p>
          <a:p>
            <a:pPr eaLnBrk="0" hangingPunct="0"/>
            <a:r>
              <a:rPr lang="en-US" sz="2800" dirty="0">
                <a:latin typeface="VNI-Times" pitchFamily="2" charset="0"/>
              </a:rPr>
              <a:t>	</a:t>
            </a:r>
          </a:p>
          <a:p>
            <a:pPr eaLnBrk="0" hangingPunct="0"/>
            <a:endParaRPr lang="en-US" sz="2800" dirty="0">
              <a:latin typeface="VNI-Times" pitchFamily="2" charset="0"/>
            </a:endParaRPr>
          </a:p>
          <a:p>
            <a:pPr eaLnBrk="0" hangingPunct="0"/>
            <a:endParaRPr lang="en-US" sz="2800" dirty="0">
              <a:latin typeface="VNI-Times" pitchFamily="2" charset="0"/>
            </a:endParaRPr>
          </a:p>
          <a:p>
            <a:pPr eaLnBrk="0" hangingPunct="0"/>
            <a:endParaRPr lang="en-US" sz="2800" dirty="0">
              <a:latin typeface="VNI-Times" pitchFamily="2" charset="0"/>
            </a:endParaRPr>
          </a:p>
          <a:p>
            <a:pPr eaLnBrk="0" hangingPunct="0"/>
            <a:endParaRPr lang="en-US" sz="2800" dirty="0">
              <a:latin typeface="VNI-Times" pitchFamily="2" charset="0"/>
            </a:endParaRPr>
          </a:p>
          <a:p>
            <a:pPr eaLnBrk="0" hangingPunct="0"/>
            <a:endParaRPr lang="en-US" sz="2800" dirty="0">
              <a:latin typeface="VNI-Times" pitchFamily="2" charset="0"/>
            </a:endParaRPr>
          </a:p>
          <a:p>
            <a:pPr eaLnBrk="0" hangingPunct="0"/>
            <a:r>
              <a:rPr lang="en-US" sz="2800" dirty="0">
                <a:latin typeface="VNI-Times" pitchFamily="2" charset="0"/>
              </a:rPr>
              <a:t>			</a:t>
            </a:r>
            <a:r>
              <a:rPr lang="en-US" sz="2400" i="1" dirty="0" err="1">
                <a:latin typeface="VNI-Times" pitchFamily="2" charset="0"/>
              </a:rPr>
              <a:t>Hieän</a:t>
            </a:r>
            <a:r>
              <a:rPr lang="en-US" sz="2400" i="1" dirty="0">
                <a:latin typeface="VNI-Times" pitchFamily="2" charset="0"/>
              </a:rPr>
              <a:t> </a:t>
            </a:r>
            <a:r>
              <a:rPr lang="en-US" sz="2400" i="1" dirty="0" err="1">
                <a:latin typeface="VNI-Times" pitchFamily="2" charset="0"/>
              </a:rPr>
              <a:t>töôïng</a:t>
            </a:r>
            <a:r>
              <a:rPr lang="en-US" sz="2400" i="1" dirty="0">
                <a:latin typeface="VNI-Times" pitchFamily="2" charset="0"/>
              </a:rPr>
              <a:t> </a:t>
            </a:r>
            <a:r>
              <a:rPr lang="en-US" sz="2400" i="1" dirty="0" err="1">
                <a:latin typeface="VNI-Times" pitchFamily="2" charset="0"/>
              </a:rPr>
              <a:t>khuùc</a:t>
            </a:r>
            <a:r>
              <a:rPr lang="en-US" sz="2400" i="1" dirty="0">
                <a:latin typeface="VNI-Times" pitchFamily="2" charset="0"/>
              </a:rPr>
              <a:t> </a:t>
            </a:r>
            <a:r>
              <a:rPr lang="en-US" sz="2400" i="1" dirty="0" err="1">
                <a:latin typeface="VNI-Times" pitchFamily="2" charset="0"/>
              </a:rPr>
              <a:t>xaï</a:t>
            </a:r>
            <a:r>
              <a:rPr lang="en-US" sz="2400" i="1" dirty="0">
                <a:latin typeface="VNI-Times" pitchFamily="2" charset="0"/>
              </a:rPr>
              <a:t> </a:t>
            </a:r>
            <a:r>
              <a:rPr lang="en-US" sz="2400" i="1" dirty="0" err="1">
                <a:latin typeface="VNI-Times" pitchFamily="2" charset="0"/>
              </a:rPr>
              <a:t>chuøm</a:t>
            </a:r>
            <a:r>
              <a:rPr lang="en-US" sz="2400" i="1" dirty="0">
                <a:latin typeface="VNI-Times" pitchFamily="2" charset="0"/>
              </a:rPr>
              <a:t> </a:t>
            </a:r>
            <a:r>
              <a:rPr lang="en-US" sz="2400" i="1" dirty="0" err="1">
                <a:latin typeface="VNI-Times" pitchFamily="2" charset="0"/>
              </a:rPr>
              <a:t>haït</a:t>
            </a:r>
            <a:r>
              <a:rPr lang="en-US" sz="2400" i="1" dirty="0">
                <a:latin typeface="VNI-Times" pitchFamily="2" charset="0"/>
              </a:rPr>
              <a:t> </a:t>
            </a:r>
            <a:r>
              <a:rPr lang="en-US" sz="2400" i="1" dirty="0" err="1">
                <a:latin typeface="VNI-Times" pitchFamily="2" charset="0"/>
              </a:rPr>
              <a:t>ñieän</a:t>
            </a:r>
            <a:r>
              <a:rPr lang="en-US" sz="2800" dirty="0">
                <a:latin typeface="VNI-Times" pitchFamily="2" charset="0"/>
              </a:rPr>
              <a:t> </a:t>
            </a:r>
          </a:p>
        </p:txBody>
      </p:sp>
      <p:sp>
        <p:nvSpPr>
          <p:cNvPr id="8204" name="Rectangle 5"/>
          <p:cNvSpPr>
            <a:spLocks noChangeArrowheads="1"/>
          </p:cNvSpPr>
          <p:nvPr/>
        </p:nvSpPr>
        <p:spPr bwMode="auto">
          <a:xfrm>
            <a:off x="250825" y="5000636"/>
            <a:ext cx="8893175" cy="1384995"/>
          </a:xfrm>
          <a:prstGeom prst="rect">
            <a:avLst/>
          </a:prstGeom>
          <a:noFill/>
          <a:ln w="9525">
            <a:noFill/>
            <a:miter lim="800000"/>
            <a:headEnd/>
            <a:tailEnd/>
          </a:ln>
        </p:spPr>
        <p:txBody>
          <a:bodyPr wrap="square" anchor="ctr">
            <a:spAutoFit/>
          </a:bodyPr>
          <a:lstStyle/>
          <a:p>
            <a:r>
              <a:rPr lang="en-US" sz="2800" dirty="0" err="1">
                <a:latin typeface="VNI-Times" pitchFamily="2" charset="0"/>
              </a:rPr>
              <a:t>Söï</a:t>
            </a:r>
            <a:r>
              <a:rPr lang="en-US" sz="2800" dirty="0">
                <a:latin typeface="VNI-Times" pitchFamily="2" charset="0"/>
              </a:rPr>
              <a:t> </a:t>
            </a:r>
            <a:r>
              <a:rPr lang="en-US" sz="2800" dirty="0" err="1">
                <a:latin typeface="VNI-Times" pitchFamily="2" charset="0"/>
              </a:rPr>
              <a:t>khuùc</a:t>
            </a:r>
            <a:r>
              <a:rPr lang="en-US" sz="2800" dirty="0">
                <a:latin typeface="VNI-Times" pitchFamily="2" charset="0"/>
              </a:rPr>
              <a:t> </a:t>
            </a:r>
            <a:r>
              <a:rPr lang="en-US" sz="2800" dirty="0" err="1">
                <a:latin typeface="VNI-Times" pitchFamily="2" charset="0"/>
              </a:rPr>
              <a:t>xaï</a:t>
            </a:r>
            <a:r>
              <a:rPr lang="en-US" sz="2800" dirty="0">
                <a:latin typeface="VNI-Times" pitchFamily="2" charset="0"/>
              </a:rPr>
              <a:t> </a:t>
            </a:r>
            <a:r>
              <a:rPr lang="en-US" sz="2800" dirty="0" err="1">
                <a:latin typeface="VNI-Times" pitchFamily="2" charset="0"/>
              </a:rPr>
              <a:t>cuûa</a:t>
            </a:r>
            <a:r>
              <a:rPr lang="en-US" sz="2800" dirty="0">
                <a:latin typeface="VNI-Times" pitchFamily="2" charset="0"/>
              </a:rPr>
              <a:t> </a:t>
            </a:r>
            <a:r>
              <a:rPr lang="en-US" sz="2800" dirty="0" err="1">
                <a:latin typeface="VNI-Times" pitchFamily="2" charset="0"/>
              </a:rPr>
              <a:t>chuøm</a:t>
            </a:r>
            <a:r>
              <a:rPr lang="en-US" sz="2800" dirty="0">
                <a:latin typeface="VNI-Times" pitchFamily="2" charset="0"/>
              </a:rPr>
              <a:t> </a:t>
            </a:r>
            <a:r>
              <a:rPr lang="en-US" sz="2800" dirty="0" err="1">
                <a:latin typeface="VNI-Times" pitchFamily="2" charset="0"/>
              </a:rPr>
              <a:t>haït</a:t>
            </a:r>
            <a:r>
              <a:rPr lang="en-US" sz="2800" dirty="0">
                <a:latin typeface="VNI-Times" pitchFamily="2" charset="0"/>
              </a:rPr>
              <a:t> </a:t>
            </a:r>
            <a:r>
              <a:rPr lang="en-US" sz="2800" dirty="0" err="1">
                <a:latin typeface="VNI-Times" pitchFamily="2" charset="0"/>
              </a:rPr>
              <a:t>ñieän</a:t>
            </a:r>
            <a:r>
              <a:rPr lang="en-US" sz="2800" dirty="0">
                <a:latin typeface="VNI-Times" pitchFamily="2" charset="0"/>
              </a:rPr>
              <a:t> </a:t>
            </a:r>
            <a:r>
              <a:rPr lang="en-US" sz="2800" dirty="0" err="1">
                <a:latin typeface="VNI-Times" pitchFamily="2" charset="0"/>
              </a:rPr>
              <a:t>laø</a:t>
            </a:r>
            <a:r>
              <a:rPr lang="en-US" sz="2800" dirty="0">
                <a:latin typeface="VNI-Times" pitchFamily="2" charset="0"/>
              </a:rPr>
              <a:t> do </a:t>
            </a:r>
            <a:r>
              <a:rPr lang="en-US" sz="2800" dirty="0" err="1">
                <a:latin typeface="VNI-Times" pitchFamily="2" charset="0"/>
              </a:rPr>
              <a:t>taùc</a:t>
            </a:r>
            <a:r>
              <a:rPr lang="en-US" sz="2800" dirty="0">
                <a:latin typeface="VNI-Times" pitchFamily="2" charset="0"/>
              </a:rPr>
              <a:t> </a:t>
            </a:r>
            <a:r>
              <a:rPr lang="en-US" sz="2800" dirty="0" err="1">
                <a:latin typeface="VNI-Times" pitchFamily="2" charset="0"/>
              </a:rPr>
              <a:t>duïng</a:t>
            </a:r>
            <a:r>
              <a:rPr lang="en-US" sz="2800" dirty="0">
                <a:latin typeface="VNI-Times" pitchFamily="2" charset="0"/>
              </a:rPr>
              <a:t> </a:t>
            </a:r>
            <a:r>
              <a:rPr lang="en-US" sz="2800" dirty="0" err="1">
                <a:latin typeface="VNI-Times" pitchFamily="2" charset="0"/>
              </a:rPr>
              <a:t>cuûa</a:t>
            </a:r>
            <a:r>
              <a:rPr lang="en-US" sz="2800" dirty="0">
                <a:latin typeface="VNI-Times" pitchFamily="2" charset="0"/>
              </a:rPr>
              <a:t> </a:t>
            </a:r>
            <a:r>
              <a:rPr lang="en-US" sz="2800" dirty="0" err="1">
                <a:latin typeface="VNI-Times" pitchFamily="2" charset="0"/>
              </a:rPr>
              <a:t>löïc</a:t>
            </a:r>
            <a:r>
              <a:rPr lang="en-US" sz="2800" dirty="0">
                <a:latin typeface="VNI-Times" pitchFamily="2" charset="0"/>
              </a:rPr>
              <a:t> </a:t>
            </a:r>
            <a:r>
              <a:rPr lang="en-US" sz="2800" dirty="0" err="1">
                <a:latin typeface="VNI-Times" pitchFamily="2" charset="0"/>
              </a:rPr>
              <a:t>ñieän</a:t>
            </a:r>
            <a:r>
              <a:rPr lang="en-US" sz="2800" dirty="0">
                <a:latin typeface="VNI-Times" pitchFamily="2" charset="0"/>
              </a:rPr>
              <a:t> </a:t>
            </a:r>
            <a:r>
              <a:rPr lang="en-US" sz="2800" dirty="0" err="1">
                <a:latin typeface="VNI-Times" pitchFamily="2" charset="0"/>
              </a:rPr>
              <a:t>tröôøng</a:t>
            </a:r>
            <a:r>
              <a:rPr lang="en-US" sz="2800" dirty="0">
                <a:latin typeface="VNI-Times" pitchFamily="2" charset="0"/>
              </a:rPr>
              <a:t> </a:t>
            </a:r>
            <a:r>
              <a:rPr lang="en-US" sz="2800" dirty="0" err="1">
                <a:latin typeface="VNI-Times" pitchFamily="2" charset="0"/>
              </a:rPr>
              <a:t>toàn</a:t>
            </a:r>
            <a:r>
              <a:rPr lang="en-US" sz="2800" dirty="0">
                <a:latin typeface="VNI-Times" pitchFamily="2" charset="0"/>
              </a:rPr>
              <a:t> </a:t>
            </a:r>
            <a:r>
              <a:rPr lang="en-US" sz="2800" dirty="0" err="1">
                <a:latin typeface="VNI-Times" pitchFamily="2" charset="0"/>
              </a:rPr>
              <a:t>taïi</a:t>
            </a:r>
            <a:r>
              <a:rPr lang="en-US" sz="2800" dirty="0">
                <a:latin typeface="VNI-Times" pitchFamily="2" charset="0"/>
              </a:rPr>
              <a:t> </a:t>
            </a:r>
            <a:r>
              <a:rPr lang="en-US" sz="2800" dirty="0" err="1">
                <a:latin typeface="VNI-Times" pitchFamily="2" charset="0"/>
              </a:rPr>
              <a:t>ôû</a:t>
            </a:r>
            <a:r>
              <a:rPr lang="en-US" sz="2800" dirty="0">
                <a:latin typeface="VNI-Times" pitchFamily="2" charset="0"/>
              </a:rPr>
              <a:t> </a:t>
            </a:r>
            <a:r>
              <a:rPr lang="en-US" sz="2800" dirty="0" err="1">
                <a:latin typeface="VNI-Times" pitchFamily="2" charset="0"/>
              </a:rPr>
              <a:t>moät</a:t>
            </a:r>
            <a:r>
              <a:rPr lang="en-US" sz="2800" dirty="0">
                <a:latin typeface="VNI-Times" pitchFamily="2" charset="0"/>
              </a:rPr>
              <a:t> </a:t>
            </a:r>
            <a:r>
              <a:rPr lang="en-US" sz="2800" dirty="0" err="1">
                <a:latin typeface="VNI-Times" pitchFamily="2" charset="0"/>
              </a:rPr>
              <a:t>lôùp</a:t>
            </a:r>
            <a:r>
              <a:rPr lang="en-US" sz="2800" dirty="0">
                <a:latin typeface="VNI-Times" pitchFamily="2" charset="0"/>
              </a:rPr>
              <a:t> </a:t>
            </a:r>
            <a:r>
              <a:rPr lang="en-US" sz="2800" dirty="0" err="1">
                <a:latin typeface="VNI-Times" pitchFamily="2" charset="0"/>
              </a:rPr>
              <a:t>moûng</a:t>
            </a:r>
            <a:r>
              <a:rPr lang="en-US" sz="2800" dirty="0">
                <a:latin typeface="VNI-Times" pitchFamily="2" charset="0"/>
              </a:rPr>
              <a:t> </a:t>
            </a:r>
            <a:r>
              <a:rPr lang="en-US" sz="2800" dirty="0" err="1">
                <a:latin typeface="VNI-Times" pitchFamily="2" charset="0"/>
              </a:rPr>
              <a:t>phaân</a:t>
            </a:r>
            <a:r>
              <a:rPr lang="en-US" sz="2800" dirty="0">
                <a:latin typeface="VNI-Times" pitchFamily="2" charset="0"/>
              </a:rPr>
              <a:t> </a:t>
            </a:r>
            <a:r>
              <a:rPr lang="en-US" sz="2800" dirty="0" err="1">
                <a:latin typeface="VNI-Times" pitchFamily="2" charset="0"/>
              </a:rPr>
              <a:t>caùch</a:t>
            </a:r>
            <a:r>
              <a:rPr lang="en-US" sz="2800" dirty="0">
                <a:latin typeface="VNI-Times" pitchFamily="2" charset="0"/>
              </a:rPr>
              <a:t> </a:t>
            </a:r>
            <a:r>
              <a:rPr lang="en-US" sz="2800" dirty="0" err="1">
                <a:latin typeface="VNI-Times" pitchFamily="2" charset="0"/>
              </a:rPr>
              <a:t>giöõa</a:t>
            </a:r>
            <a:r>
              <a:rPr lang="en-US" sz="2800" dirty="0">
                <a:latin typeface="VNI-Times" pitchFamily="2" charset="0"/>
              </a:rPr>
              <a:t> </a:t>
            </a:r>
            <a:r>
              <a:rPr lang="en-US" sz="2800" dirty="0" err="1">
                <a:latin typeface="VNI-Times" pitchFamily="2" charset="0"/>
              </a:rPr>
              <a:t>hai</a:t>
            </a:r>
            <a:r>
              <a:rPr lang="en-US" sz="2800" dirty="0">
                <a:latin typeface="VNI-Times" pitchFamily="2" charset="0"/>
              </a:rPr>
              <a:t> </a:t>
            </a:r>
            <a:r>
              <a:rPr lang="en-US" sz="2800" dirty="0" err="1">
                <a:latin typeface="VNI-Times" pitchFamily="2" charset="0"/>
              </a:rPr>
              <a:t>vuøng</a:t>
            </a:r>
            <a:r>
              <a:rPr lang="en-US" sz="2800" dirty="0">
                <a:latin typeface="VNI-Times" pitchFamily="2" charset="0"/>
              </a:rPr>
              <a:t> </a:t>
            </a:r>
            <a:r>
              <a:rPr lang="en-US" sz="2800" dirty="0" err="1">
                <a:latin typeface="VNI-Times" pitchFamily="2" charset="0"/>
              </a:rPr>
              <a:t>coù</a:t>
            </a:r>
            <a:r>
              <a:rPr lang="en-US" sz="2800" dirty="0">
                <a:latin typeface="VNI-Times" pitchFamily="2" charset="0"/>
              </a:rPr>
              <a:t> </a:t>
            </a:r>
            <a:r>
              <a:rPr lang="en-US" sz="2800" dirty="0" err="1">
                <a:latin typeface="VNI-Times" pitchFamily="2" charset="0"/>
              </a:rPr>
              <a:t>ñieän</a:t>
            </a:r>
            <a:r>
              <a:rPr lang="en-US" sz="2800" dirty="0">
                <a:latin typeface="VNI-Times" pitchFamily="2" charset="0"/>
              </a:rPr>
              <a:t> </a:t>
            </a:r>
            <a:r>
              <a:rPr lang="en-US" sz="2800" dirty="0" err="1">
                <a:latin typeface="VNI-Times" pitchFamily="2" charset="0"/>
              </a:rPr>
              <a:t>theá</a:t>
            </a:r>
            <a:r>
              <a:rPr lang="en-US" sz="2800" dirty="0">
                <a:latin typeface="VNI-Times" pitchFamily="2" charset="0"/>
              </a:rPr>
              <a:t> </a:t>
            </a:r>
            <a:r>
              <a:rPr lang="en-US" sz="2800" dirty="0" err="1">
                <a:latin typeface="VNI-Times" pitchFamily="2" charset="0"/>
              </a:rPr>
              <a:t>khaùc</a:t>
            </a:r>
            <a:r>
              <a:rPr lang="en-US" sz="2800" dirty="0">
                <a:latin typeface="VNI-Times" pitchFamily="2" charset="0"/>
              </a:rPr>
              <a:t> </a:t>
            </a:r>
            <a:r>
              <a:rPr lang="en-US" sz="2800" dirty="0" err="1">
                <a:latin typeface="VNI-Times" pitchFamily="2" charset="0"/>
              </a:rPr>
              <a:t>nhau</a:t>
            </a:r>
            <a:r>
              <a:rPr lang="en-US" sz="2800" dirty="0">
                <a:latin typeface="VNI-Times" pitchFamily="2" charset="0"/>
              </a:rPr>
              <a:t>.</a:t>
            </a:r>
          </a:p>
        </p:txBody>
      </p:sp>
      <p:grpSp>
        <p:nvGrpSpPr>
          <p:cNvPr id="2" name="Group 9"/>
          <p:cNvGrpSpPr>
            <a:grpSpLocks/>
          </p:cNvGrpSpPr>
          <p:nvPr/>
        </p:nvGrpSpPr>
        <p:grpSpPr bwMode="auto">
          <a:xfrm>
            <a:off x="395288" y="2276475"/>
            <a:ext cx="2046287" cy="993775"/>
            <a:chOff x="249" y="1434"/>
            <a:chExt cx="1289" cy="626"/>
          </a:xfrm>
        </p:grpSpPr>
        <p:sp>
          <p:nvSpPr>
            <p:cNvPr id="8236" name="Rectangle 6"/>
            <p:cNvSpPr>
              <a:spLocks noChangeArrowheads="1"/>
            </p:cNvSpPr>
            <p:nvPr/>
          </p:nvSpPr>
          <p:spPr bwMode="auto">
            <a:xfrm>
              <a:off x="703" y="1616"/>
              <a:ext cx="453" cy="227"/>
            </a:xfrm>
            <a:prstGeom prst="rect">
              <a:avLst/>
            </a:prstGeom>
            <a:noFill/>
            <a:ln w="9525">
              <a:noFill/>
              <a:miter lim="800000"/>
              <a:headEnd/>
              <a:tailEnd/>
            </a:ln>
          </p:spPr>
          <p:txBody>
            <a:bodyPr wrap="none" anchor="ctr"/>
            <a:lstStyle/>
            <a:p>
              <a:pPr algn="ctr"/>
              <a:r>
                <a:rPr lang="en-US"/>
                <a:t>=</a:t>
              </a:r>
            </a:p>
          </p:txBody>
        </p:sp>
        <p:graphicFrame>
          <p:nvGraphicFramePr>
            <p:cNvPr id="8201" name="Object 7"/>
            <p:cNvGraphicFramePr>
              <a:graphicFrameLocks noChangeAspect="1"/>
            </p:cNvGraphicFramePr>
            <p:nvPr/>
          </p:nvGraphicFramePr>
          <p:xfrm>
            <a:off x="249" y="1434"/>
            <a:ext cx="569" cy="626"/>
          </p:xfrm>
          <a:graphic>
            <a:graphicData uri="http://schemas.openxmlformats.org/presentationml/2006/ole">
              <p:oleObj spid="_x0000_s102409" name="Equation" r:id="rId3" imgW="380880" imgH="419040" progId="">
                <p:embed/>
              </p:oleObj>
            </a:graphicData>
          </a:graphic>
        </p:graphicFrame>
        <p:graphicFrame>
          <p:nvGraphicFramePr>
            <p:cNvPr id="8202" name="Object 8"/>
            <p:cNvGraphicFramePr>
              <a:graphicFrameLocks noChangeAspect="1"/>
            </p:cNvGraphicFramePr>
            <p:nvPr/>
          </p:nvGraphicFramePr>
          <p:xfrm>
            <a:off x="1156" y="1480"/>
            <a:ext cx="382" cy="546"/>
          </p:xfrm>
          <a:graphic>
            <a:graphicData uri="http://schemas.openxmlformats.org/presentationml/2006/ole">
              <p:oleObj spid="_x0000_s102410" name="Equation" r:id="rId4" imgW="355320" imgH="507960" progId="">
                <p:embed/>
              </p:oleObj>
            </a:graphicData>
          </a:graphic>
        </p:graphicFrame>
      </p:grpSp>
      <p:grpSp>
        <p:nvGrpSpPr>
          <p:cNvPr id="3" name="Group 47"/>
          <p:cNvGrpSpPr>
            <a:grpSpLocks/>
          </p:cNvGrpSpPr>
          <p:nvPr/>
        </p:nvGrpSpPr>
        <p:grpSpPr bwMode="auto">
          <a:xfrm>
            <a:off x="3779838" y="1916113"/>
            <a:ext cx="4679950" cy="2584457"/>
            <a:chOff x="2381" y="1207"/>
            <a:chExt cx="2948" cy="1853"/>
          </a:xfrm>
        </p:grpSpPr>
        <p:grpSp>
          <p:nvGrpSpPr>
            <p:cNvPr id="4" name="Group 44"/>
            <p:cNvGrpSpPr>
              <a:grpSpLocks/>
            </p:cNvGrpSpPr>
            <p:nvPr/>
          </p:nvGrpSpPr>
          <p:grpSpPr bwMode="auto">
            <a:xfrm>
              <a:off x="2472" y="1207"/>
              <a:ext cx="2857" cy="1853"/>
              <a:chOff x="2472" y="1207"/>
              <a:chExt cx="2857" cy="1853"/>
            </a:xfrm>
          </p:grpSpPr>
          <p:grpSp>
            <p:nvGrpSpPr>
              <p:cNvPr id="5" name="Group 40"/>
              <p:cNvGrpSpPr>
                <a:grpSpLocks/>
              </p:cNvGrpSpPr>
              <p:nvPr/>
            </p:nvGrpSpPr>
            <p:grpSpPr bwMode="auto">
              <a:xfrm>
                <a:off x="2472" y="1207"/>
                <a:ext cx="2857" cy="1853"/>
                <a:chOff x="2472" y="1207"/>
                <a:chExt cx="2857" cy="1853"/>
              </a:xfrm>
            </p:grpSpPr>
            <p:grpSp>
              <p:nvGrpSpPr>
                <p:cNvPr id="6" name="Group 10"/>
                <p:cNvGrpSpPr>
                  <a:grpSpLocks/>
                </p:cNvGrpSpPr>
                <p:nvPr/>
              </p:nvGrpSpPr>
              <p:grpSpPr bwMode="auto">
                <a:xfrm>
                  <a:off x="2472" y="1253"/>
                  <a:ext cx="2857" cy="1807"/>
                  <a:chOff x="330" y="5962"/>
                  <a:chExt cx="5415" cy="3105"/>
                </a:xfrm>
              </p:grpSpPr>
              <p:sp>
                <p:nvSpPr>
                  <p:cNvPr id="8210" name="Rectangle 11"/>
                  <p:cNvSpPr>
                    <a:spLocks noChangeArrowheads="1"/>
                  </p:cNvSpPr>
                  <p:nvPr/>
                </p:nvSpPr>
                <p:spPr bwMode="auto">
                  <a:xfrm>
                    <a:off x="1950" y="7111"/>
                    <a:ext cx="510" cy="570"/>
                  </a:xfrm>
                  <a:prstGeom prst="rect">
                    <a:avLst/>
                  </a:prstGeom>
                  <a:noFill/>
                  <a:ln w="9525">
                    <a:noFill/>
                    <a:miter lim="800000"/>
                    <a:headEnd/>
                    <a:tailEnd/>
                  </a:ln>
                </p:spPr>
                <p:txBody>
                  <a:bodyPr/>
                  <a:lstStyle/>
                  <a:p>
                    <a:r>
                      <a:rPr lang="en-US" sz="1200">
                        <a:sym typeface="Symbol" pitchFamily="18" charset="2"/>
                      </a:rPr>
                      <a:t></a:t>
                    </a:r>
                    <a:endParaRPr lang="en-US"/>
                  </a:p>
                </p:txBody>
              </p:sp>
              <p:grpSp>
                <p:nvGrpSpPr>
                  <p:cNvPr id="7" name="Group 12"/>
                  <p:cNvGrpSpPr>
                    <a:grpSpLocks/>
                  </p:cNvGrpSpPr>
                  <p:nvPr/>
                </p:nvGrpSpPr>
                <p:grpSpPr bwMode="auto">
                  <a:xfrm>
                    <a:off x="330" y="5962"/>
                    <a:ext cx="5415" cy="3105"/>
                    <a:chOff x="210" y="6232"/>
                    <a:chExt cx="5415" cy="3105"/>
                  </a:xfrm>
                </p:grpSpPr>
                <p:grpSp>
                  <p:nvGrpSpPr>
                    <p:cNvPr id="8" name="Group 13"/>
                    <p:cNvGrpSpPr>
                      <a:grpSpLocks/>
                    </p:cNvGrpSpPr>
                    <p:nvPr/>
                  </p:nvGrpSpPr>
                  <p:grpSpPr bwMode="auto">
                    <a:xfrm>
                      <a:off x="210" y="6232"/>
                      <a:ext cx="3735" cy="3105"/>
                      <a:chOff x="210" y="6232"/>
                      <a:chExt cx="3735" cy="3105"/>
                    </a:xfrm>
                  </p:grpSpPr>
                  <p:grpSp>
                    <p:nvGrpSpPr>
                      <p:cNvPr id="9" name="Group 14"/>
                      <p:cNvGrpSpPr>
                        <a:grpSpLocks/>
                      </p:cNvGrpSpPr>
                      <p:nvPr/>
                    </p:nvGrpSpPr>
                    <p:grpSpPr bwMode="auto">
                      <a:xfrm>
                        <a:off x="210" y="6232"/>
                        <a:ext cx="3735" cy="2915"/>
                        <a:chOff x="270" y="6232"/>
                        <a:chExt cx="3735" cy="2915"/>
                      </a:xfrm>
                    </p:grpSpPr>
                    <p:grpSp>
                      <p:nvGrpSpPr>
                        <p:cNvPr id="10" name="Group 15"/>
                        <p:cNvGrpSpPr>
                          <a:grpSpLocks/>
                        </p:cNvGrpSpPr>
                        <p:nvPr/>
                      </p:nvGrpSpPr>
                      <p:grpSpPr bwMode="auto">
                        <a:xfrm>
                          <a:off x="390" y="6360"/>
                          <a:ext cx="3615" cy="2787"/>
                          <a:chOff x="390" y="6360"/>
                          <a:chExt cx="3615" cy="2787"/>
                        </a:xfrm>
                      </p:grpSpPr>
                      <p:sp>
                        <p:nvSpPr>
                          <p:cNvPr id="8226" name="Line 16"/>
                          <p:cNvSpPr>
                            <a:spLocks noChangeShapeType="1"/>
                          </p:cNvSpPr>
                          <p:nvPr/>
                        </p:nvSpPr>
                        <p:spPr bwMode="auto">
                          <a:xfrm>
                            <a:off x="750" y="8163"/>
                            <a:ext cx="3255" cy="0"/>
                          </a:xfrm>
                          <a:prstGeom prst="line">
                            <a:avLst/>
                          </a:prstGeom>
                          <a:noFill/>
                          <a:ln w="9525">
                            <a:solidFill>
                              <a:srgbClr val="000000"/>
                            </a:solidFill>
                            <a:round/>
                            <a:headEnd/>
                            <a:tailEnd/>
                          </a:ln>
                        </p:spPr>
                        <p:txBody>
                          <a:bodyPr/>
                          <a:lstStyle/>
                          <a:p>
                            <a:endParaRPr lang="uz-Latn-UZ"/>
                          </a:p>
                        </p:txBody>
                      </p:sp>
                      <p:sp>
                        <p:nvSpPr>
                          <p:cNvPr id="8227" name="Line 17"/>
                          <p:cNvSpPr>
                            <a:spLocks noChangeShapeType="1"/>
                          </p:cNvSpPr>
                          <p:nvPr/>
                        </p:nvSpPr>
                        <p:spPr bwMode="auto">
                          <a:xfrm>
                            <a:off x="750" y="7950"/>
                            <a:ext cx="3255" cy="0"/>
                          </a:xfrm>
                          <a:prstGeom prst="line">
                            <a:avLst/>
                          </a:prstGeom>
                          <a:noFill/>
                          <a:ln w="9525">
                            <a:solidFill>
                              <a:srgbClr val="000000"/>
                            </a:solidFill>
                            <a:round/>
                            <a:headEnd/>
                            <a:tailEnd type="triangle" w="med" len="med"/>
                          </a:ln>
                        </p:spPr>
                        <p:txBody>
                          <a:bodyPr/>
                          <a:lstStyle/>
                          <a:p>
                            <a:endParaRPr lang="uz-Latn-UZ"/>
                          </a:p>
                        </p:txBody>
                      </p:sp>
                      <p:sp>
                        <p:nvSpPr>
                          <p:cNvPr id="8228" name="Line 18"/>
                          <p:cNvSpPr>
                            <a:spLocks noChangeShapeType="1"/>
                          </p:cNvSpPr>
                          <p:nvPr/>
                        </p:nvSpPr>
                        <p:spPr bwMode="auto">
                          <a:xfrm>
                            <a:off x="2280" y="6360"/>
                            <a:ext cx="0" cy="2340"/>
                          </a:xfrm>
                          <a:prstGeom prst="line">
                            <a:avLst/>
                          </a:prstGeom>
                          <a:noFill/>
                          <a:ln w="9525">
                            <a:solidFill>
                              <a:srgbClr val="000000"/>
                            </a:solidFill>
                            <a:prstDash val="dashDot"/>
                            <a:round/>
                            <a:headEnd/>
                            <a:tailEnd/>
                          </a:ln>
                        </p:spPr>
                        <p:txBody>
                          <a:bodyPr/>
                          <a:lstStyle/>
                          <a:p>
                            <a:endParaRPr lang="uz-Latn-UZ"/>
                          </a:p>
                        </p:txBody>
                      </p:sp>
                      <p:sp>
                        <p:nvSpPr>
                          <p:cNvPr id="8229" name="Line 19"/>
                          <p:cNvSpPr>
                            <a:spLocks noChangeShapeType="1"/>
                          </p:cNvSpPr>
                          <p:nvPr/>
                        </p:nvSpPr>
                        <p:spPr bwMode="auto">
                          <a:xfrm>
                            <a:off x="840" y="6511"/>
                            <a:ext cx="1440" cy="1440"/>
                          </a:xfrm>
                          <a:prstGeom prst="line">
                            <a:avLst/>
                          </a:prstGeom>
                          <a:noFill/>
                          <a:ln w="9525">
                            <a:solidFill>
                              <a:srgbClr val="000000"/>
                            </a:solidFill>
                            <a:round/>
                            <a:headEnd/>
                            <a:tailEnd type="triangle" w="med" len="med"/>
                          </a:ln>
                        </p:spPr>
                        <p:txBody>
                          <a:bodyPr/>
                          <a:lstStyle/>
                          <a:p>
                            <a:endParaRPr lang="uz-Latn-UZ"/>
                          </a:p>
                        </p:txBody>
                      </p:sp>
                      <p:sp>
                        <p:nvSpPr>
                          <p:cNvPr id="8230" name="Line 20"/>
                          <p:cNvSpPr>
                            <a:spLocks noChangeShapeType="1"/>
                          </p:cNvSpPr>
                          <p:nvPr/>
                        </p:nvSpPr>
                        <p:spPr bwMode="auto">
                          <a:xfrm>
                            <a:off x="840" y="6511"/>
                            <a:ext cx="630" cy="0"/>
                          </a:xfrm>
                          <a:prstGeom prst="line">
                            <a:avLst/>
                          </a:prstGeom>
                          <a:noFill/>
                          <a:ln w="9525">
                            <a:solidFill>
                              <a:srgbClr val="000000"/>
                            </a:solidFill>
                            <a:round/>
                            <a:headEnd/>
                            <a:tailEnd type="triangle" w="med" len="med"/>
                          </a:ln>
                        </p:spPr>
                        <p:txBody>
                          <a:bodyPr/>
                          <a:lstStyle/>
                          <a:p>
                            <a:endParaRPr lang="uz-Latn-UZ"/>
                          </a:p>
                        </p:txBody>
                      </p:sp>
                      <p:sp>
                        <p:nvSpPr>
                          <p:cNvPr id="8231" name="Line 21"/>
                          <p:cNvSpPr>
                            <a:spLocks noChangeShapeType="1"/>
                          </p:cNvSpPr>
                          <p:nvPr/>
                        </p:nvSpPr>
                        <p:spPr bwMode="auto">
                          <a:xfrm>
                            <a:off x="840" y="6511"/>
                            <a:ext cx="0" cy="569"/>
                          </a:xfrm>
                          <a:prstGeom prst="line">
                            <a:avLst/>
                          </a:prstGeom>
                          <a:noFill/>
                          <a:ln w="9525">
                            <a:solidFill>
                              <a:srgbClr val="000000"/>
                            </a:solidFill>
                            <a:round/>
                            <a:headEnd/>
                            <a:tailEnd type="triangle" w="med" len="med"/>
                          </a:ln>
                        </p:spPr>
                        <p:txBody>
                          <a:bodyPr/>
                          <a:lstStyle/>
                          <a:p>
                            <a:endParaRPr lang="uz-Latn-UZ"/>
                          </a:p>
                        </p:txBody>
                      </p:sp>
                      <p:sp>
                        <p:nvSpPr>
                          <p:cNvPr id="8232" name="Line 22"/>
                          <p:cNvSpPr>
                            <a:spLocks noChangeShapeType="1"/>
                          </p:cNvSpPr>
                          <p:nvPr/>
                        </p:nvSpPr>
                        <p:spPr bwMode="auto">
                          <a:xfrm>
                            <a:off x="390" y="7530"/>
                            <a:ext cx="0" cy="633"/>
                          </a:xfrm>
                          <a:prstGeom prst="line">
                            <a:avLst/>
                          </a:prstGeom>
                          <a:noFill/>
                          <a:ln w="9525">
                            <a:solidFill>
                              <a:srgbClr val="000000"/>
                            </a:solidFill>
                            <a:round/>
                            <a:headEnd/>
                            <a:tailEnd type="triangle" w="med" len="med"/>
                          </a:ln>
                        </p:spPr>
                        <p:txBody>
                          <a:bodyPr/>
                          <a:lstStyle/>
                          <a:p>
                            <a:endParaRPr lang="uz-Latn-UZ"/>
                          </a:p>
                        </p:txBody>
                      </p:sp>
                      <p:sp>
                        <p:nvSpPr>
                          <p:cNvPr id="8233" name="Line 23"/>
                          <p:cNvSpPr>
                            <a:spLocks noChangeShapeType="1"/>
                          </p:cNvSpPr>
                          <p:nvPr/>
                        </p:nvSpPr>
                        <p:spPr bwMode="auto">
                          <a:xfrm>
                            <a:off x="2280" y="7951"/>
                            <a:ext cx="690" cy="1196"/>
                          </a:xfrm>
                          <a:prstGeom prst="line">
                            <a:avLst/>
                          </a:prstGeom>
                          <a:noFill/>
                          <a:ln w="9525">
                            <a:solidFill>
                              <a:srgbClr val="000000"/>
                            </a:solidFill>
                            <a:round/>
                            <a:headEnd/>
                            <a:tailEnd type="triangle" w="med" len="med"/>
                          </a:ln>
                        </p:spPr>
                        <p:txBody>
                          <a:bodyPr/>
                          <a:lstStyle/>
                          <a:p>
                            <a:endParaRPr lang="uz-Latn-UZ"/>
                          </a:p>
                        </p:txBody>
                      </p:sp>
                      <p:sp>
                        <p:nvSpPr>
                          <p:cNvPr id="8234" name="Line 24"/>
                          <p:cNvSpPr>
                            <a:spLocks noChangeShapeType="1"/>
                          </p:cNvSpPr>
                          <p:nvPr/>
                        </p:nvSpPr>
                        <p:spPr bwMode="auto">
                          <a:xfrm>
                            <a:off x="2520" y="8341"/>
                            <a:ext cx="555" cy="0"/>
                          </a:xfrm>
                          <a:prstGeom prst="line">
                            <a:avLst/>
                          </a:prstGeom>
                          <a:noFill/>
                          <a:ln w="9525">
                            <a:solidFill>
                              <a:srgbClr val="000000"/>
                            </a:solidFill>
                            <a:round/>
                            <a:headEnd/>
                            <a:tailEnd type="triangle" w="med" len="med"/>
                          </a:ln>
                        </p:spPr>
                        <p:txBody>
                          <a:bodyPr/>
                          <a:lstStyle/>
                          <a:p>
                            <a:endParaRPr lang="uz-Latn-UZ"/>
                          </a:p>
                        </p:txBody>
                      </p:sp>
                      <p:sp>
                        <p:nvSpPr>
                          <p:cNvPr id="8235" name="Line 25"/>
                          <p:cNvSpPr>
                            <a:spLocks noChangeShapeType="1"/>
                          </p:cNvSpPr>
                          <p:nvPr/>
                        </p:nvSpPr>
                        <p:spPr bwMode="auto">
                          <a:xfrm>
                            <a:off x="2505" y="8325"/>
                            <a:ext cx="0" cy="525"/>
                          </a:xfrm>
                          <a:prstGeom prst="line">
                            <a:avLst/>
                          </a:prstGeom>
                          <a:noFill/>
                          <a:ln w="9525">
                            <a:solidFill>
                              <a:srgbClr val="000000"/>
                            </a:solidFill>
                            <a:round/>
                            <a:headEnd/>
                            <a:tailEnd type="triangle" w="med" len="med"/>
                          </a:ln>
                        </p:spPr>
                        <p:txBody>
                          <a:bodyPr/>
                          <a:lstStyle/>
                          <a:p>
                            <a:endParaRPr lang="uz-Latn-UZ"/>
                          </a:p>
                        </p:txBody>
                      </p:sp>
                    </p:grpSp>
                    <p:grpSp>
                      <p:nvGrpSpPr>
                        <p:cNvPr id="11" name="Group 26"/>
                        <p:cNvGrpSpPr>
                          <a:grpSpLocks/>
                        </p:cNvGrpSpPr>
                        <p:nvPr/>
                      </p:nvGrpSpPr>
                      <p:grpSpPr bwMode="auto">
                        <a:xfrm>
                          <a:off x="270" y="6232"/>
                          <a:ext cx="2745" cy="2647"/>
                          <a:chOff x="270" y="6232"/>
                          <a:chExt cx="2745" cy="2647"/>
                        </a:xfrm>
                      </p:grpSpPr>
                      <p:sp>
                        <p:nvSpPr>
                          <p:cNvPr id="8221" name="Rectangle 27"/>
                          <p:cNvSpPr>
                            <a:spLocks noChangeArrowheads="1"/>
                          </p:cNvSpPr>
                          <p:nvPr/>
                        </p:nvSpPr>
                        <p:spPr bwMode="auto">
                          <a:xfrm>
                            <a:off x="300" y="6741"/>
                            <a:ext cx="220" cy="397"/>
                          </a:xfrm>
                          <a:prstGeom prst="rect">
                            <a:avLst/>
                          </a:prstGeom>
                          <a:noFill/>
                          <a:ln w="9525">
                            <a:noFill/>
                            <a:miter lim="800000"/>
                            <a:headEnd/>
                            <a:tailEnd/>
                          </a:ln>
                        </p:spPr>
                        <p:txBody>
                          <a:bodyPr wrap="none">
                            <a:spAutoFit/>
                          </a:bodyPr>
                          <a:lstStyle/>
                          <a:p>
                            <a:endParaRPr lang="uz-Latn-UZ"/>
                          </a:p>
                        </p:txBody>
                      </p:sp>
                      <p:sp>
                        <p:nvSpPr>
                          <p:cNvPr id="8222" name="Rectangle 28"/>
                          <p:cNvSpPr>
                            <a:spLocks noChangeArrowheads="1"/>
                          </p:cNvSpPr>
                          <p:nvPr/>
                        </p:nvSpPr>
                        <p:spPr bwMode="auto">
                          <a:xfrm>
                            <a:off x="1621" y="6816"/>
                            <a:ext cx="219" cy="397"/>
                          </a:xfrm>
                          <a:prstGeom prst="rect">
                            <a:avLst/>
                          </a:prstGeom>
                          <a:noFill/>
                          <a:ln w="9525">
                            <a:noFill/>
                            <a:miter lim="800000"/>
                            <a:headEnd/>
                            <a:tailEnd/>
                          </a:ln>
                        </p:spPr>
                        <p:txBody>
                          <a:bodyPr wrap="none">
                            <a:spAutoFit/>
                          </a:bodyPr>
                          <a:lstStyle/>
                          <a:p>
                            <a:endParaRPr lang="uz-Latn-UZ"/>
                          </a:p>
                        </p:txBody>
                      </p:sp>
                      <p:sp>
                        <p:nvSpPr>
                          <p:cNvPr id="8223" name="Rectangle 29"/>
                          <p:cNvSpPr>
                            <a:spLocks noChangeArrowheads="1"/>
                          </p:cNvSpPr>
                          <p:nvPr/>
                        </p:nvSpPr>
                        <p:spPr bwMode="auto">
                          <a:xfrm>
                            <a:off x="1363" y="6232"/>
                            <a:ext cx="220" cy="397"/>
                          </a:xfrm>
                          <a:prstGeom prst="rect">
                            <a:avLst/>
                          </a:prstGeom>
                          <a:noFill/>
                          <a:ln w="9525">
                            <a:noFill/>
                            <a:miter lim="800000"/>
                            <a:headEnd/>
                            <a:tailEnd/>
                          </a:ln>
                        </p:spPr>
                        <p:txBody>
                          <a:bodyPr wrap="none">
                            <a:spAutoFit/>
                          </a:bodyPr>
                          <a:lstStyle/>
                          <a:p>
                            <a:endParaRPr lang="uz-Latn-UZ"/>
                          </a:p>
                        </p:txBody>
                      </p:sp>
                      <p:sp>
                        <p:nvSpPr>
                          <p:cNvPr id="8224" name="Rectangle 30"/>
                          <p:cNvSpPr>
                            <a:spLocks noChangeArrowheads="1"/>
                          </p:cNvSpPr>
                          <p:nvPr/>
                        </p:nvSpPr>
                        <p:spPr bwMode="auto">
                          <a:xfrm>
                            <a:off x="270" y="8026"/>
                            <a:ext cx="220" cy="398"/>
                          </a:xfrm>
                          <a:prstGeom prst="rect">
                            <a:avLst/>
                          </a:prstGeom>
                          <a:noFill/>
                          <a:ln w="9525">
                            <a:noFill/>
                            <a:miter lim="800000"/>
                            <a:headEnd/>
                            <a:tailEnd/>
                          </a:ln>
                        </p:spPr>
                        <p:txBody>
                          <a:bodyPr wrap="none">
                            <a:spAutoFit/>
                          </a:bodyPr>
                          <a:lstStyle/>
                          <a:p>
                            <a:endParaRPr lang="uz-Latn-UZ"/>
                          </a:p>
                        </p:txBody>
                      </p:sp>
                      <p:sp>
                        <p:nvSpPr>
                          <p:cNvPr id="8225" name="Rectangle 31"/>
                          <p:cNvSpPr>
                            <a:spLocks noChangeArrowheads="1"/>
                          </p:cNvSpPr>
                          <p:nvPr/>
                        </p:nvSpPr>
                        <p:spPr bwMode="auto">
                          <a:xfrm>
                            <a:off x="2190" y="8164"/>
                            <a:ext cx="825" cy="715"/>
                          </a:xfrm>
                          <a:prstGeom prst="rect">
                            <a:avLst/>
                          </a:prstGeom>
                          <a:noFill/>
                          <a:ln w="9525">
                            <a:noFill/>
                            <a:miter lim="800000"/>
                            <a:headEnd/>
                            <a:tailEnd/>
                          </a:ln>
                        </p:spPr>
                        <p:txBody>
                          <a:bodyPr/>
                          <a:lstStyle/>
                          <a:p>
                            <a:r>
                              <a:rPr lang="en-US" sz="1200">
                                <a:sym typeface="Symbol" pitchFamily="18" charset="2"/>
                              </a:rPr>
                              <a:t></a:t>
                            </a:r>
                            <a:endParaRPr lang="en-US"/>
                          </a:p>
                        </p:txBody>
                      </p:sp>
                    </p:grpSp>
                  </p:grpSp>
                  <p:sp>
                    <p:nvSpPr>
                      <p:cNvPr id="8216" name="Rectangle 32"/>
                      <p:cNvSpPr>
                        <a:spLocks noChangeArrowheads="1"/>
                      </p:cNvSpPr>
                      <p:nvPr/>
                    </p:nvSpPr>
                    <p:spPr bwMode="auto">
                      <a:xfrm>
                        <a:off x="2067" y="8822"/>
                        <a:ext cx="220" cy="396"/>
                      </a:xfrm>
                      <a:prstGeom prst="rect">
                        <a:avLst/>
                      </a:prstGeom>
                      <a:noFill/>
                      <a:ln w="9525">
                        <a:noFill/>
                        <a:miter lim="800000"/>
                        <a:headEnd/>
                        <a:tailEnd/>
                      </a:ln>
                    </p:spPr>
                    <p:txBody>
                      <a:bodyPr wrap="none">
                        <a:spAutoFit/>
                      </a:bodyPr>
                      <a:lstStyle/>
                      <a:p>
                        <a:endParaRPr lang="uz-Latn-UZ"/>
                      </a:p>
                    </p:txBody>
                  </p:sp>
                  <p:sp>
                    <p:nvSpPr>
                      <p:cNvPr id="8217" name="Rectangle 33"/>
                      <p:cNvSpPr>
                        <a:spLocks noChangeArrowheads="1"/>
                      </p:cNvSpPr>
                      <p:nvPr/>
                    </p:nvSpPr>
                    <p:spPr bwMode="auto">
                      <a:xfrm>
                        <a:off x="2819" y="8940"/>
                        <a:ext cx="220" cy="397"/>
                      </a:xfrm>
                      <a:prstGeom prst="rect">
                        <a:avLst/>
                      </a:prstGeom>
                      <a:noFill/>
                      <a:ln w="9525">
                        <a:noFill/>
                        <a:miter lim="800000"/>
                        <a:headEnd/>
                        <a:tailEnd/>
                      </a:ln>
                    </p:spPr>
                    <p:txBody>
                      <a:bodyPr wrap="none">
                        <a:spAutoFit/>
                      </a:bodyPr>
                      <a:lstStyle/>
                      <a:p>
                        <a:endParaRPr lang="uz-Latn-UZ"/>
                      </a:p>
                    </p:txBody>
                  </p:sp>
                  <p:sp>
                    <p:nvSpPr>
                      <p:cNvPr id="8218" name="Rectangle 34"/>
                      <p:cNvSpPr>
                        <a:spLocks noChangeArrowheads="1"/>
                      </p:cNvSpPr>
                      <p:nvPr/>
                    </p:nvSpPr>
                    <p:spPr bwMode="auto">
                      <a:xfrm>
                        <a:off x="2908" y="8164"/>
                        <a:ext cx="220" cy="397"/>
                      </a:xfrm>
                      <a:prstGeom prst="rect">
                        <a:avLst/>
                      </a:prstGeom>
                      <a:noFill/>
                      <a:ln w="9525">
                        <a:noFill/>
                        <a:miter lim="800000"/>
                        <a:headEnd/>
                        <a:tailEnd/>
                      </a:ln>
                    </p:spPr>
                    <p:txBody>
                      <a:bodyPr wrap="none">
                        <a:spAutoFit/>
                      </a:bodyPr>
                      <a:lstStyle/>
                      <a:p>
                        <a:endParaRPr lang="uz-Latn-UZ"/>
                      </a:p>
                    </p:txBody>
                  </p:sp>
                </p:grpSp>
                <p:sp>
                  <p:nvSpPr>
                    <p:cNvPr id="8213" name="Rectangle 35"/>
                    <p:cNvSpPr>
                      <a:spLocks noChangeArrowheads="1"/>
                    </p:cNvSpPr>
                    <p:nvPr/>
                  </p:nvSpPr>
                  <p:spPr bwMode="auto">
                    <a:xfrm>
                      <a:off x="3105" y="7442"/>
                      <a:ext cx="1365" cy="585"/>
                    </a:xfrm>
                    <a:prstGeom prst="rect">
                      <a:avLst/>
                    </a:prstGeom>
                    <a:noFill/>
                    <a:ln w="9525">
                      <a:noFill/>
                      <a:miter lim="800000"/>
                      <a:headEnd/>
                      <a:tailEnd/>
                    </a:ln>
                  </p:spPr>
                  <p:txBody>
                    <a:bodyPr/>
                    <a:lstStyle/>
                    <a:p>
                      <a:r>
                        <a:rPr lang="en-US" sz="1200"/>
                        <a:t>U</a:t>
                      </a:r>
                      <a:r>
                        <a:rPr lang="en-US" sz="1200" baseline="-25000"/>
                        <a:t>1</a:t>
                      </a:r>
                      <a:r>
                        <a:rPr lang="en-US" sz="1200"/>
                        <a:t> = Const</a:t>
                      </a:r>
                      <a:endParaRPr lang="en-US"/>
                    </a:p>
                  </p:txBody>
                </p:sp>
                <p:sp>
                  <p:nvSpPr>
                    <p:cNvPr id="8214" name="Rectangle 36"/>
                    <p:cNvSpPr>
                      <a:spLocks noChangeArrowheads="1"/>
                    </p:cNvSpPr>
                    <p:nvPr/>
                  </p:nvSpPr>
                  <p:spPr bwMode="auto">
                    <a:xfrm>
                      <a:off x="3675" y="8276"/>
                      <a:ext cx="1950" cy="528"/>
                    </a:xfrm>
                    <a:prstGeom prst="rect">
                      <a:avLst/>
                    </a:prstGeom>
                    <a:noFill/>
                    <a:ln w="9525">
                      <a:noFill/>
                      <a:miter lim="800000"/>
                      <a:headEnd/>
                      <a:tailEnd/>
                    </a:ln>
                  </p:spPr>
                  <p:txBody>
                    <a:bodyPr/>
                    <a:lstStyle/>
                    <a:p>
                      <a:r>
                        <a:rPr lang="en-US" sz="1200"/>
                        <a:t>U</a:t>
                      </a:r>
                      <a:r>
                        <a:rPr lang="en-US" sz="1200" baseline="-25000"/>
                        <a:t>2 </a:t>
                      </a:r>
                      <a:r>
                        <a:rPr lang="en-US" sz="1200"/>
                        <a:t>= Const &gt; U</a:t>
                      </a:r>
                      <a:r>
                        <a:rPr lang="en-US" sz="1200" baseline="-25000"/>
                        <a:t>1</a:t>
                      </a:r>
                      <a:endParaRPr lang="en-US"/>
                    </a:p>
                  </p:txBody>
                </p:sp>
              </p:grpSp>
            </p:grpSp>
            <p:graphicFrame>
              <p:nvGraphicFramePr>
                <p:cNvPr id="8198" name="Object 37"/>
                <p:cNvGraphicFramePr>
                  <a:graphicFrameLocks noChangeAspect="1"/>
                </p:cNvGraphicFramePr>
                <p:nvPr/>
              </p:nvGraphicFramePr>
              <p:xfrm>
                <a:off x="2503" y="1480"/>
                <a:ext cx="195" cy="298"/>
              </p:xfrm>
              <a:graphic>
                <a:graphicData uri="http://schemas.openxmlformats.org/presentationml/2006/ole">
                  <p:oleObj spid="_x0000_s102406" name="Equation" r:id="rId5" imgW="215640" imgH="330120" progId="">
                    <p:embed/>
                  </p:oleObj>
                </a:graphicData>
              </a:graphic>
            </p:graphicFrame>
            <p:graphicFrame>
              <p:nvGraphicFramePr>
                <p:cNvPr id="8199" name="Object 38"/>
                <p:cNvGraphicFramePr>
                  <a:graphicFrameLocks noChangeAspect="1"/>
                </p:cNvGraphicFramePr>
                <p:nvPr/>
              </p:nvGraphicFramePr>
              <p:xfrm>
                <a:off x="3107" y="1525"/>
                <a:ext cx="161" cy="336"/>
              </p:xfrm>
              <a:graphic>
                <a:graphicData uri="http://schemas.openxmlformats.org/presentationml/2006/ole">
                  <p:oleObj spid="_x0000_s102407" name="Equation" r:id="rId6" imgW="152280" imgH="317160" progId="">
                    <p:embed/>
                  </p:oleObj>
                </a:graphicData>
              </a:graphic>
            </p:graphicFrame>
            <p:graphicFrame>
              <p:nvGraphicFramePr>
                <p:cNvPr id="8200" name="Object 39"/>
                <p:cNvGraphicFramePr>
                  <a:graphicFrameLocks noChangeAspect="1"/>
                </p:cNvGraphicFramePr>
                <p:nvPr/>
              </p:nvGraphicFramePr>
              <p:xfrm>
                <a:off x="3107" y="1207"/>
                <a:ext cx="186" cy="291"/>
              </p:xfrm>
              <a:graphic>
                <a:graphicData uri="http://schemas.openxmlformats.org/presentationml/2006/ole">
                  <p:oleObj spid="_x0000_s102408" name="Equation" r:id="rId7" imgW="203040" imgH="317160" progId="">
                    <p:embed/>
                  </p:oleObj>
                </a:graphicData>
              </a:graphic>
            </p:graphicFrame>
          </p:grpSp>
          <p:graphicFrame>
            <p:nvGraphicFramePr>
              <p:cNvPr id="8195" name="Object 41"/>
              <p:cNvGraphicFramePr>
                <a:graphicFrameLocks noChangeAspect="1"/>
              </p:cNvGraphicFramePr>
              <p:nvPr/>
            </p:nvGraphicFramePr>
            <p:xfrm>
              <a:off x="3833" y="2550"/>
              <a:ext cx="162" cy="290"/>
            </p:xfrm>
            <a:graphic>
              <a:graphicData uri="http://schemas.openxmlformats.org/presentationml/2006/ole">
                <p:oleObj spid="_x0000_s102403" name="Equation" r:id="rId8" imgW="177480" imgH="317160" progId="">
                  <p:embed/>
                </p:oleObj>
              </a:graphicData>
            </a:graphic>
          </p:graphicFrame>
          <p:graphicFrame>
            <p:nvGraphicFramePr>
              <p:cNvPr id="8196" name="Object 42"/>
              <p:cNvGraphicFramePr>
                <a:graphicFrameLocks noChangeAspect="1"/>
              </p:cNvGraphicFramePr>
              <p:nvPr/>
            </p:nvGraphicFramePr>
            <p:xfrm>
              <a:off x="3969" y="2341"/>
              <a:ext cx="176" cy="245"/>
            </p:xfrm>
            <a:graphic>
              <a:graphicData uri="http://schemas.openxmlformats.org/presentationml/2006/ole">
                <p:oleObj spid="_x0000_s102404" name="Equation" r:id="rId9" imgW="228600" imgH="317160" progId="">
                  <p:embed/>
                </p:oleObj>
              </a:graphicData>
            </a:graphic>
          </p:graphicFrame>
          <p:graphicFrame>
            <p:nvGraphicFramePr>
              <p:cNvPr id="8197" name="Object 43"/>
              <p:cNvGraphicFramePr>
                <a:graphicFrameLocks noChangeAspect="1"/>
              </p:cNvGraphicFramePr>
              <p:nvPr/>
            </p:nvGraphicFramePr>
            <p:xfrm>
              <a:off x="3470" y="2587"/>
              <a:ext cx="238" cy="344"/>
            </p:xfrm>
            <a:graphic>
              <a:graphicData uri="http://schemas.openxmlformats.org/presentationml/2006/ole">
                <p:oleObj spid="_x0000_s102405" name="Equation" r:id="rId10" imgW="228600" imgH="330120" progId="">
                  <p:embed/>
                </p:oleObj>
              </a:graphicData>
            </a:graphic>
          </p:graphicFrame>
        </p:grpSp>
        <p:graphicFrame>
          <p:nvGraphicFramePr>
            <p:cNvPr id="8194" name="Object 46"/>
            <p:cNvGraphicFramePr>
              <a:graphicFrameLocks noChangeAspect="1"/>
            </p:cNvGraphicFramePr>
            <p:nvPr/>
          </p:nvGraphicFramePr>
          <p:xfrm>
            <a:off x="2381" y="2205"/>
            <a:ext cx="174" cy="304"/>
          </p:xfrm>
          <a:graphic>
            <a:graphicData uri="http://schemas.openxmlformats.org/presentationml/2006/ole">
              <p:oleObj spid="_x0000_s102402" name="Equation" r:id="rId11" imgW="152280" imgH="266400" progId="">
                <p:embed/>
              </p:oleObj>
            </a:graphicData>
          </a:graphic>
        </p:graphicFrame>
      </p:grpSp>
      <p:sp>
        <p:nvSpPr>
          <p:cNvPr id="45" name="Date Placeholder 44"/>
          <p:cNvSpPr>
            <a:spLocks noGrp="1"/>
          </p:cNvSpPr>
          <p:nvPr>
            <p:ph type="dt" sz="half" idx="10"/>
          </p:nvPr>
        </p:nvSpPr>
        <p:spPr/>
        <p:txBody>
          <a:bodyPr/>
          <a:lstStyle/>
          <a:p>
            <a:fld id="{A399ADA6-14DA-4D2C-940D-A58C9D028EC7}" type="datetime1">
              <a:rPr lang="uz-Latn-UZ" smtClean="0"/>
              <a:pPr/>
              <a:t>15/12 2010</a:t>
            </a:fld>
            <a:endParaRPr lang="uz-Latn-UZ"/>
          </a:p>
        </p:txBody>
      </p:sp>
      <p:sp>
        <p:nvSpPr>
          <p:cNvPr id="46" name="Slide Number Placeholder 45"/>
          <p:cNvSpPr>
            <a:spLocks noGrp="1"/>
          </p:cNvSpPr>
          <p:nvPr>
            <p:ph type="sldNum" sz="quarter" idx="12"/>
          </p:nvPr>
        </p:nvSpPr>
        <p:spPr/>
        <p:txBody>
          <a:bodyPr/>
          <a:lstStyle/>
          <a:p>
            <a:fld id="{8E1AD46C-56E5-4B44-BEDD-E369C7BBEEFE}" type="slidenum">
              <a:rPr lang="uz-Latn-UZ" smtClean="0"/>
              <a:pPr/>
              <a:t>11</a:t>
            </a:fld>
            <a:endParaRPr lang="uz-Latn-UZ"/>
          </a:p>
        </p:txBody>
      </p:sp>
      <p:sp>
        <p:nvSpPr>
          <p:cNvPr id="47" name="Footer Placeholder 46"/>
          <p:cNvSpPr>
            <a:spLocks noGrp="1"/>
          </p:cNvSpPr>
          <p:nvPr>
            <p:ph type="ftr" sz="quarter" idx="11"/>
          </p:nvPr>
        </p:nvSpPr>
        <p:spPr/>
        <p:txBody>
          <a:bodyPr/>
          <a:lstStyle/>
          <a:p>
            <a:r>
              <a:rPr lang="vi-VN" dirty="0" smtClean="0"/>
              <a:t>BỘ MÔN VẬT LÝ ĐIỆN TỬ ỨNG DỤNG</a:t>
            </a:r>
            <a:endParaRPr lang="uz-Latn-UZ"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 name="Rectangle 4"/>
          <p:cNvSpPr>
            <a:spLocks noChangeArrowheads="1"/>
          </p:cNvSpPr>
          <p:nvPr/>
        </p:nvSpPr>
        <p:spPr bwMode="auto">
          <a:xfrm>
            <a:off x="0" y="0"/>
            <a:ext cx="8820150" cy="6124754"/>
          </a:xfrm>
          <a:prstGeom prst="rect">
            <a:avLst/>
          </a:prstGeom>
          <a:noFill/>
          <a:ln w="9525">
            <a:noFill/>
            <a:miter lim="800000"/>
            <a:headEnd/>
            <a:tailEnd/>
          </a:ln>
        </p:spPr>
        <p:txBody>
          <a:bodyPr wrap="square" anchor="ctr">
            <a:spAutoFit/>
          </a:bodyPr>
          <a:lstStyle/>
          <a:p>
            <a:pPr eaLnBrk="0" hangingPunct="0"/>
            <a:r>
              <a:rPr lang="en-US" sz="2800" dirty="0" err="1">
                <a:latin typeface="VNI-Times" pitchFamily="2" charset="0"/>
              </a:rPr>
              <a:t>Thaønh</a:t>
            </a:r>
            <a:r>
              <a:rPr lang="en-US" sz="2800" dirty="0">
                <a:latin typeface="VNI-Times" pitchFamily="2" charset="0"/>
              </a:rPr>
              <a:t> </a:t>
            </a:r>
            <a:r>
              <a:rPr lang="en-US" sz="2800" dirty="0" err="1">
                <a:latin typeface="VNI-Times" pitchFamily="2" charset="0"/>
              </a:rPr>
              <a:t>phaàn</a:t>
            </a:r>
            <a:r>
              <a:rPr lang="en-US" sz="2800" dirty="0">
                <a:latin typeface="VNI-Times" pitchFamily="2" charset="0"/>
              </a:rPr>
              <a:t> </a:t>
            </a:r>
            <a:r>
              <a:rPr lang="en-US" sz="2800" dirty="0" err="1">
                <a:latin typeface="VNI-Times" pitchFamily="2" charset="0"/>
              </a:rPr>
              <a:t>vaän</a:t>
            </a:r>
            <a:r>
              <a:rPr lang="en-US" sz="2800" dirty="0">
                <a:latin typeface="VNI-Times" pitchFamily="2" charset="0"/>
              </a:rPr>
              <a:t> </a:t>
            </a:r>
            <a:r>
              <a:rPr lang="en-US" sz="2800" dirty="0" err="1">
                <a:latin typeface="VNI-Times" pitchFamily="2" charset="0"/>
              </a:rPr>
              <a:t>toác</a:t>
            </a:r>
            <a:r>
              <a:rPr lang="en-US" sz="2800" dirty="0">
                <a:latin typeface="VNI-Times" pitchFamily="2" charset="0"/>
              </a:rPr>
              <a:t> </a:t>
            </a:r>
            <a:r>
              <a:rPr lang="en-US" sz="2800" dirty="0" err="1">
                <a:latin typeface="VNI-Times" pitchFamily="2" charset="0"/>
              </a:rPr>
              <a:t>v</a:t>
            </a:r>
            <a:r>
              <a:rPr lang="en-US" sz="2800" baseline="-25000" dirty="0" err="1">
                <a:latin typeface="VNI-Times" pitchFamily="2" charset="0"/>
              </a:rPr>
              <a:t>y</a:t>
            </a:r>
            <a:r>
              <a:rPr lang="en-US" sz="2800" dirty="0">
                <a:latin typeface="VNI-Times" pitchFamily="2" charset="0"/>
              </a:rPr>
              <a:t> </a:t>
            </a:r>
            <a:r>
              <a:rPr lang="en-US" sz="2800" dirty="0" err="1">
                <a:latin typeface="VNI-Times" pitchFamily="2" charset="0"/>
              </a:rPr>
              <a:t>vuoâng</a:t>
            </a:r>
            <a:r>
              <a:rPr lang="en-US" sz="2800" dirty="0">
                <a:latin typeface="VNI-Times" pitchFamily="2" charset="0"/>
              </a:rPr>
              <a:t> </a:t>
            </a:r>
            <a:r>
              <a:rPr lang="en-US" sz="2800" dirty="0" err="1">
                <a:latin typeface="VNI-Times" pitchFamily="2" charset="0"/>
              </a:rPr>
              <a:t>goùc</a:t>
            </a:r>
            <a:r>
              <a:rPr lang="en-US" sz="2800" dirty="0">
                <a:latin typeface="VNI-Times" pitchFamily="2" charset="0"/>
              </a:rPr>
              <a:t> </a:t>
            </a:r>
            <a:r>
              <a:rPr lang="en-US" sz="2800" dirty="0" err="1">
                <a:latin typeface="VNI-Times" pitchFamily="2" charset="0"/>
              </a:rPr>
              <a:t>vôùi</a:t>
            </a:r>
            <a:r>
              <a:rPr lang="en-US" sz="2800" dirty="0">
                <a:latin typeface="VNI-Times" pitchFamily="2" charset="0"/>
              </a:rPr>
              <a:t> </a:t>
            </a:r>
            <a:r>
              <a:rPr lang="en-US" sz="2800" dirty="0" err="1">
                <a:latin typeface="VNI-Times" pitchFamily="2" charset="0"/>
              </a:rPr>
              <a:t>maët</a:t>
            </a:r>
            <a:r>
              <a:rPr lang="en-US" sz="2800" dirty="0">
                <a:latin typeface="VNI-Times" pitchFamily="2" charset="0"/>
              </a:rPr>
              <a:t> </a:t>
            </a:r>
            <a:r>
              <a:rPr lang="en-US" sz="2800" dirty="0" err="1">
                <a:latin typeface="VNI-Times" pitchFamily="2" charset="0"/>
              </a:rPr>
              <a:t>phaân</a:t>
            </a:r>
            <a:r>
              <a:rPr lang="en-US" sz="2800" dirty="0">
                <a:latin typeface="VNI-Times" pitchFamily="2" charset="0"/>
              </a:rPr>
              <a:t> </a:t>
            </a:r>
            <a:r>
              <a:rPr lang="en-US" sz="2800" dirty="0" err="1">
                <a:latin typeface="VNI-Times" pitchFamily="2" charset="0"/>
              </a:rPr>
              <a:t>caùch</a:t>
            </a:r>
            <a:r>
              <a:rPr lang="en-US" sz="2800" dirty="0">
                <a:latin typeface="VNI-Times" pitchFamily="2" charset="0"/>
              </a:rPr>
              <a:t> </a:t>
            </a:r>
            <a:r>
              <a:rPr lang="en-US" sz="2800" dirty="0" err="1">
                <a:latin typeface="VNI-Times" pitchFamily="2" charset="0"/>
              </a:rPr>
              <a:t>thay</a:t>
            </a:r>
            <a:r>
              <a:rPr lang="en-US" sz="2800" dirty="0">
                <a:latin typeface="VNI-Times" pitchFamily="2" charset="0"/>
              </a:rPr>
              <a:t> </a:t>
            </a:r>
            <a:r>
              <a:rPr lang="en-US" sz="2800" dirty="0" err="1">
                <a:latin typeface="VNI-Times" pitchFamily="2" charset="0"/>
              </a:rPr>
              <a:t>ñoåi</a:t>
            </a:r>
            <a:r>
              <a:rPr lang="en-US" sz="2800" dirty="0">
                <a:latin typeface="VNI-Times" pitchFamily="2" charset="0"/>
              </a:rPr>
              <a:t> (</a:t>
            </a:r>
            <a:r>
              <a:rPr lang="en-US" sz="2800" dirty="0" err="1">
                <a:latin typeface="VNI-Times" pitchFamily="2" charset="0"/>
              </a:rPr>
              <a:t>seõ</a:t>
            </a:r>
            <a:r>
              <a:rPr lang="en-US" sz="2800" dirty="0">
                <a:latin typeface="VNI-Times" pitchFamily="2" charset="0"/>
              </a:rPr>
              <a:t> </a:t>
            </a:r>
            <a:r>
              <a:rPr lang="en-US" sz="2800" dirty="0" err="1">
                <a:latin typeface="VNI-Times" pitchFamily="2" charset="0"/>
              </a:rPr>
              <a:t>taêng</a:t>
            </a:r>
            <a:r>
              <a:rPr lang="en-US" sz="2800" dirty="0">
                <a:latin typeface="VNI-Times" pitchFamily="2" charset="0"/>
              </a:rPr>
              <a:t> </a:t>
            </a:r>
            <a:r>
              <a:rPr lang="en-US" sz="2800" dirty="0" err="1">
                <a:latin typeface="VNI-Times" pitchFamily="2" charset="0"/>
              </a:rPr>
              <a:t>leân</a:t>
            </a:r>
            <a:r>
              <a:rPr lang="en-US" sz="2800" dirty="0">
                <a:latin typeface="VNI-Times" pitchFamily="2" charset="0"/>
              </a:rPr>
              <a:t> </a:t>
            </a:r>
            <a:r>
              <a:rPr lang="en-US" sz="2800" dirty="0" err="1">
                <a:latin typeface="VNI-Times" pitchFamily="2" charset="0"/>
              </a:rPr>
              <a:t>neáu</a:t>
            </a:r>
            <a:r>
              <a:rPr lang="en-US" sz="2800" dirty="0">
                <a:latin typeface="VNI-Times" pitchFamily="2" charset="0"/>
              </a:rPr>
              <a:t> U</a:t>
            </a:r>
            <a:r>
              <a:rPr lang="en-US" sz="2800" baseline="-25000" dirty="0">
                <a:latin typeface="VNI-Times" pitchFamily="2" charset="0"/>
              </a:rPr>
              <a:t>2</a:t>
            </a:r>
            <a:r>
              <a:rPr lang="en-US" sz="2800" dirty="0">
                <a:latin typeface="VNI-Times" pitchFamily="2" charset="0"/>
              </a:rPr>
              <a:t> &gt; U</a:t>
            </a:r>
            <a:r>
              <a:rPr lang="en-US" sz="2800" baseline="-25000" dirty="0">
                <a:latin typeface="VNI-Times" pitchFamily="2" charset="0"/>
              </a:rPr>
              <a:t>1</a:t>
            </a:r>
            <a:r>
              <a:rPr lang="en-US" sz="2800" dirty="0">
                <a:latin typeface="VNI-Times" pitchFamily="2" charset="0"/>
              </a:rPr>
              <a:t>), </a:t>
            </a:r>
            <a:r>
              <a:rPr lang="en-US" sz="2800" dirty="0" err="1">
                <a:latin typeface="VNI-Times" pitchFamily="2" charset="0"/>
              </a:rPr>
              <a:t>thaønh</a:t>
            </a:r>
            <a:r>
              <a:rPr lang="en-US" sz="2800" dirty="0">
                <a:latin typeface="VNI-Times" pitchFamily="2" charset="0"/>
              </a:rPr>
              <a:t> </a:t>
            </a:r>
            <a:r>
              <a:rPr lang="en-US" sz="2800" dirty="0" err="1">
                <a:latin typeface="VNI-Times" pitchFamily="2" charset="0"/>
              </a:rPr>
              <a:t>phaàn</a:t>
            </a:r>
            <a:r>
              <a:rPr lang="en-US" sz="2800" dirty="0">
                <a:latin typeface="VNI-Times" pitchFamily="2" charset="0"/>
              </a:rPr>
              <a:t> </a:t>
            </a:r>
            <a:r>
              <a:rPr lang="en-US" sz="2800" dirty="0" err="1">
                <a:latin typeface="VNI-Times" pitchFamily="2" charset="0"/>
              </a:rPr>
              <a:t>vaän</a:t>
            </a:r>
            <a:r>
              <a:rPr lang="en-US" sz="2800" dirty="0">
                <a:latin typeface="VNI-Times" pitchFamily="2" charset="0"/>
              </a:rPr>
              <a:t> </a:t>
            </a:r>
            <a:r>
              <a:rPr lang="en-US" sz="2800" dirty="0" err="1">
                <a:latin typeface="VNI-Times" pitchFamily="2" charset="0"/>
              </a:rPr>
              <a:t>toác</a:t>
            </a:r>
            <a:r>
              <a:rPr lang="en-US" sz="2800" dirty="0">
                <a:latin typeface="VNI-Times" pitchFamily="2" charset="0"/>
              </a:rPr>
              <a:t> song </a:t>
            </a:r>
            <a:r>
              <a:rPr lang="en-US" sz="2800" dirty="0" err="1">
                <a:latin typeface="VNI-Times" pitchFamily="2" charset="0"/>
              </a:rPr>
              <a:t>song</a:t>
            </a:r>
            <a:r>
              <a:rPr lang="en-US" sz="2800" dirty="0">
                <a:latin typeface="VNI-Times" pitchFamily="2" charset="0"/>
              </a:rPr>
              <a:t> </a:t>
            </a:r>
            <a:r>
              <a:rPr lang="en-US" sz="2800" dirty="0" err="1">
                <a:latin typeface="VNI-Times" pitchFamily="2" charset="0"/>
              </a:rPr>
              <a:t>vôùi</a:t>
            </a:r>
            <a:r>
              <a:rPr lang="en-US" sz="2800" dirty="0">
                <a:latin typeface="VNI-Times" pitchFamily="2" charset="0"/>
              </a:rPr>
              <a:t> </a:t>
            </a:r>
            <a:r>
              <a:rPr lang="en-US" sz="2800" dirty="0" err="1">
                <a:latin typeface="VNI-Times" pitchFamily="2" charset="0"/>
              </a:rPr>
              <a:t>maët</a:t>
            </a:r>
            <a:r>
              <a:rPr lang="en-US" sz="2800" dirty="0">
                <a:latin typeface="VNI-Times" pitchFamily="2" charset="0"/>
              </a:rPr>
              <a:t> </a:t>
            </a:r>
            <a:r>
              <a:rPr lang="en-US" sz="2800" dirty="0" err="1">
                <a:latin typeface="VNI-Times" pitchFamily="2" charset="0"/>
              </a:rPr>
              <a:t>phaân</a:t>
            </a:r>
            <a:r>
              <a:rPr lang="en-US" sz="2800" dirty="0">
                <a:latin typeface="VNI-Times" pitchFamily="2" charset="0"/>
              </a:rPr>
              <a:t> </a:t>
            </a:r>
            <a:r>
              <a:rPr lang="en-US" sz="2800" dirty="0" err="1">
                <a:latin typeface="VNI-Times" pitchFamily="2" charset="0"/>
              </a:rPr>
              <a:t>caùch</a:t>
            </a:r>
            <a:r>
              <a:rPr lang="en-US" sz="2800" dirty="0">
                <a:latin typeface="VNI-Times" pitchFamily="2" charset="0"/>
              </a:rPr>
              <a:t> </a:t>
            </a:r>
            <a:r>
              <a:rPr lang="en-US" sz="2800" dirty="0" err="1">
                <a:latin typeface="VNI-Times" pitchFamily="2" charset="0"/>
              </a:rPr>
              <a:t>khoâng</a:t>
            </a:r>
            <a:r>
              <a:rPr lang="en-US" sz="2800" dirty="0">
                <a:latin typeface="VNI-Times" pitchFamily="2" charset="0"/>
              </a:rPr>
              <a:t> </a:t>
            </a:r>
            <a:r>
              <a:rPr lang="en-US" sz="2800" dirty="0" err="1">
                <a:latin typeface="VNI-Times" pitchFamily="2" charset="0"/>
              </a:rPr>
              <a:t>ñoåi</a:t>
            </a:r>
            <a:r>
              <a:rPr lang="en-US" sz="2800" dirty="0">
                <a:latin typeface="VNI-Times" pitchFamily="2" charset="0"/>
              </a:rPr>
              <a:t>:</a:t>
            </a:r>
          </a:p>
          <a:p>
            <a:pPr eaLnBrk="0" hangingPunct="0"/>
            <a:r>
              <a:rPr lang="en-US" sz="2800" dirty="0">
                <a:latin typeface="VNI-Times" pitchFamily="2" charset="0"/>
              </a:rPr>
              <a:t>				v</a:t>
            </a:r>
            <a:r>
              <a:rPr lang="en-US" sz="2800" baseline="-25000" dirty="0">
                <a:latin typeface="VNI-Times" pitchFamily="2" charset="0"/>
              </a:rPr>
              <a:t>1x</a:t>
            </a:r>
            <a:r>
              <a:rPr lang="en-US" sz="2800" dirty="0">
                <a:latin typeface="VNI-Times" pitchFamily="2" charset="0"/>
              </a:rPr>
              <a:t> = v</a:t>
            </a:r>
            <a:r>
              <a:rPr lang="en-US" sz="2800" baseline="-25000" dirty="0">
                <a:latin typeface="VNI-Times" pitchFamily="2" charset="0"/>
              </a:rPr>
              <a:t>2x</a:t>
            </a:r>
            <a:endParaRPr lang="en-US" sz="2800" dirty="0">
              <a:latin typeface="VNI-Times" pitchFamily="2" charset="0"/>
            </a:endParaRPr>
          </a:p>
          <a:p>
            <a:pPr eaLnBrk="0" hangingPunct="0"/>
            <a:r>
              <a:rPr lang="en-US" sz="2800" dirty="0">
                <a:latin typeface="VNI-Times" pitchFamily="2" charset="0"/>
              </a:rPr>
              <a:t>			hay    v</a:t>
            </a:r>
            <a:r>
              <a:rPr lang="en-US" sz="2800" baseline="-25000" dirty="0">
                <a:latin typeface="VNI-Times" pitchFamily="2" charset="0"/>
              </a:rPr>
              <a:t>1</a:t>
            </a:r>
            <a:r>
              <a:rPr lang="en-US" sz="2800" dirty="0">
                <a:latin typeface="VNI-Times" pitchFamily="2" charset="0"/>
              </a:rPr>
              <a:t>Sin</a:t>
            </a:r>
            <a:r>
              <a:rPr lang="en-US" sz="2800" dirty="0">
                <a:latin typeface="VNI-Times" pitchFamily="2" charset="0"/>
                <a:sym typeface="Symbol" pitchFamily="18" charset="2"/>
              </a:rPr>
              <a:t></a:t>
            </a:r>
            <a:r>
              <a:rPr lang="en-US" sz="2800" dirty="0">
                <a:latin typeface="VNI-Times" pitchFamily="2" charset="0"/>
              </a:rPr>
              <a:t>  = v</a:t>
            </a:r>
            <a:r>
              <a:rPr lang="en-US" sz="2800" baseline="-25000" dirty="0">
                <a:latin typeface="VNI-Times" pitchFamily="2" charset="0"/>
              </a:rPr>
              <a:t>2</a:t>
            </a:r>
            <a:r>
              <a:rPr lang="en-US" sz="2800" dirty="0">
                <a:latin typeface="VNI-Times" pitchFamily="2" charset="0"/>
              </a:rPr>
              <a:t>Sin</a:t>
            </a:r>
            <a:r>
              <a:rPr lang="en-US" sz="2800" dirty="0">
                <a:latin typeface="VNI-Times" pitchFamily="2" charset="0"/>
                <a:sym typeface="Symbol" pitchFamily="18" charset="2"/>
              </a:rPr>
              <a:t></a:t>
            </a:r>
            <a:r>
              <a:rPr lang="en-US" sz="2800" dirty="0">
                <a:latin typeface="VNI-Times" pitchFamily="2" charset="0"/>
              </a:rPr>
              <a:t>    </a:t>
            </a:r>
          </a:p>
          <a:p>
            <a:pPr eaLnBrk="0" hangingPunct="0"/>
            <a:r>
              <a:rPr lang="en-US" sz="2800" dirty="0" err="1">
                <a:latin typeface="VNI-Times" pitchFamily="2" charset="0"/>
              </a:rPr>
              <a:t>maët</a:t>
            </a:r>
            <a:r>
              <a:rPr lang="en-US" sz="2800" dirty="0">
                <a:latin typeface="VNI-Times" pitchFamily="2" charset="0"/>
              </a:rPr>
              <a:t> </a:t>
            </a:r>
            <a:r>
              <a:rPr lang="en-US" sz="2800" dirty="0" err="1">
                <a:latin typeface="VNI-Times" pitchFamily="2" charset="0"/>
              </a:rPr>
              <a:t>khaùc</a:t>
            </a:r>
            <a:r>
              <a:rPr lang="en-US" sz="2800" dirty="0">
                <a:latin typeface="VNI-Times" pitchFamily="2" charset="0"/>
              </a:rPr>
              <a:t>, </a:t>
            </a:r>
            <a:r>
              <a:rPr lang="en-US" sz="2800" dirty="0" err="1">
                <a:latin typeface="VNI-Times" pitchFamily="2" charset="0"/>
              </a:rPr>
              <a:t>theo</a:t>
            </a:r>
            <a:r>
              <a:rPr lang="en-US" sz="2800" dirty="0">
                <a:latin typeface="VNI-Times" pitchFamily="2" charset="0"/>
              </a:rPr>
              <a:t> </a:t>
            </a:r>
            <a:r>
              <a:rPr lang="en-US" sz="2800" dirty="0" err="1">
                <a:latin typeface="VNI-Times" pitchFamily="2" charset="0"/>
              </a:rPr>
              <a:t>coâng</a:t>
            </a:r>
            <a:r>
              <a:rPr lang="en-US" sz="2800" dirty="0">
                <a:latin typeface="VNI-Times" pitchFamily="2" charset="0"/>
              </a:rPr>
              <a:t> </a:t>
            </a:r>
            <a:r>
              <a:rPr lang="en-US" sz="2800" dirty="0" err="1">
                <a:latin typeface="VNI-Times" pitchFamily="2" charset="0"/>
              </a:rPr>
              <a:t>thöùc</a:t>
            </a:r>
            <a:r>
              <a:rPr lang="en-US" sz="2800" dirty="0">
                <a:latin typeface="VNI-Times" pitchFamily="2" charset="0"/>
              </a:rPr>
              <a:t> (3):</a:t>
            </a:r>
          </a:p>
          <a:p>
            <a:pPr eaLnBrk="0" hangingPunct="0"/>
            <a:endParaRPr lang="en-US" sz="2800" dirty="0">
              <a:latin typeface="VNI-Times" pitchFamily="2" charset="0"/>
            </a:endParaRPr>
          </a:p>
          <a:p>
            <a:pPr eaLnBrk="0" hangingPunct="0"/>
            <a:r>
              <a:rPr lang="en-US" sz="2800" dirty="0">
                <a:latin typeface="VNI-Times" pitchFamily="2" charset="0"/>
              </a:rPr>
              <a:t> </a:t>
            </a:r>
          </a:p>
          <a:p>
            <a:pPr eaLnBrk="0" hangingPunct="0"/>
            <a:endParaRPr lang="en-US" sz="2800" dirty="0">
              <a:latin typeface="VNI-Times" pitchFamily="2" charset="0"/>
            </a:endParaRPr>
          </a:p>
          <a:p>
            <a:pPr eaLnBrk="0" hangingPunct="0"/>
            <a:endParaRPr lang="en-US" sz="2800" dirty="0">
              <a:latin typeface="VNI-Times" pitchFamily="2" charset="0"/>
            </a:endParaRPr>
          </a:p>
          <a:p>
            <a:pPr eaLnBrk="0" hangingPunct="0"/>
            <a:r>
              <a:rPr lang="en-US" sz="2800" dirty="0" err="1">
                <a:latin typeface="VNI-Times" pitchFamily="2" charset="0"/>
              </a:rPr>
              <a:t>Phöông</a:t>
            </a:r>
            <a:r>
              <a:rPr lang="en-US" sz="2800" dirty="0">
                <a:latin typeface="VNI-Times" pitchFamily="2" charset="0"/>
              </a:rPr>
              <a:t>  </a:t>
            </a:r>
            <a:r>
              <a:rPr lang="en-US" sz="2800" dirty="0" err="1">
                <a:latin typeface="VNI-Times" pitchFamily="2" charset="0"/>
              </a:rPr>
              <a:t>trình</a:t>
            </a:r>
            <a:r>
              <a:rPr lang="en-US" sz="2800" dirty="0">
                <a:latin typeface="VNI-Times" pitchFamily="2" charset="0"/>
              </a:rPr>
              <a:t> (10) </a:t>
            </a:r>
          </a:p>
          <a:p>
            <a:pPr eaLnBrk="0" hangingPunct="0"/>
            <a:endParaRPr lang="en-US" sz="2800" dirty="0">
              <a:latin typeface="VNI-Times" pitchFamily="2" charset="0"/>
              <a:sym typeface="Symbol" pitchFamily="18" charset="2"/>
            </a:endParaRPr>
          </a:p>
          <a:p>
            <a:pPr eaLnBrk="0" hangingPunct="0"/>
            <a:r>
              <a:rPr lang="en-US" sz="2800" dirty="0">
                <a:latin typeface="VNI-Times" pitchFamily="2" charset="0"/>
                <a:sym typeface="Symbol" pitchFamily="18" charset="2"/>
              </a:rPr>
              <a:t></a:t>
            </a:r>
            <a:r>
              <a:rPr lang="en-US" sz="2800" dirty="0">
                <a:latin typeface="VNI-Times" pitchFamily="2" charset="0"/>
              </a:rPr>
              <a:t> </a:t>
            </a:r>
            <a:endParaRPr lang="en-US" sz="2800" dirty="0">
              <a:latin typeface="VNI-Times" pitchFamily="2" charset="0"/>
              <a:sym typeface="Symbol" pitchFamily="18" charset="2"/>
            </a:endParaRPr>
          </a:p>
          <a:p>
            <a:pPr eaLnBrk="0" hangingPunct="0"/>
            <a:endParaRPr lang="en-US" sz="2800" dirty="0">
              <a:latin typeface="VNI-Times" pitchFamily="2" charset="0"/>
              <a:cs typeface="Times New Roman" pitchFamily="18" charset="0"/>
              <a:sym typeface="Symbol" pitchFamily="18" charset="2"/>
            </a:endParaRPr>
          </a:p>
        </p:txBody>
      </p:sp>
      <p:graphicFrame>
        <p:nvGraphicFramePr>
          <p:cNvPr id="9218" name="Object 5"/>
          <p:cNvGraphicFramePr>
            <a:graphicFrameLocks noChangeAspect="1"/>
          </p:cNvGraphicFramePr>
          <p:nvPr/>
        </p:nvGraphicFramePr>
        <p:xfrm>
          <a:off x="1905000" y="1435100"/>
          <a:ext cx="914400" cy="198438"/>
        </p:xfrm>
        <a:graphic>
          <a:graphicData uri="http://schemas.openxmlformats.org/presentationml/2006/ole">
            <p:oleObj spid="_x0000_s103426" name="Equation" r:id="rId3" imgW="914400" imgH="198720" progId="">
              <p:embed/>
            </p:oleObj>
          </a:graphicData>
        </a:graphic>
      </p:graphicFrame>
      <p:grpSp>
        <p:nvGrpSpPr>
          <p:cNvPr id="2" name="Group 15"/>
          <p:cNvGrpSpPr>
            <a:grpSpLocks/>
          </p:cNvGrpSpPr>
          <p:nvPr/>
        </p:nvGrpSpPr>
        <p:grpSpPr bwMode="auto">
          <a:xfrm>
            <a:off x="323850" y="2924175"/>
            <a:ext cx="7559675" cy="1008063"/>
            <a:chOff x="204" y="1842"/>
            <a:chExt cx="4762" cy="635"/>
          </a:xfrm>
        </p:grpSpPr>
        <p:grpSp>
          <p:nvGrpSpPr>
            <p:cNvPr id="3" name="Group 9"/>
            <p:cNvGrpSpPr>
              <a:grpSpLocks/>
            </p:cNvGrpSpPr>
            <p:nvPr/>
          </p:nvGrpSpPr>
          <p:grpSpPr bwMode="auto">
            <a:xfrm>
              <a:off x="204" y="1842"/>
              <a:ext cx="1180" cy="611"/>
              <a:chOff x="204" y="1842"/>
              <a:chExt cx="1180" cy="611"/>
            </a:xfrm>
          </p:grpSpPr>
          <p:graphicFrame>
            <p:nvGraphicFramePr>
              <p:cNvPr id="9224" name="Object 6"/>
              <p:cNvGraphicFramePr>
                <a:graphicFrameLocks noChangeAspect="1"/>
              </p:cNvGraphicFramePr>
              <p:nvPr/>
            </p:nvGraphicFramePr>
            <p:xfrm>
              <a:off x="703" y="1842"/>
              <a:ext cx="681" cy="611"/>
            </p:xfrm>
            <a:graphic>
              <a:graphicData uri="http://schemas.openxmlformats.org/presentationml/2006/ole">
                <p:oleObj spid="_x0000_s103432" name="Equation" r:id="rId4" imgW="495000" imgH="444240" progId="">
                  <p:embed/>
                </p:oleObj>
              </a:graphicData>
            </a:graphic>
          </p:graphicFrame>
          <p:graphicFrame>
            <p:nvGraphicFramePr>
              <p:cNvPr id="9225" name="Object 7"/>
              <p:cNvGraphicFramePr>
                <a:graphicFrameLocks noChangeAspect="1"/>
              </p:cNvGraphicFramePr>
              <p:nvPr/>
            </p:nvGraphicFramePr>
            <p:xfrm>
              <a:off x="204" y="1970"/>
              <a:ext cx="199" cy="326"/>
            </p:xfrm>
            <a:graphic>
              <a:graphicData uri="http://schemas.openxmlformats.org/presentationml/2006/ole">
                <p:oleObj spid="_x0000_s103433" name="Equation" r:id="rId5" imgW="139680" imgH="228600" progId="">
                  <p:embed/>
                </p:oleObj>
              </a:graphicData>
            </a:graphic>
          </p:graphicFrame>
          <p:sp>
            <p:nvSpPr>
              <p:cNvPr id="9240" name="Rectangle 8"/>
              <p:cNvSpPr>
                <a:spLocks noChangeArrowheads="1"/>
              </p:cNvSpPr>
              <p:nvPr/>
            </p:nvSpPr>
            <p:spPr bwMode="auto">
              <a:xfrm>
                <a:off x="340" y="2025"/>
                <a:ext cx="408" cy="226"/>
              </a:xfrm>
              <a:prstGeom prst="rect">
                <a:avLst/>
              </a:prstGeom>
              <a:noFill/>
              <a:ln w="9525">
                <a:noFill/>
                <a:miter lim="800000"/>
                <a:headEnd/>
                <a:tailEnd/>
              </a:ln>
            </p:spPr>
            <p:txBody>
              <a:bodyPr wrap="none" anchor="ctr"/>
              <a:lstStyle/>
              <a:p>
                <a:pPr algn="ctr"/>
                <a:r>
                  <a:rPr lang="en-US"/>
                  <a:t>=</a:t>
                </a:r>
              </a:p>
            </p:txBody>
          </p:sp>
        </p:grpSp>
        <p:grpSp>
          <p:nvGrpSpPr>
            <p:cNvPr id="4" name="Group 14"/>
            <p:cNvGrpSpPr>
              <a:grpSpLocks/>
            </p:cNvGrpSpPr>
            <p:nvPr/>
          </p:nvGrpSpPr>
          <p:grpSpPr bwMode="auto">
            <a:xfrm>
              <a:off x="3787" y="1842"/>
              <a:ext cx="1179" cy="635"/>
              <a:chOff x="2880" y="1797"/>
              <a:chExt cx="1179" cy="635"/>
            </a:xfrm>
          </p:grpSpPr>
          <p:grpSp>
            <p:nvGrpSpPr>
              <p:cNvPr id="5" name="Group 12"/>
              <p:cNvGrpSpPr>
                <a:grpSpLocks/>
              </p:cNvGrpSpPr>
              <p:nvPr/>
            </p:nvGrpSpPr>
            <p:grpSpPr bwMode="auto">
              <a:xfrm>
                <a:off x="2880" y="1979"/>
                <a:ext cx="590" cy="403"/>
                <a:chOff x="2880" y="1979"/>
                <a:chExt cx="590" cy="403"/>
              </a:xfrm>
            </p:grpSpPr>
            <p:graphicFrame>
              <p:nvGraphicFramePr>
                <p:cNvPr id="9223" name="Object 10"/>
                <p:cNvGraphicFramePr>
                  <a:graphicFrameLocks noChangeAspect="1"/>
                </p:cNvGraphicFramePr>
                <p:nvPr/>
              </p:nvGraphicFramePr>
              <p:xfrm>
                <a:off x="2880" y="1979"/>
                <a:ext cx="268" cy="403"/>
              </p:xfrm>
              <a:graphic>
                <a:graphicData uri="http://schemas.openxmlformats.org/presentationml/2006/ole">
                  <p:oleObj spid="_x0000_s103431" name="Equation" r:id="rId6" imgW="152280" imgH="228600" progId="">
                    <p:embed/>
                  </p:oleObj>
                </a:graphicData>
              </a:graphic>
            </p:graphicFrame>
            <p:sp>
              <p:nvSpPr>
                <p:cNvPr id="9239" name="Rectangle 11"/>
                <p:cNvSpPr>
                  <a:spLocks noChangeArrowheads="1"/>
                </p:cNvSpPr>
                <p:nvPr/>
              </p:nvSpPr>
              <p:spPr bwMode="auto">
                <a:xfrm>
                  <a:off x="3107" y="1979"/>
                  <a:ext cx="363" cy="363"/>
                </a:xfrm>
                <a:prstGeom prst="rect">
                  <a:avLst/>
                </a:prstGeom>
                <a:noFill/>
                <a:ln w="9525">
                  <a:noFill/>
                  <a:miter lim="800000"/>
                  <a:headEnd/>
                  <a:tailEnd/>
                </a:ln>
              </p:spPr>
              <p:txBody>
                <a:bodyPr wrap="none" anchor="ctr"/>
                <a:lstStyle/>
                <a:p>
                  <a:pPr algn="ctr"/>
                  <a:r>
                    <a:rPr lang="en-US"/>
                    <a:t>=</a:t>
                  </a:r>
                </a:p>
              </p:txBody>
            </p:sp>
          </p:grpSp>
          <p:graphicFrame>
            <p:nvGraphicFramePr>
              <p:cNvPr id="9222" name="Object 13"/>
              <p:cNvGraphicFramePr>
                <a:graphicFrameLocks noChangeAspect="1"/>
              </p:cNvGraphicFramePr>
              <p:nvPr/>
            </p:nvGraphicFramePr>
            <p:xfrm>
              <a:off x="3334" y="1797"/>
              <a:ext cx="725" cy="635"/>
            </p:xfrm>
            <a:graphic>
              <a:graphicData uri="http://schemas.openxmlformats.org/presentationml/2006/ole">
                <p:oleObj spid="_x0000_s103430" name="Equation" r:id="rId7" imgW="507960" imgH="444240" progId="">
                  <p:embed/>
                </p:oleObj>
              </a:graphicData>
            </a:graphic>
          </p:graphicFrame>
        </p:grpSp>
      </p:grpSp>
      <p:sp>
        <p:nvSpPr>
          <p:cNvPr id="9228" name="Rectangle 24"/>
          <p:cNvSpPr>
            <a:spLocks noChangeArrowheads="1"/>
          </p:cNvSpPr>
          <p:nvPr/>
        </p:nvSpPr>
        <p:spPr bwMode="auto">
          <a:xfrm>
            <a:off x="7451725" y="1196975"/>
            <a:ext cx="1295400" cy="836613"/>
          </a:xfrm>
          <a:prstGeom prst="rect">
            <a:avLst/>
          </a:prstGeom>
          <a:noFill/>
          <a:ln w="9525">
            <a:noFill/>
            <a:miter lim="800000"/>
            <a:headEnd/>
            <a:tailEnd/>
          </a:ln>
        </p:spPr>
        <p:txBody>
          <a:bodyPr wrap="none" anchor="ctr"/>
          <a:lstStyle/>
          <a:p>
            <a:pPr algn="ctr"/>
            <a:r>
              <a:rPr lang="en-US" b="1"/>
              <a:t>(10)</a:t>
            </a:r>
          </a:p>
        </p:txBody>
      </p:sp>
      <p:grpSp>
        <p:nvGrpSpPr>
          <p:cNvPr id="6" name="Group 26"/>
          <p:cNvGrpSpPr>
            <a:grpSpLocks/>
          </p:cNvGrpSpPr>
          <p:nvPr/>
        </p:nvGrpSpPr>
        <p:grpSpPr bwMode="auto">
          <a:xfrm>
            <a:off x="971551" y="5143512"/>
            <a:ext cx="6315094" cy="1143008"/>
            <a:chOff x="612" y="2886"/>
            <a:chExt cx="4898" cy="627"/>
          </a:xfrm>
        </p:grpSpPr>
        <p:grpSp>
          <p:nvGrpSpPr>
            <p:cNvPr id="7" name="Group 23"/>
            <p:cNvGrpSpPr>
              <a:grpSpLocks/>
            </p:cNvGrpSpPr>
            <p:nvPr/>
          </p:nvGrpSpPr>
          <p:grpSpPr bwMode="auto">
            <a:xfrm>
              <a:off x="612" y="2886"/>
              <a:ext cx="1787" cy="627"/>
              <a:chOff x="612" y="2886"/>
              <a:chExt cx="1787" cy="627"/>
            </a:xfrm>
          </p:grpSpPr>
          <p:grpSp>
            <p:nvGrpSpPr>
              <p:cNvPr id="8" name="Group 21"/>
              <p:cNvGrpSpPr>
                <a:grpSpLocks/>
              </p:cNvGrpSpPr>
              <p:nvPr/>
            </p:nvGrpSpPr>
            <p:grpSpPr bwMode="auto">
              <a:xfrm>
                <a:off x="612" y="2886"/>
                <a:ext cx="1406" cy="627"/>
                <a:chOff x="612" y="2886"/>
                <a:chExt cx="1406" cy="627"/>
              </a:xfrm>
            </p:grpSpPr>
            <p:grpSp>
              <p:nvGrpSpPr>
                <p:cNvPr id="9" name="Group 18"/>
                <p:cNvGrpSpPr>
                  <a:grpSpLocks/>
                </p:cNvGrpSpPr>
                <p:nvPr/>
              </p:nvGrpSpPr>
              <p:grpSpPr bwMode="auto">
                <a:xfrm>
                  <a:off x="612" y="2886"/>
                  <a:ext cx="1088" cy="627"/>
                  <a:chOff x="612" y="2886"/>
                  <a:chExt cx="1088" cy="627"/>
                </a:xfrm>
              </p:grpSpPr>
              <p:graphicFrame>
                <p:nvGraphicFramePr>
                  <p:cNvPr id="9221" name="Object 16"/>
                  <p:cNvGraphicFramePr>
                    <a:graphicFrameLocks noChangeAspect="1"/>
                  </p:cNvGraphicFramePr>
                  <p:nvPr/>
                </p:nvGraphicFramePr>
                <p:xfrm>
                  <a:off x="612" y="2886"/>
                  <a:ext cx="570" cy="627"/>
                </p:xfrm>
                <a:graphic>
                  <a:graphicData uri="http://schemas.openxmlformats.org/presentationml/2006/ole">
                    <p:oleObj spid="_x0000_s103429" name="Equation" r:id="rId8" imgW="380880" imgH="419040" progId="">
                      <p:embed/>
                    </p:oleObj>
                  </a:graphicData>
                </a:graphic>
              </p:graphicFrame>
              <p:sp>
                <p:nvSpPr>
                  <p:cNvPr id="9235" name="Rectangle 17"/>
                  <p:cNvSpPr>
                    <a:spLocks noChangeArrowheads="1"/>
                  </p:cNvSpPr>
                  <p:nvPr/>
                </p:nvSpPr>
                <p:spPr bwMode="auto">
                  <a:xfrm>
                    <a:off x="1020" y="3067"/>
                    <a:ext cx="680" cy="227"/>
                  </a:xfrm>
                  <a:prstGeom prst="rect">
                    <a:avLst/>
                  </a:prstGeom>
                  <a:noFill/>
                  <a:ln w="9525">
                    <a:noFill/>
                    <a:miter lim="800000"/>
                    <a:headEnd/>
                    <a:tailEnd/>
                  </a:ln>
                </p:spPr>
                <p:txBody>
                  <a:bodyPr wrap="none" anchor="ctr"/>
                  <a:lstStyle/>
                  <a:p>
                    <a:pPr algn="ctr"/>
                    <a:r>
                      <a:rPr lang="en-US" dirty="0"/>
                      <a:t>=</a:t>
                    </a:r>
                  </a:p>
                </p:txBody>
              </p:sp>
            </p:grpSp>
            <p:sp>
              <p:nvSpPr>
                <p:cNvPr id="9234" name="Rectangle 20"/>
                <p:cNvSpPr>
                  <a:spLocks noChangeArrowheads="1"/>
                </p:cNvSpPr>
                <p:nvPr/>
              </p:nvSpPr>
              <p:spPr bwMode="auto">
                <a:xfrm>
                  <a:off x="1701" y="3022"/>
                  <a:ext cx="317" cy="317"/>
                </a:xfrm>
                <a:prstGeom prst="rect">
                  <a:avLst/>
                </a:prstGeom>
                <a:noFill/>
                <a:ln w="9525">
                  <a:noFill/>
                  <a:miter lim="800000"/>
                  <a:headEnd/>
                  <a:tailEnd/>
                </a:ln>
              </p:spPr>
              <p:txBody>
                <a:bodyPr wrap="none" anchor="ctr"/>
                <a:lstStyle/>
                <a:p>
                  <a:pPr algn="ctr"/>
                  <a:r>
                    <a:rPr lang="en-US" dirty="0"/>
                    <a:t>=</a:t>
                  </a:r>
                </a:p>
              </p:txBody>
            </p:sp>
          </p:grpSp>
          <p:graphicFrame>
            <p:nvGraphicFramePr>
              <p:cNvPr id="9219" name="Object 22"/>
              <p:cNvGraphicFramePr>
                <a:graphicFrameLocks noChangeAspect="1"/>
              </p:cNvGraphicFramePr>
              <p:nvPr/>
            </p:nvGraphicFramePr>
            <p:xfrm>
              <a:off x="2018" y="2931"/>
              <a:ext cx="381" cy="544"/>
            </p:xfrm>
            <a:graphic>
              <a:graphicData uri="http://schemas.openxmlformats.org/presentationml/2006/ole">
                <p:oleObj spid="_x0000_s103427" name="Equation" r:id="rId9" imgW="355320" imgH="507960" progId="">
                  <p:embed/>
                </p:oleObj>
              </a:graphicData>
            </a:graphic>
          </p:graphicFrame>
        </p:grpSp>
        <p:sp>
          <p:nvSpPr>
            <p:cNvPr id="9231" name="Rectangle 25"/>
            <p:cNvSpPr>
              <a:spLocks noChangeArrowheads="1"/>
            </p:cNvSpPr>
            <p:nvPr/>
          </p:nvSpPr>
          <p:spPr bwMode="auto">
            <a:xfrm>
              <a:off x="4830" y="3022"/>
              <a:ext cx="680" cy="363"/>
            </a:xfrm>
            <a:prstGeom prst="rect">
              <a:avLst/>
            </a:prstGeom>
            <a:noFill/>
            <a:ln w="9525">
              <a:noFill/>
              <a:miter lim="800000"/>
              <a:headEnd/>
              <a:tailEnd/>
            </a:ln>
          </p:spPr>
          <p:txBody>
            <a:bodyPr wrap="none" anchor="ctr"/>
            <a:lstStyle/>
            <a:p>
              <a:pPr algn="ctr"/>
              <a:r>
                <a:rPr lang="en-US" b="1"/>
                <a:t>(11)</a:t>
              </a:r>
            </a:p>
          </p:txBody>
        </p:sp>
      </p:grpSp>
      <p:sp>
        <p:nvSpPr>
          <p:cNvPr id="25" name="Date Placeholder 24"/>
          <p:cNvSpPr>
            <a:spLocks noGrp="1"/>
          </p:cNvSpPr>
          <p:nvPr>
            <p:ph type="dt" sz="half" idx="10"/>
          </p:nvPr>
        </p:nvSpPr>
        <p:spPr/>
        <p:txBody>
          <a:bodyPr/>
          <a:lstStyle/>
          <a:p>
            <a:fld id="{F98C600E-DFD8-4C55-A09C-8758A77007AF}" type="datetime1">
              <a:rPr lang="uz-Latn-UZ" smtClean="0"/>
              <a:pPr/>
              <a:t>15/12 2010</a:t>
            </a:fld>
            <a:endParaRPr lang="uz-Latn-UZ"/>
          </a:p>
        </p:txBody>
      </p:sp>
      <p:sp>
        <p:nvSpPr>
          <p:cNvPr id="26" name="Slide Number Placeholder 25"/>
          <p:cNvSpPr>
            <a:spLocks noGrp="1"/>
          </p:cNvSpPr>
          <p:nvPr>
            <p:ph type="sldNum" sz="quarter" idx="12"/>
          </p:nvPr>
        </p:nvSpPr>
        <p:spPr/>
        <p:txBody>
          <a:bodyPr/>
          <a:lstStyle/>
          <a:p>
            <a:fld id="{8E1AD46C-56E5-4B44-BEDD-E369C7BBEEFE}" type="slidenum">
              <a:rPr lang="uz-Latn-UZ" smtClean="0"/>
              <a:pPr/>
              <a:t>12</a:t>
            </a:fld>
            <a:endParaRPr lang="uz-Latn-UZ"/>
          </a:p>
        </p:txBody>
      </p:sp>
      <p:sp>
        <p:nvSpPr>
          <p:cNvPr id="27" name="Footer Placeholder 26"/>
          <p:cNvSpPr>
            <a:spLocks noGrp="1"/>
          </p:cNvSpPr>
          <p:nvPr>
            <p:ph type="ftr" sz="quarter" idx="11"/>
          </p:nvPr>
        </p:nvSpPr>
        <p:spPr/>
        <p:txBody>
          <a:bodyPr/>
          <a:lstStyle/>
          <a:p>
            <a:r>
              <a:rPr lang="vi-VN" smtClean="0"/>
              <a:t>BỘ MÔN VẬT LÝ ĐIỆN TỬ ỨNG DỤNG</a:t>
            </a:r>
            <a:endParaRPr lang="uz-Latn-UZ"/>
          </a:p>
        </p:txBody>
      </p:sp>
      <p:graphicFrame>
        <p:nvGraphicFramePr>
          <p:cNvPr id="28" name="Object 27"/>
          <p:cNvGraphicFramePr>
            <a:graphicFrameLocks noChangeAspect="1"/>
          </p:cNvGraphicFramePr>
          <p:nvPr/>
        </p:nvGraphicFramePr>
        <p:xfrm>
          <a:off x="2143108" y="5214950"/>
          <a:ext cx="357190" cy="928694"/>
        </p:xfrm>
        <a:graphic>
          <a:graphicData uri="http://schemas.openxmlformats.org/presentationml/2006/ole">
            <p:oleObj spid="_x0000_s103434" name="Equation" r:id="rId10" imgW="203040" imgH="431640" progId="Equation.3">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Rectangle 4"/>
          <p:cNvSpPr>
            <a:spLocks noChangeArrowheads="1"/>
          </p:cNvSpPr>
          <p:nvPr/>
        </p:nvSpPr>
        <p:spPr bwMode="auto">
          <a:xfrm>
            <a:off x="0" y="333375"/>
            <a:ext cx="8893175" cy="1373188"/>
          </a:xfrm>
          <a:prstGeom prst="rect">
            <a:avLst/>
          </a:prstGeom>
          <a:noFill/>
          <a:ln w="9525">
            <a:noFill/>
            <a:miter lim="800000"/>
            <a:headEnd/>
            <a:tailEnd/>
          </a:ln>
        </p:spPr>
        <p:txBody>
          <a:bodyPr anchor="ctr">
            <a:spAutoFit/>
          </a:bodyPr>
          <a:lstStyle/>
          <a:p>
            <a:pPr eaLnBrk="0" hangingPunct="0"/>
            <a:r>
              <a:rPr lang="en-US" sz="2800">
                <a:latin typeface="VNI-Times" pitchFamily="2" charset="0"/>
              </a:rPr>
              <a:t>So saùnh 2 phöông trình (3) vaø (11) ta thaáy:</a:t>
            </a:r>
          </a:p>
          <a:p>
            <a:pPr eaLnBrk="0" hangingPunct="0"/>
            <a:r>
              <a:rPr lang="en-US" sz="2800">
                <a:latin typeface="VNI-Times" pitchFamily="2" charset="0"/>
              </a:rPr>
              <a:t>     ñoùng vai troø laø chieát suaát trong quang hình hoïc, do ñoù   ñöôïc goïi laø chieát suaát quang ñieän töû.</a:t>
            </a:r>
          </a:p>
        </p:txBody>
      </p:sp>
      <p:sp>
        <p:nvSpPr>
          <p:cNvPr id="10249" name="Rectangle 5"/>
          <p:cNvSpPr>
            <a:spLocks noChangeArrowheads="1"/>
          </p:cNvSpPr>
          <p:nvPr/>
        </p:nvSpPr>
        <p:spPr bwMode="auto">
          <a:xfrm>
            <a:off x="71438" y="1773238"/>
            <a:ext cx="8748712" cy="946150"/>
          </a:xfrm>
          <a:prstGeom prst="rect">
            <a:avLst/>
          </a:prstGeom>
          <a:noFill/>
          <a:ln w="9525">
            <a:noFill/>
            <a:miter lim="800000"/>
            <a:headEnd/>
            <a:tailEnd/>
          </a:ln>
        </p:spPr>
        <p:txBody>
          <a:bodyPr anchor="ctr">
            <a:spAutoFit/>
          </a:bodyPr>
          <a:lstStyle/>
          <a:p>
            <a:r>
              <a:rPr lang="en-US" sz="2800">
                <a:latin typeface="VNI-Times" pitchFamily="2" charset="0"/>
              </a:rPr>
              <a:t>Khi U</a:t>
            </a:r>
            <a:r>
              <a:rPr lang="en-US" sz="2800" baseline="-25000">
                <a:latin typeface="VNI-Times" pitchFamily="2" charset="0"/>
              </a:rPr>
              <a:t>1</a:t>
            </a:r>
            <a:r>
              <a:rPr lang="en-US" sz="2800">
                <a:latin typeface="VNI-Times" pitchFamily="2" charset="0"/>
              </a:rPr>
              <a:t> &lt; U</a:t>
            </a:r>
            <a:r>
              <a:rPr lang="en-US" sz="2800" baseline="-25000">
                <a:latin typeface="VNI-Times" pitchFamily="2" charset="0"/>
              </a:rPr>
              <a:t>2</a:t>
            </a:r>
            <a:r>
              <a:rPr lang="en-US" sz="2800">
                <a:latin typeface="VNI-Times" pitchFamily="2" charset="0"/>
              </a:rPr>
              <a:t>  –tröôøng taêng toác, thì goùc khuùc xaï nhoû hôn goùc tôùi, tröôøng coù taùc duïng hoäi tuï.</a:t>
            </a:r>
          </a:p>
        </p:txBody>
      </p:sp>
      <p:sp>
        <p:nvSpPr>
          <p:cNvPr id="10250" name="Rectangle 6"/>
          <p:cNvSpPr>
            <a:spLocks noChangeArrowheads="1"/>
          </p:cNvSpPr>
          <p:nvPr/>
        </p:nvSpPr>
        <p:spPr bwMode="auto">
          <a:xfrm rot="10800000" flipV="1">
            <a:off x="73025" y="2708275"/>
            <a:ext cx="8820150" cy="946150"/>
          </a:xfrm>
          <a:prstGeom prst="rect">
            <a:avLst/>
          </a:prstGeom>
          <a:noFill/>
          <a:ln w="9525">
            <a:noFill/>
            <a:miter lim="800000"/>
            <a:headEnd/>
            <a:tailEnd/>
          </a:ln>
        </p:spPr>
        <p:txBody>
          <a:bodyPr anchor="ctr">
            <a:spAutoFit/>
          </a:bodyPr>
          <a:lstStyle/>
          <a:p>
            <a:r>
              <a:rPr lang="en-US" sz="2800">
                <a:latin typeface="VNI-Times" pitchFamily="2" charset="0"/>
              </a:rPr>
              <a:t>Khi U </a:t>
            </a:r>
            <a:r>
              <a:rPr lang="en-US" sz="2800" baseline="-25000">
                <a:latin typeface="VNI-Times" pitchFamily="2" charset="0"/>
              </a:rPr>
              <a:t>1</a:t>
            </a:r>
            <a:r>
              <a:rPr lang="en-US" sz="2800">
                <a:latin typeface="VNI-Times" pitchFamily="2" charset="0"/>
              </a:rPr>
              <a:t>&gt; U </a:t>
            </a:r>
            <a:r>
              <a:rPr lang="en-US" sz="2800" baseline="-25000">
                <a:latin typeface="VNI-Times" pitchFamily="2" charset="0"/>
              </a:rPr>
              <a:t>2</a:t>
            </a:r>
            <a:r>
              <a:rPr lang="en-US" sz="2800">
                <a:latin typeface="VNI-Times" pitchFamily="2" charset="0"/>
              </a:rPr>
              <a:t> –tröôøng caûn, thì goùc khuùc xaï lôùn hôn goùc tôùi, tröôøng coù taùc duïng phaân kì.</a:t>
            </a:r>
          </a:p>
        </p:txBody>
      </p:sp>
      <p:graphicFrame>
        <p:nvGraphicFramePr>
          <p:cNvPr id="10242" name="Object 8"/>
          <p:cNvGraphicFramePr>
            <a:graphicFrameLocks noChangeAspect="1"/>
          </p:cNvGraphicFramePr>
          <p:nvPr/>
        </p:nvGraphicFramePr>
        <p:xfrm>
          <a:off x="0" y="827088"/>
          <a:ext cx="468313" cy="382587"/>
        </p:xfrm>
        <a:graphic>
          <a:graphicData uri="http://schemas.openxmlformats.org/presentationml/2006/ole">
            <p:oleObj spid="_x0000_s104450" name="Equation" r:id="rId3" imgW="279360" imgH="228600" progId="">
              <p:embed/>
            </p:oleObj>
          </a:graphicData>
        </a:graphic>
      </p:graphicFrame>
      <p:graphicFrame>
        <p:nvGraphicFramePr>
          <p:cNvPr id="10243" name="Object 9"/>
          <p:cNvGraphicFramePr>
            <a:graphicFrameLocks noChangeAspect="1"/>
          </p:cNvGraphicFramePr>
          <p:nvPr>
            <p:ph/>
          </p:nvPr>
        </p:nvGraphicFramePr>
        <p:xfrm>
          <a:off x="8388350" y="793750"/>
          <a:ext cx="504825" cy="412750"/>
        </p:xfrm>
        <a:graphic>
          <a:graphicData uri="http://schemas.openxmlformats.org/presentationml/2006/ole">
            <p:oleObj spid="_x0000_s104451" name="Equation" r:id="rId4" imgW="279360" imgH="228600" progId="">
              <p:embed/>
            </p:oleObj>
          </a:graphicData>
        </a:graphic>
      </p:graphicFrame>
      <p:sp>
        <p:nvSpPr>
          <p:cNvPr id="17" name="Date Placeholder 16"/>
          <p:cNvSpPr>
            <a:spLocks noGrp="1"/>
          </p:cNvSpPr>
          <p:nvPr>
            <p:ph type="dt" sz="half" idx="10"/>
          </p:nvPr>
        </p:nvSpPr>
        <p:spPr/>
        <p:txBody>
          <a:bodyPr/>
          <a:lstStyle/>
          <a:p>
            <a:fld id="{E602B044-C441-4F6A-8BF1-60866034455A}" type="datetime1">
              <a:rPr lang="uz-Latn-UZ" smtClean="0"/>
              <a:pPr/>
              <a:t>15/12 2010</a:t>
            </a:fld>
            <a:endParaRPr lang="vi-VN"/>
          </a:p>
        </p:txBody>
      </p:sp>
      <p:sp>
        <p:nvSpPr>
          <p:cNvPr id="18" name="Slide Number Placeholder 17"/>
          <p:cNvSpPr>
            <a:spLocks noGrp="1"/>
          </p:cNvSpPr>
          <p:nvPr>
            <p:ph type="sldNum" sz="quarter" idx="12"/>
          </p:nvPr>
        </p:nvSpPr>
        <p:spPr/>
        <p:txBody>
          <a:bodyPr/>
          <a:lstStyle/>
          <a:p>
            <a:fld id="{04DE1828-A7BC-4066-8438-3A4E9AD42C40}" type="slidenum">
              <a:rPr lang="vi-VN" smtClean="0"/>
              <a:pPr/>
              <a:t>13</a:t>
            </a:fld>
            <a:endParaRPr lang="vi-VN"/>
          </a:p>
        </p:txBody>
      </p:sp>
      <p:sp>
        <p:nvSpPr>
          <p:cNvPr id="19" name="Footer Placeholder 18"/>
          <p:cNvSpPr>
            <a:spLocks noGrp="1"/>
          </p:cNvSpPr>
          <p:nvPr>
            <p:ph type="ftr" sz="quarter" idx="11"/>
          </p:nvPr>
        </p:nvSpPr>
        <p:spPr/>
        <p:txBody>
          <a:bodyPr/>
          <a:lstStyle/>
          <a:p>
            <a:r>
              <a:rPr lang="vi-VN" smtClean="0"/>
              <a:t>BỘ MÔN VẬT LÝ ĐIỆN TỬ ỨNG DỤNG</a:t>
            </a:r>
            <a:endParaRPr lang="vi-VN"/>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0" y="0"/>
            <a:ext cx="8748713" cy="4362450"/>
          </a:xfrm>
          <a:prstGeom prst="rect">
            <a:avLst/>
          </a:prstGeom>
          <a:noFill/>
          <a:ln w="9525">
            <a:noFill/>
            <a:miter lim="800000"/>
            <a:headEnd/>
            <a:tailEnd/>
          </a:ln>
        </p:spPr>
        <p:txBody>
          <a:bodyPr anchor="ctr">
            <a:spAutoFit/>
          </a:bodyPr>
          <a:lstStyle/>
          <a:p>
            <a:pPr eaLnBrk="0" hangingPunct="0">
              <a:tabLst>
                <a:tab pos="457200" algn="l"/>
              </a:tabLst>
            </a:pPr>
            <a:r>
              <a:rPr lang="en-US" sz="2800">
                <a:latin typeface="VNI-Times" pitchFamily="2" charset="0"/>
                <a:sym typeface="Symbol" pitchFamily="18" charset="2"/>
              </a:rPr>
              <a:t></a:t>
            </a:r>
            <a:r>
              <a:rPr lang="en-US" sz="2800">
                <a:latin typeface="VNI-Times" pitchFamily="2" charset="0"/>
              </a:rPr>
              <a:t> </a:t>
            </a:r>
            <a:r>
              <a:rPr lang="en-US" sz="2800">
                <a:latin typeface="VNI-Times" pitchFamily="2" charset="0"/>
                <a:sym typeface="Symbol" pitchFamily="18" charset="2"/>
              </a:rPr>
              <a:t>Nhöõng ñieåm khaùc nhau trong söï lan truyeàn cuûa tia saùng vaø chuyeån ñoäng cuûa haït mang ñieän:</a:t>
            </a:r>
          </a:p>
          <a:p>
            <a:pPr eaLnBrk="0" hangingPunct="0">
              <a:tabLst>
                <a:tab pos="457200" algn="l"/>
              </a:tabLst>
            </a:pPr>
            <a:r>
              <a:rPr lang="en-US" sz="2800">
                <a:latin typeface="VNI-Times" pitchFamily="2" charset="0"/>
                <a:sym typeface="Symbol" pitchFamily="18" charset="2"/>
              </a:rPr>
              <a:t>- Naêng löôïng cuûa electron chuyeån ñoäng trong ñieän tröôøng lieân tuïc thay ñoåi nhöng naêng löôïng cuûa photon cuûa tia saùng truyeàn qua moät moâi tröôøng trong suoát laø khoâng ñoåi ( theo ñònh luaät W =hv).</a:t>
            </a:r>
          </a:p>
          <a:p>
            <a:pPr eaLnBrk="0" hangingPunct="0">
              <a:tabLst>
                <a:tab pos="457200" algn="l"/>
              </a:tabLst>
            </a:pPr>
            <a:r>
              <a:rPr lang="en-US" sz="2800">
                <a:latin typeface="VNI-Times" pitchFamily="2" charset="0"/>
                <a:sym typeface="Symbol" pitchFamily="18" charset="2"/>
              </a:rPr>
              <a:t>- Ñöôøng ñi cuûa tia saùng trong quang hoïc thöôøng laø moät ñöôøng gaõy khuùc bao goàm nhieàu ñoaïn thaúng, coøn quyõ ñaïo cuûa electron laø moät ñöôøng cong.</a:t>
            </a:r>
          </a:p>
          <a:p>
            <a:pPr eaLnBrk="0" hangingPunct="0">
              <a:tabLst>
                <a:tab pos="457200" algn="l"/>
              </a:tabLst>
            </a:pPr>
            <a:endParaRPr lang="en-US" sz="2800">
              <a:latin typeface="VNI-Times" pitchFamily="2" charset="0"/>
              <a:cs typeface="Times New Roman" pitchFamily="18" charset="0"/>
              <a:sym typeface="Symbol" pitchFamily="18" charset="2"/>
            </a:endParaRPr>
          </a:p>
        </p:txBody>
      </p:sp>
      <p:pic>
        <p:nvPicPr>
          <p:cNvPr id="13315" name="Picture 5" descr="toan"/>
          <p:cNvPicPr>
            <a:picLocks noChangeAspect="1" noChangeArrowheads="1"/>
          </p:cNvPicPr>
          <p:nvPr/>
        </p:nvPicPr>
        <p:blipFill>
          <a:blip r:embed="rId2"/>
          <a:srcRect/>
          <a:stretch>
            <a:fillRect/>
          </a:stretch>
        </p:blipFill>
        <p:spPr bwMode="auto">
          <a:xfrm>
            <a:off x="107950" y="4149725"/>
            <a:ext cx="3973513" cy="2592388"/>
          </a:xfrm>
          <a:prstGeom prst="rect">
            <a:avLst/>
          </a:prstGeom>
          <a:noFill/>
          <a:ln w="9525">
            <a:noFill/>
            <a:miter lim="800000"/>
            <a:headEnd/>
            <a:tailEnd/>
          </a:ln>
        </p:spPr>
      </p:pic>
      <p:grpSp>
        <p:nvGrpSpPr>
          <p:cNvPr id="2" name="Group 21"/>
          <p:cNvGrpSpPr>
            <a:grpSpLocks/>
          </p:cNvGrpSpPr>
          <p:nvPr/>
        </p:nvGrpSpPr>
        <p:grpSpPr bwMode="auto">
          <a:xfrm>
            <a:off x="4284663" y="3806825"/>
            <a:ext cx="4500562" cy="2790825"/>
            <a:chOff x="2699" y="2398"/>
            <a:chExt cx="2835" cy="1758"/>
          </a:xfrm>
        </p:grpSpPr>
        <p:grpSp>
          <p:nvGrpSpPr>
            <p:cNvPr id="3" name="Group 20"/>
            <p:cNvGrpSpPr>
              <a:grpSpLocks/>
            </p:cNvGrpSpPr>
            <p:nvPr/>
          </p:nvGrpSpPr>
          <p:grpSpPr bwMode="auto">
            <a:xfrm>
              <a:off x="3198" y="2398"/>
              <a:ext cx="1950" cy="1531"/>
              <a:chOff x="3198" y="2398"/>
              <a:chExt cx="1950" cy="1531"/>
            </a:xfrm>
          </p:grpSpPr>
          <p:sp>
            <p:nvSpPr>
              <p:cNvPr id="13319" name="Line 10"/>
              <p:cNvSpPr>
                <a:spLocks noChangeShapeType="1"/>
              </p:cNvSpPr>
              <p:nvPr/>
            </p:nvSpPr>
            <p:spPr bwMode="auto">
              <a:xfrm>
                <a:off x="4278" y="2398"/>
                <a:ext cx="0" cy="1469"/>
              </a:xfrm>
              <a:prstGeom prst="line">
                <a:avLst/>
              </a:prstGeom>
              <a:noFill/>
              <a:ln w="9525">
                <a:solidFill>
                  <a:srgbClr val="000000"/>
                </a:solidFill>
                <a:prstDash val="dashDot"/>
                <a:round/>
                <a:headEnd/>
                <a:tailEnd/>
              </a:ln>
            </p:spPr>
            <p:txBody>
              <a:bodyPr/>
              <a:lstStyle/>
              <a:p>
                <a:endParaRPr lang="uz-Latn-UZ"/>
              </a:p>
            </p:txBody>
          </p:sp>
          <p:grpSp>
            <p:nvGrpSpPr>
              <p:cNvPr id="4" name="Group 19"/>
              <p:cNvGrpSpPr>
                <a:grpSpLocks/>
              </p:cNvGrpSpPr>
              <p:nvPr/>
            </p:nvGrpSpPr>
            <p:grpSpPr bwMode="auto">
              <a:xfrm>
                <a:off x="3198" y="2585"/>
                <a:ext cx="1950" cy="1344"/>
                <a:chOff x="3198" y="2585"/>
                <a:chExt cx="1950" cy="1344"/>
              </a:xfrm>
            </p:grpSpPr>
            <p:sp>
              <p:nvSpPr>
                <p:cNvPr id="13321" name="Line 12"/>
                <p:cNvSpPr>
                  <a:spLocks noChangeShapeType="1"/>
                </p:cNvSpPr>
                <p:nvPr/>
              </p:nvSpPr>
              <p:spPr bwMode="auto">
                <a:xfrm>
                  <a:off x="4278" y="3413"/>
                  <a:ext cx="335" cy="516"/>
                </a:xfrm>
                <a:prstGeom prst="line">
                  <a:avLst/>
                </a:prstGeom>
                <a:noFill/>
                <a:ln w="9525">
                  <a:solidFill>
                    <a:srgbClr val="000000"/>
                  </a:solidFill>
                  <a:round/>
                  <a:headEnd/>
                  <a:tailEnd type="triangle" w="med" len="med"/>
                </a:ln>
              </p:spPr>
              <p:txBody>
                <a:bodyPr/>
                <a:lstStyle/>
                <a:p>
                  <a:endParaRPr lang="uz-Latn-UZ"/>
                </a:p>
              </p:txBody>
            </p:sp>
            <p:grpSp>
              <p:nvGrpSpPr>
                <p:cNvPr id="5" name="Group 18"/>
                <p:cNvGrpSpPr>
                  <a:grpSpLocks/>
                </p:cNvGrpSpPr>
                <p:nvPr/>
              </p:nvGrpSpPr>
              <p:grpSpPr bwMode="auto">
                <a:xfrm>
                  <a:off x="3198" y="2585"/>
                  <a:ext cx="1950" cy="1237"/>
                  <a:chOff x="3198" y="2585"/>
                  <a:chExt cx="1950" cy="1237"/>
                </a:xfrm>
              </p:grpSpPr>
              <p:grpSp>
                <p:nvGrpSpPr>
                  <p:cNvPr id="6" name="Group 17"/>
                  <p:cNvGrpSpPr>
                    <a:grpSpLocks/>
                  </p:cNvGrpSpPr>
                  <p:nvPr/>
                </p:nvGrpSpPr>
                <p:grpSpPr bwMode="auto">
                  <a:xfrm>
                    <a:off x="3198" y="2585"/>
                    <a:ext cx="1950" cy="828"/>
                    <a:chOff x="3198" y="2585"/>
                    <a:chExt cx="1950" cy="828"/>
                  </a:xfrm>
                </p:grpSpPr>
                <p:sp>
                  <p:nvSpPr>
                    <p:cNvPr id="13325" name="Line 9"/>
                    <p:cNvSpPr>
                      <a:spLocks noChangeShapeType="1"/>
                    </p:cNvSpPr>
                    <p:nvPr/>
                  </p:nvSpPr>
                  <p:spPr bwMode="auto">
                    <a:xfrm>
                      <a:off x="3458" y="3413"/>
                      <a:ext cx="1690" cy="0"/>
                    </a:xfrm>
                    <a:prstGeom prst="line">
                      <a:avLst/>
                    </a:prstGeom>
                    <a:noFill/>
                    <a:ln w="9525">
                      <a:solidFill>
                        <a:srgbClr val="000000"/>
                      </a:solidFill>
                      <a:round/>
                      <a:headEnd/>
                      <a:tailEnd/>
                    </a:ln>
                  </p:spPr>
                  <p:txBody>
                    <a:bodyPr/>
                    <a:lstStyle/>
                    <a:p>
                      <a:endParaRPr lang="uz-Latn-UZ"/>
                    </a:p>
                  </p:txBody>
                </p:sp>
                <p:sp>
                  <p:nvSpPr>
                    <p:cNvPr id="13326" name="Line 11"/>
                    <p:cNvSpPr>
                      <a:spLocks noChangeShapeType="1"/>
                    </p:cNvSpPr>
                    <p:nvPr/>
                  </p:nvSpPr>
                  <p:spPr bwMode="auto">
                    <a:xfrm>
                      <a:off x="3198" y="2585"/>
                      <a:ext cx="1080" cy="828"/>
                    </a:xfrm>
                    <a:prstGeom prst="line">
                      <a:avLst/>
                    </a:prstGeom>
                    <a:noFill/>
                    <a:ln w="9525">
                      <a:solidFill>
                        <a:srgbClr val="000000"/>
                      </a:solidFill>
                      <a:round/>
                      <a:headEnd/>
                      <a:tailEnd type="triangle" w="med" len="med"/>
                    </a:ln>
                  </p:spPr>
                  <p:txBody>
                    <a:bodyPr/>
                    <a:lstStyle/>
                    <a:p>
                      <a:endParaRPr lang="uz-Latn-UZ"/>
                    </a:p>
                  </p:txBody>
                </p:sp>
                <p:sp>
                  <p:nvSpPr>
                    <p:cNvPr id="13327" name="Rectangle 13"/>
                    <p:cNvSpPr>
                      <a:spLocks noChangeArrowheads="1"/>
                    </p:cNvSpPr>
                    <p:nvPr/>
                  </p:nvSpPr>
                  <p:spPr bwMode="auto">
                    <a:xfrm>
                      <a:off x="3940" y="2977"/>
                      <a:ext cx="338" cy="249"/>
                    </a:xfrm>
                    <a:prstGeom prst="rect">
                      <a:avLst/>
                    </a:prstGeom>
                    <a:noFill/>
                    <a:ln w="9525">
                      <a:noFill/>
                      <a:miter lim="800000"/>
                      <a:headEnd/>
                      <a:tailEnd/>
                    </a:ln>
                  </p:spPr>
                  <p:txBody>
                    <a:bodyPr/>
                    <a:lstStyle/>
                    <a:p>
                      <a:r>
                        <a:rPr lang="en-US" sz="1200">
                          <a:sym typeface="Symbol" pitchFamily="18" charset="2"/>
                        </a:rPr>
                        <a:t></a:t>
                      </a:r>
                      <a:endParaRPr lang="en-US"/>
                    </a:p>
                  </p:txBody>
                </p:sp>
              </p:grpSp>
              <p:sp>
                <p:nvSpPr>
                  <p:cNvPr id="13324" name="Rectangle 14"/>
                  <p:cNvSpPr>
                    <a:spLocks noChangeArrowheads="1"/>
                  </p:cNvSpPr>
                  <p:nvPr/>
                </p:nvSpPr>
                <p:spPr bwMode="auto">
                  <a:xfrm>
                    <a:off x="4218" y="3546"/>
                    <a:ext cx="220" cy="276"/>
                  </a:xfrm>
                  <a:prstGeom prst="rect">
                    <a:avLst/>
                  </a:prstGeom>
                  <a:noFill/>
                  <a:ln w="9525">
                    <a:noFill/>
                    <a:miter lim="800000"/>
                    <a:headEnd/>
                    <a:tailEnd/>
                  </a:ln>
                </p:spPr>
                <p:txBody>
                  <a:bodyPr/>
                  <a:lstStyle/>
                  <a:p>
                    <a:r>
                      <a:rPr lang="en-US" sz="1200">
                        <a:sym typeface="Symbol" pitchFamily="18" charset="2"/>
                      </a:rPr>
                      <a:t></a:t>
                    </a:r>
                    <a:endParaRPr lang="en-US"/>
                  </a:p>
                </p:txBody>
              </p:sp>
            </p:grpSp>
          </p:grpSp>
        </p:grpSp>
        <p:sp>
          <p:nvSpPr>
            <p:cNvPr id="13318" name="Rectangle 15"/>
            <p:cNvSpPr>
              <a:spLocks noChangeArrowheads="1"/>
            </p:cNvSpPr>
            <p:nvPr/>
          </p:nvSpPr>
          <p:spPr bwMode="auto">
            <a:xfrm>
              <a:off x="2699" y="3884"/>
              <a:ext cx="2835" cy="272"/>
            </a:xfrm>
            <a:prstGeom prst="rect">
              <a:avLst/>
            </a:prstGeom>
            <a:noFill/>
            <a:ln w="9525">
              <a:noFill/>
              <a:miter lim="800000"/>
              <a:headEnd/>
              <a:tailEnd/>
            </a:ln>
          </p:spPr>
          <p:txBody>
            <a:bodyPr wrap="none" anchor="ctr"/>
            <a:lstStyle/>
            <a:p>
              <a:pPr algn="ctr"/>
              <a:r>
                <a:rPr lang="en-US" sz="2400" i="1">
                  <a:latin typeface="VNI-Times" pitchFamily="2" charset="0"/>
                </a:rPr>
                <a:t>Ñöôøng ñi cuûa tia saùng trong quang hoïc</a:t>
              </a:r>
            </a:p>
          </p:txBody>
        </p:sp>
      </p:grpSp>
      <p:sp>
        <p:nvSpPr>
          <p:cNvPr id="16" name="Date Placeholder 15"/>
          <p:cNvSpPr>
            <a:spLocks noGrp="1"/>
          </p:cNvSpPr>
          <p:nvPr>
            <p:ph type="dt" sz="half" idx="10"/>
          </p:nvPr>
        </p:nvSpPr>
        <p:spPr/>
        <p:txBody>
          <a:bodyPr/>
          <a:lstStyle/>
          <a:p>
            <a:fld id="{E8AB2F0D-D474-496D-9B76-448EFD0120A9}" type="datetime1">
              <a:rPr lang="uz-Latn-UZ" smtClean="0"/>
              <a:pPr/>
              <a:t>15/12 2010</a:t>
            </a:fld>
            <a:endParaRPr lang="uz-Latn-UZ"/>
          </a:p>
        </p:txBody>
      </p:sp>
      <p:sp>
        <p:nvSpPr>
          <p:cNvPr id="17" name="Slide Number Placeholder 16"/>
          <p:cNvSpPr>
            <a:spLocks noGrp="1"/>
          </p:cNvSpPr>
          <p:nvPr>
            <p:ph type="sldNum" sz="quarter" idx="12"/>
          </p:nvPr>
        </p:nvSpPr>
        <p:spPr/>
        <p:txBody>
          <a:bodyPr/>
          <a:lstStyle/>
          <a:p>
            <a:fld id="{8E1AD46C-56E5-4B44-BEDD-E369C7BBEEFE}" type="slidenum">
              <a:rPr lang="uz-Latn-UZ" smtClean="0"/>
              <a:pPr/>
              <a:t>14</a:t>
            </a:fld>
            <a:endParaRPr lang="uz-Latn-UZ"/>
          </a:p>
        </p:txBody>
      </p:sp>
      <p:sp>
        <p:nvSpPr>
          <p:cNvPr id="18" name="Footer Placeholder 17"/>
          <p:cNvSpPr>
            <a:spLocks noGrp="1"/>
          </p:cNvSpPr>
          <p:nvPr>
            <p:ph type="ftr" sz="quarter" idx="11"/>
          </p:nvPr>
        </p:nvSpPr>
        <p:spPr/>
        <p:txBody>
          <a:bodyPr/>
          <a:lstStyle/>
          <a:p>
            <a:r>
              <a:rPr lang="vi-VN" smtClean="0"/>
              <a:t>BỘ MÔN VẬT LÝ ĐIỆN TỬ ỨNG DỤNG</a:t>
            </a:r>
            <a:endParaRPr lang="uz-Latn-UZ"/>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4"/>
          <p:cNvSpPr>
            <a:spLocks noChangeArrowheads="1"/>
          </p:cNvSpPr>
          <p:nvPr/>
        </p:nvSpPr>
        <p:spPr bwMode="auto">
          <a:xfrm>
            <a:off x="0" y="546100"/>
            <a:ext cx="9144000" cy="3935413"/>
          </a:xfrm>
          <a:prstGeom prst="rect">
            <a:avLst/>
          </a:prstGeom>
          <a:noFill/>
          <a:ln w="9525">
            <a:noFill/>
            <a:miter lim="800000"/>
            <a:headEnd/>
            <a:tailEnd/>
          </a:ln>
        </p:spPr>
        <p:txBody>
          <a:bodyPr anchor="ctr">
            <a:spAutoFit/>
          </a:bodyPr>
          <a:lstStyle/>
          <a:p>
            <a:pPr eaLnBrk="0" hangingPunct="0">
              <a:tabLst>
                <a:tab pos="457200" algn="l"/>
              </a:tabLst>
            </a:pPr>
            <a:r>
              <a:rPr lang="en-US" sz="2800">
                <a:latin typeface="VNI-Times" pitchFamily="2" charset="0"/>
              </a:rPr>
              <a:t>- Trong quang hình hoïc, hình daùng cuûa beà maët khuùc xaï vaø chieát suaát khoâng quan heä vôùi nhau. Trong quang ñieän töû, chieát suaát quang ñieän töû      vaø hình daïng cuûa maët ñaúng theá coù quan heä vôùi nhau.</a:t>
            </a:r>
          </a:p>
          <a:p>
            <a:pPr eaLnBrk="0" hangingPunct="0">
              <a:tabLst>
                <a:tab pos="457200" algn="l"/>
              </a:tabLst>
            </a:pPr>
            <a:r>
              <a:rPr lang="en-US" sz="2800">
                <a:latin typeface="VNI-Times" pitchFamily="2" charset="0"/>
              </a:rPr>
              <a:t>- Giaù trò cuûa chieát suaát quang ñieän töû coù theå thay ñoåi trong moät khoaûng roäng. Trong quang hình hoïc, chieát suaát cuûa moät moâi tröôøng cho tröôùc laø  khoâng ñoåi, vaø caùc giaù trò n chæ coù theå thay ñoåi trong moät khoaûng nhoû (xaáp xæ töø 1 tôùi 3).</a:t>
            </a:r>
          </a:p>
          <a:p>
            <a:pPr eaLnBrk="0" hangingPunct="0">
              <a:tabLst>
                <a:tab pos="457200" algn="l"/>
              </a:tabLst>
            </a:pPr>
            <a:endParaRPr lang="en-US" sz="2800">
              <a:latin typeface="VNI-Times" pitchFamily="2" charset="0"/>
            </a:endParaRPr>
          </a:p>
        </p:txBody>
      </p:sp>
      <p:graphicFrame>
        <p:nvGraphicFramePr>
          <p:cNvPr id="11266" name="Object 5"/>
          <p:cNvGraphicFramePr>
            <a:graphicFrameLocks noChangeAspect="1"/>
          </p:cNvGraphicFramePr>
          <p:nvPr/>
        </p:nvGraphicFramePr>
        <p:xfrm>
          <a:off x="3706813" y="1501775"/>
          <a:ext cx="504825" cy="414338"/>
        </p:xfrm>
        <a:graphic>
          <a:graphicData uri="http://schemas.openxmlformats.org/presentationml/2006/ole">
            <p:oleObj spid="_x0000_s105474" name="Equation" r:id="rId3" imgW="279360" imgH="228600" progId="">
              <p:embed/>
            </p:oleObj>
          </a:graphicData>
        </a:graphic>
      </p:graphicFrame>
      <p:sp>
        <p:nvSpPr>
          <p:cNvPr id="4" name="Date Placeholder 3"/>
          <p:cNvSpPr>
            <a:spLocks noGrp="1"/>
          </p:cNvSpPr>
          <p:nvPr>
            <p:ph type="dt" sz="half" idx="10"/>
          </p:nvPr>
        </p:nvSpPr>
        <p:spPr/>
        <p:txBody>
          <a:bodyPr/>
          <a:lstStyle/>
          <a:p>
            <a:fld id="{7D0603FA-1686-42BC-9F38-B2E2818F251E}" type="datetime1">
              <a:rPr lang="uz-Latn-UZ" smtClean="0"/>
              <a:pPr/>
              <a:t>15/12 2010</a:t>
            </a:fld>
            <a:endParaRPr lang="uz-Latn-UZ"/>
          </a:p>
        </p:txBody>
      </p:sp>
      <p:sp>
        <p:nvSpPr>
          <p:cNvPr id="5" name="Slide Number Placeholder 4"/>
          <p:cNvSpPr>
            <a:spLocks noGrp="1"/>
          </p:cNvSpPr>
          <p:nvPr>
            <p:ph type="sldNum" sz="quarter" idx="12"/>
          </p:nvPr>
        </p:nvSpPr>
        <p:spPr/>
        <p:txBody>
          <a:bodyPr/>
          <a:lstStyle/>
          <a:p>
            <a:fld id="{8E1AD46C-56E5-4B44-BEDD-E369C7BBEEFE}" type="slidenum">
              <a:rPr lang="uz-Latn-UZ" smtClean="0"/>
              <a:pPr/>
              <a:t>15</a:t>
            </a:fld>
            <a:endParaRPr lang="uz-Latn-UZ"/>
          </a:p>
        </p:txBody>
      </p:sp>
      <p:sp>
        <p:nvSpPr>
          <p:cNvPr id="6" name="Footer Placeholder 5"/>
          <p:cNvSpPr>
            <a:spLocks noGrp="1"/>
          </p:cNvSpPr>
          <p:nvPr>
            <p:ph type="ftr" sz="quarter" idx="11"/>
          </p:nvPr>
        </p:nvSpPr>
        <p:spPr/>
        <p:txBody>
          <a:bodyPr/>
          <a:lstStyle/>
          <a:p>
            <a:r>
              <a:rPr lang="vi-VN" smtClean="0"/>
              <a:t>BỘ MÔN VẬT LÝ ĐIỆN TỬ ỨNG DỤNG</a:t>
            </a:r>
            <a:endParaRPr lang="uz-Latn-UZ"/>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uz-Latn-UZ" dirty="0"/>
          </a:p>
        </p:txBody>
      </p:sp>
      <p:sp>
        <p:nvSpPr>
          <p:cNvPr id="3" name="Date Placeholder 2"/>
          <p:cNvSpPr>
            <a:spLocks noGrp="1"/>
          </p:cNvSpPr>
          <p:nvPr>
            <p:ph type="dt" sz="half" idx="10"/>
          </p:nvPr>
        </p:nvSpPr>
        <p:spPr/>
        <p:txBody>
          <a:bodyPr/>
          <a:lstStyle/>
          <a:p>
            <a:fld id="{DCDC6929-5414-46C0-9699-913B82077CB4}" type="datetime1">
              <a:rPr lang="uz-Latn-UZ" smtClean="0"/>
              <a:pPr/>
              <a:t>15/12 2010</a:t>
            </a:fld>
            <a:endParaRPr lang="uz-Latn-UZ"/>
          </a:p>
        </p:txBody>
      </p:sp>
      <p:sp>
        <p:nvSpPr>
          <p:cNvPr id="4" name="Footer Placeholder 3"/>
          <p:cNvSpPr>
            <a:spLocks noGrp="1"/>
          </p:cNvSpPr>
          <p:nvPr>
            <p:ph type="ftr" sz="quarter" idx="11"/>
          </p:nvPr>
        </p:nvSpPr>
        <p:spPr/>
        <p:txBody>
          <a:bodyPr/>
          <a:lstStyle/>
          <a:p>
            <a:r>
              <a:rPr lang="vi-VN" smtClean="0"/>
              <a:t>BỘ MÔN VẬT LÝ ĐIỆN TỬ ỨNG DỤNG</a:t>
            </a:r>
            <a:endParaRPr lang="uz-Latn-UZ"/>
          </a:p>
        </p:txBody>
      </p:sp>
      <p:sp>
        <p:nvSpPr>
          <p:cNvPr id="5" name="Slide Number Placeholder 4"/>
          <p:cNvSpPr>
            <a:spLocks noGrp="1"/>
          </p:cNvSpPr>
          <p:nvPr>
            <p:ph type="sldNum" sz="quarter" idx="12"/>
          </p:nvPr>
        </p:nvSpPr>
        <p:spPr/>
        <p:txBody>
          <a:bodyPr/>
          <a:lstStyle/>
          <a:p>
            <a:fld id="{8E1AD46C-56E5-4B44-BEDD-E369C7BBEEFE}" type="slidenum">
              <a:rPr lang="uz-Latn-UZ" smtClean="0"/>
              <a:pPr/>
              <a:t>16</a:t>
            </a:fld>
            <a:endParaRPr lang="uz-Latn-UZ"/>
          </a:p>
        </p:txBody>
      </p:sp>
      <p:sp>
        <p:nvSpPr>
          <p:cNvPr id="6" name="Content Placeholder 5"/>
          <p:cNvSpPr>
            <a:spLocks noGrp="1"/>
          </p:cNvSpPr>
          <p:nvPr>
            <p:ph sz="quarter" idx="1"/>
          </p:nvPr>
        </p:nvSpPr>
        <p:spPr/>
        <p:txBody>
          <a:bodyPr/>
          <a:lstStyle/>
          <a:p>
            <a:pPr algn="just"/>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e </a:t>
            </a:r>
            <a:r>
              <a:rPr lang="en-US" dirty="0" err="1" smtClean="0">
                <a:latin typeface="Times New Roman" pitchFamily="18" charset="0"/>
                <a:cs typeface="Times New Roman" pitchFamily="18" charset="0"/>
              </a:rPr>
              <a:t>chuyển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trường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chứng</a:t>
            </a:r>
            <a:r>
              <a:rPr lang="en-US" dirty="0" smtClean="0">
                <a:latin typeface="Times New Roman" pitchFamily="18" charset="0"/>
                <a:cs typeface="Times New Roman" pitchFamily="18" charset="0"/>
              </a:rPr>
              <a:t> minh </a:t>
            </a:r>
          </a:p>
          <a:p>
            <a:pPr algn="just"/>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t>C</a:t>
            </a:r>
            <a:r>
              <a:rPr lang="vi-VN" dirty="0" smtClean="0"/>
              <a:t>húng ta thấy rằng có thể xem </a:t>
            </a:r>
            <a:r>
              <a:rPr lang="vi-VN" dirty="0" smtClean="0">
                <a:solidFill>
                  <a:srgbClr val="FF0000"/>
                </a:solidFill>
              </a:rPr>
              <a:t>quỹ đạo của hạt tích điện trong trường tĩnh điện</a:t>
            </a:r>
            <a:r>
              <a:rPr lang="en-US" dirty="0" smtClean="0">
                <a:solidFill>
                  <a:srgbClr val="FF0000"/>
                </a:solidFill>
              </a:rPr>
              <a:t> </a:t>
            </a:r>
            <a:r>
              <a:rPr lang="vi-VN" dirty="0" smtClean="0">
                <a:solidFill>
                  <a:srgbClr val="FF0000"/>
                </a:solidFill>
              </a:rPr>
              <a:t>giống như đường đi của tia sáng lan truyền qua môi trường xác định</a:t>
            </a:r>
            <a:r>
              <a:rPr lang="vi-VN" dirty="0" smtClean="0"/>
              <a:t> : </a:t>
            </a:r>
            <a:r>
              <a:rPr lang="en-US" dirty="0" smtClean="0"/>
              <a:t>    </a:t>
            </a:r>
            <a:r>
              <a:rPr lang="vi-VN" dirty="0" smtClean="0"/>
              <a:t> đóng vai</a:t>
            </a:r>
            <a:r>
              <a:rPr lang="en-US" dirty="0" smtClean="0"/>
              <a:t> </a:t>
            </a:r>
            <a:r>
              <a:rPr lang="vi-VN" dirty="0" smtClean="0"/>
              <a:t>trò như chiết suất. Ta gọi đó là sự tương tự quang cơ.</a:t>
            </a:r>
            <a:endParaRPr lang="uz-Latn-UZ" dirty="0"/>
          </a:p>
        </p:txBody>
      </p:sp>
      <p:graphicFrame>
        <p:nvGraphicFramePr>
          <p:cNvPr id="7" name="Object 6"/>
          <p:cNvGraphicFramePr>
            <a:graphicFrameLocks noChangeAspect="1"/>
          </p:cNvGraphicFramePr>
          <p:nvPr/>
        </p:nvGraphicFramePr>
        <p:xfrm>
          <a:off x="6858016" y="4143380"/>
          <a:ext cx="500066" cy="357190"/>
        </p:xfrm>
        <a:graphic>
          <a:graphicData uri="http://schemas.openxmlformats.org/presentationml/2006/ole">
            <p:oleObj spid="_x0000_s2050" name="Equation" r:id="rId3" imgW="279360" imgH="228600" progId="Equation.3">
              <p:embed/>
            </p:oleObj>
          </a:graphicData>
        </a:graphic>
      </p:graphicFrame>
      <p:pic>
        <p:nvPicPr>
          <p:cNvPr id="8" name="Picture 5"/>
          <p:cNvPicPr>
            <a:picLocks noChangeAspect="1" noChangeArrowheads="1"/>
          </p:cNvPicPr>
          <p:nvPr/>
        </p:nvPicPr>
        <p:blipFill>
          <a:blip r:embed="rId4"/>
          <a:srcRect/>
          <a:stretch>
            <a:fillRect/>
          </a:stretch>
        </p:blipFill>
        <p:spPr bwMode="auto">
          <a:xfrm>
            <a:off x="2428860" y="2071678"/>
            <a:ext cx="1895475" cy="1038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dirty="0" smtClean="0"/>
              <a:t>Từ  đó ta có định luật quang học của chùm hạt mang điện:</a:t>
            </a:r>
            <a:endParaRPr lang="uz-Latn-UZ" dirty="0"/>
          </a:p>
        </p:txBody>
      </p:sp>
      <p:sp>
        <p:nvSpPr>
          <p:cNvPr id="3" name="Date Placeholder 2"/>
          <p:cNvSpPr>
            <a:spLocks noGrp="1"/>
          </p:cNvSpPr>
          <p:nvPr>
            <p:ph type="dt" sz="half" idx="10"/>
          </p:nvPr>
        </p:nvSpPr>
        <p:spPr/>
        <p:txBody>
          <a:bodyPr/>
          <a:lstStyle/>
          <a:p>
            <a:fld id="{2BDAC985-57DD-4185-9E13-58C46B376C4F}" type="datetime1">
              <a:rPr lang="uz-Latn-UZ" smtClean="0"/>
              <a:pPr/>
              <a:t>15/12 2010</a:t>
            </a:fld>
            <a:endParaRPr lang="uz-Latn-UZ"/>
          </a:p>
        </p:txBody>
      </p:sp>
      <p:sp>
        <p:nvSpPr>
          <p:cNvPr id="4" name="Footer Placeholder 3"/>
          <p:cNvSpPr>
            <a:spLocks noGrp="1"/>
          </p:cNvSpPr>
          <p:nvPr>
            <p:ph type="ftr" sz="quarter" idx="11"/>
          </p:nvPr>
        </p:nvSpPr>
        <p:spPr/>
        <p:txBody>
          <a:bodyPr/>
          <a:lstStyle/>
          <a:p>
            <a:r>
              <a:rPr lang="vi-VN" smtClean="0"/>
              <a:t>BỘ MÔN VẬT LÝ ĐIỆN TỬ ỨNG DỤNG</a:t>
            </a:r>
            <a:endParaRPr lang="uz-Latn-UZ"/>
          </a:p>
        </p:txBody>
      </p:sp>
      <p:sp>
        <p:nvSpPr>
          <p:cNvPr id="5" name="Slide Number Placeholder 4"/>
          <p:cNvSpPr>
            <a:spLocks noGrp="1"/>
          </p:cNvSpPr>
          <p:nvPr>
            <p:ph type="sldNum" sz="quarter" idx="12"/>
          </p:nvPr>
        </p:nvSpPr>
        <p:spPr/>
        <p:txBody>
          <a:bodyPr/>
          <a:lstStyle/>
          <a:p>
            <a:fld id="{8E1AD46C-56E5-4B44-BEDD-E369C7BBEEFE}" type="slidenum">
              <a:rPr lang="uz-Latn-UZ" smtClean="0"/>
              <a:pPr/>
              <a:t>17</a:t>
            </a:fld>
            <a:endParaRPr lang="uz-Latn-UZ"/>
          </a:p>
        </p:txBody>
      </p:sp>
      <p:sp>
        <p:nvSpPr>
          <p:cNvPr id="6" name="Content Placeholder 5"/>
          <p:cNvSpPr>
            <a:spLocks noGrp="1"/>
          </p:cNvSpPr>
          <p:nvPr>
            <p:ph sz="quarter" idx="1"/>
          </p:nvPr>
        </p:nvSpPr>
        <p:spPr>
          <a:xfrm>
            <a:off x="914400" y="1447800"/>
            <a:ext cx="7772400" cy="3767150"/>
          </a:xfrm>
        </p:spPr>
        <p:txBody>
          <a:bodyPr/>
          <a:lstStyle/>
          <a:p>
            <a:pPr algn="just"/>
            <a:r>
              <a:rPr lang="vi-VN" dirty="0" smtClean="0"/>
              <a:t>1. Định luật truyền thẳng: Trong vùng có điện thế không đổi, hạt tích điện</a:t>
            </a:r>
            <a:r>
              <a:rPr lang="en-US" dirty="0" smtClean="0"/>
              <a:t> </a:t>
            </a:r>
            <a:r>
              <a:rPr lang="vi-VN" dirty="0" smtClean="0"/>
              <a:t>chuyển động thẳng .</a:t>
            </a:r>
          </a:p>
          <a:p>
            <a:pPr algn="just"/>
            <a:r>
              <a:rPr lang="vi-VN" dirty="0" smtClean="0"/>
              <a:t>2. Định luật phản xạ: Khi chùm hạt tích điện phản xạ trên </a:t>
            </a:r>
            <a:r>
              <a:rPr lang="vi-VN" dirty="0" smtClean="0">
                <a:solidFill>
                  <a:srgbClr val="FF0000"/>
                </a:solidFill>
              </a:rPr>
              <a:t>mặt đẳng thế </a:t>
            </a:r>
            <a:r>
              <a:rPr lang="vi-VN" dirty="0" smtClean="0"/>
              <a:t>thì</a:t>
            </a:r>
            <a:r>
              <a:rPr lang="en-US" dirty="0" smtClean="0"/>
              <a:t> </a:t>
            </a:r>
            <a:r>
              <a:rPr lang="vi-VN" dirty="0" smtClean="0"/>
              <a:t>góc phản xạ bằng góc tới. </a:t>
            </a:r>
            <a:endParaRPr lang="en-US" dirty="0" smtClean="0"/>
          </a:p>
          <a:p>
            <a:pPr algn="just"/>
            <a:r>
              <a:rPr lang="vi-VN" dirty="0" smtClean="0"/>
              <a:t>3. Định luật khúc xạ: Khi hạt tích điện chuyển động từ vùng có thế U1 sang</a:t>
            </a:r>
            <a:r>
              <a:rPr lang="en-US" dirty="0" smtClean="0"/>
              <a:t> </a:t>
            </a:r>
            <a:r>
              <a:rPr lang="vi-VN" dirty="0" smtClean="0"/>
              <a:t>vùng có thế U2, hướng chuyển động và độ lớn của vận tốc sẽ thay đổi và</a:t>
            </a:r>
            <a:r>
              <a:rPr lang="en-US" dirty="0" smtClean="0"/>
              <a:t> </a:t>
            </a:r>
            <a:r>
              <a:rPr lang="vi-VN" dirty="0" smtClean="0"/>
              <a:t>được xác định bằng định luật khúc xạ :</a:t>
            </a:r>
            <a:endParaRPr lang="uz-Latn-UZ" dirty="0"/>
          </a:p>
        </p:txBody>
      </p:sp>
      <p:pic>
        <p:nvPicPr>
          <p:cNvPr id="3075" name="Picture 3"/>
          <p:cNvPicPr>
            <a:picLocks noChangeAspect="1" noChangeArrowheads="1"/>
          </p:cNvPicPr>
          <p:nvPr/>
        </p:nvPicPr>
        <p:blipFill>
          <a:blip r:embed="rId2"/>
          <a:srcRect/>
          <a:stretch>
            <a:fillRect/>
          </a:stretch>
        </p:blipFill>
        <p:spPr bwMode="auto">
          <a:xfrm>
            <a:off x="3357554" y="4929198"/>
            <a:ext cx="1943100" cy="1076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C2D0964-0DF4-4C6B-B6E7-C69049E0E77D}" type="datetime1">
              <a:rPr lang="uz-Latn-UZ" smtClean="0"/>
              <a:pPr/>
              <a:t>15/12 2010</a:t>
            </a:fld>
            <a:endParaRPr lang="uz-Latn-UZ"/>
          </a:p>
        </p:txBody>
      </p:sp>
      <p:sp>
        <p:nvSpPr>
          <p:cNvPr id="4" name="Footer Placeholder 3"/>
          <p:cNvSpPr>
            <a:spLocks noGrp="1"/>
          </p:cNvSpPr>
          <p:nvPr>
            <p:ph type="ftr" sz="quarter" idx="11"/>
          </p:nvPr>
        </p:nvSpPr>
        <p:spPr/>
        <p:txBody>
          <a:bodyPr/>
          <a:lstStyle/>
          <a:p>
            <a:r>
              <a:rPr lang="vi-VN" smtClean="0"/>
              <a:t>BỘ MÔN VẬT LÝ ĐIỆN TỬ ỨNG DỤNG</a:t>
            </a:r>
            <a:endParaRPr lang="uz-Latn-UZ"/>
          </a:p>
        </p:txBody>
      </p:sp>
      <p:sp>
        <p:nvSpPr>
          <p:cNvPr id="5" name="Slide Number Placeholder 4"/>
          <p:cNvSpPr>
            <a:spLocks noGrp="1"/>
          </p:cNvSpPr>
          <p:nvPr>
            <p:ph type="sldNum" sz="quarter" idx="12"/>
          </p:nvPr>
        </p:nvSpPr>
        <p:spPr/>
        <p:txBody>
          <a:bodyPr/>
          <a:lstStyle/>
          <a:p>
            <a:fld id="{8E1AD46C-56E5-4B44-BEDD-E369C7BBEEFE}" type="slidenum">
              <a:rPr lang="uz-Latn-UZ" smtClean="0"/>
              <a:pPr/>
              <a:t>18</a:t>
            </a:fld>
            <a:endParaRPr lang="uz-Latn-UZ"/>
          </a:p>
        </p:txBody>
      </p:sp>
      <p:sp>
        <p:nvSpPr>
          <p:cNvPr id="6" name="Content Placeholder 5"/>
          <p:cNvSpPr>
            <a:spLocks noGrp="1"/>
          </p:cNvSpPr>
          <p:nvPr>
            <p:ph sz="quarter" idx="1"/>
          </p:nvPr>
        </p:nvSpPr>
        <p:spPr>
          <a:xfrm>
            <a:off x="914400" y="2571744"/>
            <a:ext cx="7772400" cy="3214710"/>
          </a:xfrm>
        </p:spPr>
        <p:txBody>
          <a:bodyPr>
            <a:normAutofit/>
          </a:bodyPr>
          <a:lstStyle/>
          <a:p>
            <a:pPr algn="just"/>
            <a:endParaRPr lang="en-US" dirty="0" smtClean="0"/>
          </a:p>
          <a:p>
            <a:pPr algn="just"/>
            <a:r>
              <a:rPr lang="vi-VN" dirty="0" smtClean="0"/>
              <a:t>Lực</a:t>
            </a:r>
            <a:r>
              <a:rPr lang="en-US" dirty="0" smtClean="0"/>
              <a:t> </a:t>
            </a:r>
            <a:r>
              <a:rPr lang="vi-VN" dirty="0" smtClean="0"/>
              <a:t>này phụ thuộc vào điện tích của hạt, độ lớn và hướng của vận tốc hạt mang điện. Do đó, trong trường hợp từ trường không có sự tương tự như trong quang học: từ</a:t>
            </a:r>
            <a:r>
              <a:rPr lang="en-US" dirty="0" smtClean="0"/>
              <a:t> </a:t>
            </a:r>
            <a:r>
              <a:rPr lang="vi-VN" dirty="0" smtClean="0"/>
              <a:t>trường là môi trường bất đẳng hướng, còn điện trường là môi trường đẳng hướng.</a:t>
            </a:r>
            <a:endParaRPr lang="en-US" dirty="0" smtClean="0"/>
          </a:p>
          <a:p>
            <a:pPr algn="just"/>
            <a:endParaRPr lang="uz-Latn-UZ" dirty="0"/>
          </a:p>
        </p:txBody>
      </p:sp>
      <p:sp>
        <p:nvSpPr>
          <p:cNvPr id="7" name="Title 6"/>
          <p:cNvSpPr>
            <a:spLocks noGrp="1"/>
          </p:cNvSpPr>
          <p:nvPr>
            <p:ph type="title"/>
          </p:nvPr>
        </p:nvSpPr>
        <p:spPr>
          <a:xfrm>
            <a:off x="914400" y="571480"/>
            <a:ext cx="7772400" cy="1785950"/>
          </a:xfrm>
        </p:spPr>
        <p:txBody>
          <a:bodyPr>
            <a:normAutofit fontScale="90000"/>
          </a:bodyPr>
          <a:lstStyle/>
          <a:p>
            <a:pPr algn="just"/>
            <a:r>
              <a:rPr lang="vi-VN" dirty="0" smtClean="0"/>
              <a:t>Khi electron chuyển động trong từ trường chúng chịu tác dụng của lực từ</a:t>
            </a:r>
            <a:endParaRPr lang="uz-Latn-UZ" dirty="0"/>
          </a:p>
        </p:txBody>
      </p:sp>
      <p:grpSp>
        <p:nvGrpSpPr>
          <p:cNvPr id="8" name="Group 20"/>
          <p:cNvGrpSpPr>
            <a:grpSpLocks/>
          </p:cNvGrpSpPr>
          <p:nvPr/>
        </p:nvGrpSpPr>
        <p:grpSpPr bwMode="auto">
          <a:xfrm>
            <a:off x="3428992" y="2143116"/>
            <a:ext cx="1654175" cy="749300"/>
            <a:chOff x="1701" y="3049"/>
            <a:chExt cx="1042" cy="472"/>
          </a:xfrm>
        </p:grpSpPr>
        <p:grpSp>
          <p:nvGrpSpPr>
            <p:cNvPr id="9" name="Group 18"/>
            <p:cNvGrpSpPr>
              <a:grpSpLocks/>
            </p:cNvGrpSpPr>
            <p:nvPr/>
          </p:nvGrpSpPr>
          <p:grpSpPr bwMode="auto">
            <a:xfrm>
              <a:off x="1701" y="3049"/>
              <a:ext cx="768" cy="472"/>
              <a:chOff x="1701" y="3049"/>
              <a:chExt cx="768" cy="472"/>
            </a:xfrm>
          </p:grpSpPr>
          <p:graphicFrame>
            <p:nvGraphicFramePr>
              <p:cNvPr id="11" name="Object 15"/>
              <p:cNvGraphicFramePr>
                <a:graphicFrameLocks noChangeAspect="1"/>
              </p:cNvGraphicFramePr>
              <p:nvPr/>
            </p:nvGraphicFramePr>
            <p:xfrm>
              <a:off x="2154" y="3249"/>
              <a:ext cx="174" cy="226"/>
            </p:xfrm>
            <a:graphic>
              <a:graphicData uri="http://schemas.openxmlformats.org/presentationml/2006/ole">
                <p:oleObj spid="_x0000_s161793" name="Equation" r:id="rId3" imgW="126720" imgH="164880" progId="">
                  <p:embed/>
                </p:oleObj>
              </a:graphicData>
            </a:graphic>
          </p:graphicFrame>
          <p:grpSp>
            <p:nvGrpSpPr>
              <p:cNvPr id="12" name="Group 17"/>
              <p:cNvGrpSpPr>
                <a:grpSpLocks/>
              </p:cNvGrpSpPr>
              <p:nvPr/>
            </p:nvGrpSpPr>
            <p:grpSpPr bwMode="auto">
              <a:xfrm>
                <a:off x="1701" y="3049"/>
                <a:ext cx="768" cy="472"/>
                <a:chOff x="1701" y="3049"/>
                <a:chExt cx="768" cy="472"/>
              </a:xfrm>
            </p:grpSpPr>
            <p:grpSp>
              <p:nvGrpSpPr>
                <p:cNvPr id="13" name="Group 13"/>
                <p:cNvGrpSpPr>
                  <a:grpSpLocks/>
                </p:cNvGrpSpPr>
                <p:nvPr/>
              </p:nvGrpSpPr>
              <p:grpSpPr bwMode="auto">
                <a:xfrm>
                  <a:off x="1701" y="3049"/>
                  <a:ext cx="635" cy="472"/>
                  <a:chOff x="1701" y="3049"/>
                  <a:chExt cx="635" cy="472"/>
                </a:xfrm>
              </p:grpSpPr>
              <p:graphicFrame>
                <p:nvGraphicFramePr>
                  <p:cNvPr id="15" name="Object 11"/>
                  <p:cNvGraphicFramePr>
                    <a:graphicFrameLocks noChangeAspect="1"/>
                  </p:cNvGraphicFramePr>
                  <p:nvPr/>
                </p:nvGraphicFramePr>
                <p:xfrm>
                  <a:off x="1701" y="3049"/>
                  <a:ext cx="302" cy="472"/>
                </p:xfrm>
                <a:graphic>
                  <a:graphicData uri="http://schemas.openxmlformats.org/presentationml/2006/ole">
                    <p:oleObj spid="_x0000_s161794" name="Equation" r:id="rId4" imgW="203040" imgH="317160" progId="">
                      <p:embed/>
                    </p:oleObj>
                  </a:graphicData>
                </a:graphic>
              </p:graphicFrame>
              <p:sp>
                <p:nvSpPr>
                  <p:cNvPr id="16" name="Rectangle 12"/>
                  <p:cNvSpPr>
                    <a:spLocks noChangeArrowheads="1"/>
                  </p:cNvSpPr>
                  <p:nvPr/>
                </p:nvSpPr>
                <p:spPr bwMode="auto">
                  <a:xfrm>
                    <a:off x="1882" y="3158"/>
                    <a:ext cx="454" cy="317"/>
                  </a:xfrm>
                  <a:prstGeom prst="rect">
                    <a:avLst/>
                  </a:prstGeom>
                  <a:noFill/>
                  <a:ln w="9525">
                    <a:noFill/>
                    <a:miter lim="800000"/>
                    <a:headEnd/>
                    <a:tailEnd/>
                  </a:ln>
                </p:spPr>
                <p:txBody>
                  <a:bodyPr wrap="none" anchor="ctr"/>
                  <a:lstStyle/>
                  <a:p>
                    <a:pPr algn="ctr"/>
                    <a:r>
                      <a:rPr lang="en-US" dirty="0"/>
                      <a:t>=</a:t>
                    </a:r>
                  </a:p>
                </p:txBody>
              </p:sp>
            </p:grpSp>
            <p:graphicFrame>
              <p:nvGraphicFramePr>
                <p:cNvPr id="14" name="Object 16"/>
                <p:cNvGraphicFramePr>
                  <a:graphicFrameLocks noChangeAspect="1"/>
                </p:cNvGraphicFramePr>
                <p:nvPr/>
              </p:nvGraphicFramePr>
              <p:xfrm>
                <a:off x="2290" y="3067"/>
                <a:ext cx="179" cy="358"/>
              </p:xfrm>
              <a:graphic>
                <a:graphicData uri="http://schemas.openxmlformats.org/presentationml/2006/ole">
                  <p:oleObj spid="_x0000_s161795" name="Equation" r:id="rId5" imgW="139680" imgH="279360" progId="">
                    <p:embed/>
                  </p:oleObj>
                </a:graphicData>
              </a:graphic>
            </p:graphicFrame>
          </p:grpSp>
        </p:grpSp>
        <p:graphicFrame>
          <p:nvGraphicFramePr>
            <p:cNvPr id="10" name="Object 19"/>
            <p:cNvGraphicFramePr>
              <a:graphicFrameLocks noChangeAspect="1"/>
            </p:cNvGraphicFramePr>
            <p:nvPr/>
          </p:nvGraphicFramePr>
          <p:xfrm>
            <a:off x="2426" y="3113"/>
            <a:ext cx="317" cy="317"/>
          </p:xfrm>
          <a:graphic>
            <a:graphicData uri="http://schemas.openxmlformats.org/presentationml/2006/ole">
              <p:oleObj spid="_x0000_s161796" name="Equation" r:id="rId6" imgW="279360" imgH="279360" progId="">
                <p:embed/>
              </p:oleObj>
            </a:graphicData>
          </a:graphic>
        </p:graphicFrame>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939916"/>
          </a:xfrm>
        </p:spPr>
        <p:txBody>
          <a:bodyPr>
            <a:normAutofit fontScale="90000"/>
          </a:bodyPr>
          <a:lstStyle/>
          <a:p>
            <a:r>
              <a:rPr lang="vi-VN" dirty="0" smtClean="0"/>
              <a:t>2. QUỸ ĐẠO CỦA ELECTRON TRONG TỪ TRƯỜNG, ĐIỆN TRƯỜNG</a:t>
            </a:r>
            <a:br>
              <a:rPr lang="vi-VN" dirty="0" smtClean="0"/>
            </a:br>
            <a:endParaRPr lang="uz-Latn-UZ" dirty="0"/>
          </a:p>
        </p:txBody>
      </p:sp>
      <p:sp>
        <p:nvSpPr>
          <p:cNvPr id="3" name="Date Placeholder 2"/>
          <p:cNvSpPr>
            <a:spLocks noGrp="1"/>
          </p:cNvSpPr>
          <p:nvPr>
            <p:ph type="dt" sz="half" idx="10"/>
          </p:nvPr>
        </p:nvSpPr>
        <p:spPr/>
        <p:txBody>
          <a:bodyPr/>
          <a:lstStyle/>
          <a:p>
            <a:fld id="{0AACDE09-78F9-460F-9955-551FD9C5938C}" type="datetime1">
              <a:rPr lang="uz-Latn-UZ" smtClean="0"/>
              <a:pPr/>
              <a:t>15/12 2010</a:t>
            </a:fld>
            <a:endParaRPr lang="uz-Latn-UZ"/>
          </a:p>
        </p:txBody>
      </p:sp>
      <p:sp>
        <p:nvSpPr>
          <p:cNvPr id="4" name="Footer Placeholder 3"/>
          <p:cNvSpPr>
            <a:spLocks noGrp="1"/>
          </p:cNvSpPr>
          <p:nvPr>
            <p:ph type="ftr" sz="quarter" idx="11"/>
          </p:nvPr>
        </p:nvSpPr>
        <p:spPr/>
        <p:txBody>
          <a:bodyPr/>
          <a:lstStyle/>
          <a:p>
            <a:r>
              <a:rPr lang="vi-VN" smtClean="0"/>
              <a:t>BỘ MÔN VẬT LÝ ĐIỆN TỬ ỨNG DỤNG</a:t>
            </a:r>
            <a:endParaRPr lang="uz-Latn-UZ"/>
          </a:p>
        </p:txBody>
      </p:sp>
      <p:sp>
        <p:nvSpPr>
          <p:cNvPr id="5" name="Slide Number Placeholder 4"/>
          <p:cNvSpPr>
            <a:spLocks noGrp="1"/>
          </p:cNvSpPr>
          <p:nvPr>
            <p:ph type="sldNum" sz="quarter" idx="12"/>
          </p:nvPr>
        </p:nvSpPr>
        <p:spPr/>
        <p:txBody>
          <a:bodyPr/>
          <a:lstStyle/>
          <a:p>
            <a:fld id="{8E1AD46C-56E5-4B44-BEDD-E369C7BBEEFE}" type="slidenum">
              <a:rPr lang="uz-Latn-UZ" smtClean="0"/>
              <a:pPr/>
              <a:t>19</a:t>
            </a:fld>
            <a:endParaRPr lang="uz-Latn-UZ"/>
          </a:p>
        </p:txBody>
      </p:sp>
      <p:sp>
        <p:nvSpPr>
          <p:cNvPr id="6" name="Content Placeholder 5"/>
          <p:cNvSpPr>
            <a:spLocks noGrp="1"/>
          </p:cNvSpPr>
          <p:nvPr>
            <p:ph sz="quarter" idx="1"/>
          </p:nvPr>
        </p:nvSpPr>
        <p:spPr>
          <a:xfrm>
            <a:off x="914400" y="2143116"/>
            <a:ext cx="7772400" cy="3876684"/>
          </a:xfrm>
        </p:spPr>
        <p:txBody>
          <a:bodyPr>
            <a:normAutofit/>
          </a:bodyPr>
          <a:lstStyle/>
          <a:p>
            <a:pPr algn="just"/>
            <a:r>
              <a:rPr lang="vi-VN" sz="2800" dirty="0" smtClean="0"/>
              <a:t>Thấu kính điện tử được dùng để hội tụ hay phân kỳ chùm điện tử, tạo được</a:t>
            </a:r>
            <a:r>
              <a:rPr lang="en-US" sz="2800" dirty="0" smtClean="0"/>
              <a:t> </a:t>
            </a:r>
            <a:r>
              <a:rPr lang="vi-VN" sz="2800" dirty="0" smtClean="0"/>
              <a:t>bằng điện trường không đồng nhất hay từ trường không đồng nhất có đối xứng</a:t>
            </a:r>
            <a:r>
              <a:rPr lang="en-US" sz="2800" dirty="0" smtClean="0"/>
              <a:t> </a:t>
            </a:r>
            <a:r>
              <a:rPr lang="vi-VN" sz="2800" dirty="0" smtClean="0"/>
              <a:t>trục.</a:t>
            </a:r>
            <a:endParaRPr lang="uz-Latn-UZ"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28670"/>
            <a:ext cx="7772400" cy="1428760"/>
          </a:xfrm>
        </p:spPr>
        <p:txBody>
          <a:bodyPr>
            <a:normAutofit/>
          </a:bodyPr>
          <a:lstStyle/>
          <a:p>
            <a:pPr algn="ctr"/>
            <a:r>
              <a:rPr lang="en-US" sz="4800" dirty="0" smtClean="0">
                <a:latin typeface="Arial Rounded MT Bold" pitchFamily="34" charset="0"/>
              </a:rPr>
              <a:t>I.</a:t>
            </a:r>
            <a:r>
              <a:rPr lang="en-US" sz="4800" dirty="0" smtClean="0">
                <a:latin typeface="Arial Rounded MT Bold" pitchFamily="34" charset="0"/>
                <a:cs typeface="Arial" pitchFamily="34" charset="0"/>
              </a:rPr>
              <a:t>CƠ CHẾ </a:t>
            </a:r>
            <a:r>
              <a:rPr lang="en-US" sz="4800" dirty="0" smtClean="0">
                <a:latin typeface="Arial" pitchFamily="34" charset="0"/>
                <a:cs typeface="Arial" pitchFamily="34" charset="0"/>
              </a:rPr>
              <a:t>:</a:t>
            </a:r>
            <a:endParaRPr lang="uz-Latn-UZ" sz="4800" dirty="0"/>
          </a:p>
        </p:txBody>
      </p:sp>
      <p:sp>
        <p:nvSpPr>
          <p:cNvPr id="4" name="Date Placeholder 3"/>
          <p:cNvSpPr>
            <a:spLocks noGrp="1"/>
          </p:cNvSpPr>
          <p:nvPr>
            <p:ph type="dt" sz="half" idx="10"/>
          </p:nvPr>
        </p:nvSpPr>
        <p:spPr/>
        <p:txBody>
          <a:bodyPr/>
          <a:lstStyle/>
          <a:p>
            <a:fld id="{A9DC14F9-9165-451E-8229-8656DC76DE83}" type="datetime1">
              <a:rPr lang="uz-Latn-UZ" smtClean="0"/>
              <a:pPr/>
              <a:t>15/12 2010</a:t>
            </a:fld>
            <a:endParaRPr lang="uz-Latn-UZ"/>
          </a:p>
        </p:txBody>
      </p:sp>
      <p:sp>
        <p:nvSpPr>
          <p:cNvPr id="5" name="Footer Placeholder 4"/>
          <p:cNvSpPr>
            <a:spLocks noGrp="1"/>
          </p:cNvSpPr>
          <p:nvPr>
            <p:ph type="ftr" sz="quarter" idx="11"/>
          </p:nvPr>
        </p:nvSpPr>
        <p:spPr/>
        <p:txBody>
          <a:bodyPr/>
          <a:lstStyle/>
          <a:p>
            <a:r>
              <a:rPr lang="vi-VN" smtClean="0"/>
              <a:t>BỘ MÔN VẬT LÝ ĐIỆN TỬ ỨNG DỤNG</a:t>
            </a:r>
            <a:endParaRPr lang="uz-Latn-UZ"/>
          </a:p>
        </p:txBody>
      </p:sp>
      <p:sp>
        <p:nvSpPr>
          <p:cNvPr id="6" name="Slide Number Placeholder 5"/>
          <p:cNvSpPr>
            <a:spLocks noGrp="1"/>
          </p:cNvSpPr>
          <p:nvPr>
            <p:ph type="sldNum" sz="quarter" idx="12"/>
          </p:nvPr>
        </p:nvSpPr>
        <p:spPr/>
        <p:txBody>
          <a:bodyPr/>
          <a:lstStyle/>
          <a:p>
            <a:fld id="{8E1AD46C-56E5-4B44-BEDD-E369C7BBEEFE}" type="slidenum">
              <a:rPr lang="uz-Latn-UZ" smtClean="0"/>
              <a:pPr/>
              <a:t>2</a:t>
            </a:fld>
            <a:endParaRPr lang="uz-Latn-UZ"/>
          </a:p>
        </p:txBody>
      </p:sp>
      <p:cxnSp>
        <p:nvCxnSpPr>
          <p:cNvPr id="8" name="Straight Connector 7"/>
          <p:cNvCxnSpPr/>
          <p:nvPr/>
        </p:nvCxnSpPr>
        <p:spPr>
          <a:xfrm rot="5400000">
            <a:off x="3144034" y="4214024"/>
            <a:ext cx="3286148"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a:t>
            </a:r>
            <a:r>
              <a:rPr lang="vi-VN" dirty="0" smtClean="0"/>
              <a:t>. Chuyển động của electron trong điện trường:</a:t>
            </a:r>
            <a:endParaRPr lang="uz-Latn-UZ" dirty="0"/>
          </a:p>
        </p:txBody>
      </p:sp>
      <p:sp>
        <p:nvSpPr>
          <p:cNvPr id="3" name="Date Placeholder 2"/>
          <p:cNvSpPr>
            <a:spLocks noGrp="1"/>
          </p:cNvSpPr>
          <p:nvPr>
            <p:ph type="dt" sz="half" idx="10"/>
          </p:nvPr>
        </p:nvSpPr>
        <p:spPr/>
        <p:txBody>
          <a:bodyPr/>
          <a:lstStyle/>
          <a:p>
            <a:fld id="{F86E9A96-D12C-4F48-92F1-DAF7C2BF191F}" type="datetime1">
              <a:rPr lang="uz-Latn-UZ" smtClean="0"/>
              <a:pPr/>
              <a:t>15/12 2010</a:t>
            </a:fld>
            <a:endParaRPr lang="uz-Latn-UZ"/>
          </a:p>
        </p:txBody>
      </p:sp>
      <p:sp>
        <p:nvSpPr>
          <p:cNvPr id="4" name="Footer Placeholder 3"/>
          <p:cNvSpPr>
            <a:spLocks noGrp="1"/>
          </p:cNvSpPr>
          <p:nvPr>
            <p:ph type="ftr" sz="quarter" idx="11"/>
          </p:nvPr>
        </p:nvSpPr>
        <p:spPr/>
        <p:txBody>
          <a:bodyPr/>
          <a:lstStyle/>
          <a:p>
            <a:r>
              <a:rPr lang="vi-VN" smtClean="0"/>
              <a:t>BỘ MÔN VẬT LÝ ĐIỆN TỬ ỨNG DỤNG</a:t>
            </a:r>
            <a:endParaRPr lang="uz-Latn-UZ"/>
          </a:p>
        </p:txBody>
      </p:sp>
      <p:sp>
        <p:nvSpPr>
          <p:cNvPr id="5" name="Slide Number Placeholder 4"/>
          <p:cNvSpPr>
            <a:spLocks noGrp="1"/>
          </p:cNvSpPr>
          <p:nvPr>
            <p:ph type="sldNum" sz="quarter" idx="12"/>
          </p:nvPr>
        </p:nvSpPr>
        <p:spPr/>
        <p:txBody>
          <a:bodyPr/>
          <a:lstStyle/>
          <a:p>
            <a:fld id="{8E1AD46C-56E5-4B44-BEDD-E369C7BBEEFE}" type="slidenum">
              <a:rPr lang="uz-Latn-UZ" smtClean="0"/>
              <a:pPr/>
              <a:t>20</a:t>
            </a:fld>
            <a:endParaRPr lang="uz-Latn-UZ"/>
          </a:p>
        </p:txBody>
      </p:sp>
      <p:pic>
        <p:nvPicPr>
          <p:cNvPr id="4098" name="Picture 2"/>
          <p:cNvPicPr>
            <a:picLocks noGrp="1" noChangeAspect="1" noChangeArrowheads="1"/>
          </p:cNvPicPr>
          <p:nvPr>
            <p:ph sz="quarter" idx="1"/>
          </p:nvPr>
        </p:nvPicPr>
        <p:blipFill>
          <a:blip r:embed="rId2"/>
          <a:srcRect/>
          <a:stretch>
            <a:fillRect/>
          </a:stretch>
        </p:blipFill>
        <p:spPr bwMode="auto">
          <a:xfrm>
            <a:off x="1819275" y="2005012"/>
            <a:ext cx="5962650" cy="3457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uz-Latn-UZ"/>
          </a:p>
        </p:txBody>
      </p:sp>
      <p:sp>
        <p:nvSpPr>
          <p:cNvPr id="3" name="Date Placeholder 2"/>
          <p:cNvSpPr>
            <a:spLocks noGrp="1"/>
          </p:cNvSpPr>
          <p:nvPr>
            <p:ph type="dt" sz="half" idx="10"/>
          </p:nvPr>
        </p:nvSpPr>
        <p:spPr/>
        <p:txBody>
          <a:bodyPr/>
          <a:lstStyle/>
          <a:p>
            <a:fld id="{6B15EAC6-C1A8-4BC5-B580-E6EB9ABE6830}" type="datetime1">
              <a:rPr lang="uz-Latn-UZ" smtClean="0"/>
              <a:pPr/>
              <a:t>15/12 2010</a:t>
            </a:fld>
            <a:endParaRPr lang="uz-Latn-UZ"/>
          </a:p>
        </p:txBody>
      </p:sp>
      <p:sp>
        <p:nvSpPr>
          <p:cNvPr id="4" name="Footer Placeholder 3"/>
          <p:cNvSpPr>
            <a:spLocks noGrp="1"/>
          </p:cNvSpPr>
          <p:nvPr>
            <p:ph type="ftr" sz="quarter" idx="11"/>
          </p:nvPr>
        </p:nvSpPr>
        <p:spPr/>
        <p:txBody>
          <a:bodyPr/>
          <a:lstStyle/>
          <a:p>
            <a:r>
              <a:rPr lang="vi-VN" smtClean="0"/>
              <a:t>BỘ MÔN VẬT LÝ ĐIỆN TỬ ỨNG DỤNG</a:t>
            </a:r>
            <a:endParaRPr lang="uz-Latn-UZ"/>
          </a:p>
        </p:txBody>
      </p:sp>
      <p:sp>
        <p:nvSpPr>
          <p:cNvPr id="5" name="Slide Number Placeholder 4"/>
          <p:cNvSpPr>
            <a:spLocks noGrp="1"/>
          </p:cNvSpPr>
          <p:nvPr>
            <p:ph type="sldNum" sz="quarter" idx="12"/>
          </p:nvPr>
        </p:nvSpPr>
        <p:spPr/>
        <p:txBody>
          <a:bodyPr/>
          <a:lstStyle/>
          <a:p>
            <a:fld id="{8E1AD46C-56E5-4B44-BEDD-E369C7BBEEFE}" type="slidenum">
              <a:rPr lang="uz-Latn-UZ" smtClean="0"/>
              <a:pPr/>
              <a:t>21</a:t>
            </a:fld>
            <a:endParaRPr lang="uz-Latn-UZ"/>
          </a:p>
        </p:txBody>
      </p:sp>
      <p:sp>
        <p:nvSpPr>
          <p:cNvPr id="6" name="Content Placeholder 5"/>
          <p:cNvSpPr>
            <a:spLocks noGrp="1"/>
          </p:cNvSpPr>
          <p:nvPr>
            <p:ph sz="quarter" idx="1"/>
          </p:nvPr>
        </p:nvSpPr>
        <p:spPr>
          <a:xfrm>
            <a:off x="914400" y="1447800"/>
            <a:ext cx="7772400" cy="1838324"/>
          </a:xfrm>
        </p:spPr>
        <p:txBody>
          <a:bodyPr/>
          <a:lstStyle/>
          <a:p>
            <a:r>
              <a:rPr lang="vi-VN" dirty="0" smtClean="0"/>
              <a:t>Phương trình chuyển động của electron trong điện trường không đều đối xứng</a:t>
            </a:r>
            <a:r>
              <a:rPr lang="en-US" dirty="0" smtClean="0"/>
              <a:t> </a:t>
            </a:r>
            <a:r>
              <a:rPr lang="vi-VN" dirty="0" smtClean="0"/>
              <a:t>trục: U(r)=U(-r) trong hệ tọa  độ trụ :</a:t>
            </a:r>
            <a:endParaRPr lang="uz-Latn-UZ" dirty="0"/>
          </a:p>
        </p:txBody>
      </p:sp>
      <p:pic>
        <p:nvPicPr>
          <p:cNvPr id="6146" name="Picture 2"/>
          <p:cNvPicPr>
            <a:picLocks noChangeAspect="1" noChangeArrowheads="1"/>
          </p:cNvPicPr>
          <p:nvPr/>
        </p:nvPicPr>
        <p:blipFill>
          <a:blip r:embed="rId2"/>
          <a:srcRect/>
          <a:stretch>
            <a:fillRect/>
          </a:stretch>
        </p:blipFill>
        <p:spPr bwMode="auto">
          <a:xfrm>
            <a:off x="2428860" y="3143248"/>
            <a:ext cx="4286280" cy="22145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uz-Latn-UZ" dirty="0"/>
          </a:p>
        </p:txBody>
      </p:sp>
      <p:sp>
        <p:nvSpPr>
          <p:cNvPr id="3" name="Date Placeholder 2"/>
          <p:cNvSpPr>
            <a:spLocks noGrp="1"/>
          </p:cNvSpPr>
          <p:nvPr>
            <p:ph type="dt" sz="half" idx="10"/>
          </p:nvPr>
        </p:nvSpPr>
        <p:spPr/>
        <p:txBody>
          <a:bodyPr/>
          <a:lstStyle/>
          <a:p>
            <a:fld id="{38A2DE81-1C89-409B-AB97-13147AC87456}" type="datetime1">
              <a:rPr lang="uz-Latn-UZ" smtClean="0"/>
              <a:pPr/>
              <a:t>15/12 2010</a:t>
            </a:fld>
            <a:endParaRPr lang="uz-Latn-UZ"/>
          </a:p>
        </p:txBody>
      </p:sp>
      <p:sp>
        <p:nvSpPr>
          <p:cNvPr id="4" name="Footer Placeholder 3"/>
          <p:cNvSpPr>
            <a:spLocks noGrp="1"/>
          </p:cNvSpPr>
          <p:nvPr>
            <p:ph type="ftr" sz="quarter" idx="11"/>
          </p:nvPr>
        </p:nvSpPr>
        <p:spPr/>
        <p:txBody>
          <a:bodyPr/>
          <a:lstStyle/>
          <a:p>
            <a:r>
              <a:rPr lang="vi-VN" smtClean="0"/>
              <a:t>BỘ MÔN VẬT LÝ ĐIỆN TỬ ỨNG DỤNG</a:t>
            </a:r>
            <a:endParaRPr lang="uz-Latn-UZ"/>
          </a:p>
        </p:txBody>
      </p:sp>
      <p:sp>
        <p:nvSpPr>
          <p:cNvPr id="5" name="Slide Number Placeholder 4"/>
          <p:cNvSpPr>
            <a:spLocks noGrp="1"/>
          </p:cNvSpPr>
          <p:nvPr>
            <p:ph type="sldNum" sz="quarter" idx="12"/>
          </p:nvPr>
        </p:nvSpPr>
        <p:spPr/>
        <p:txBody>
          <a:bodyPr/>
          <a:lstStyle/>
          <a:p>
            <a:fld id="{8E1AD46C-56E5-4B44-BEDD-E369C7BBEEFE}" type="slidenum">
              <a:rPr lang="uz-Latn-UZ" smtClean="0"/>
              <a:pPr/>
              <a:t>22</a:t>
            </a:fld>
            <a:endParaRPr lang="uz-Latn-UZ"/>
          </a:p>
        </p:txBody>
      </p:sp>
      <p:sp>
        <p:nvSpPr>
          <p:cNvPr id="6" name="Content Placeholder 5"/>
          <p:cNvSpPr>
            <a:spLocks noGrp="1"/>
          </p:cNvSpPr>
          <p:nvPr>
            <p:ph sz="quarter" idx="1"/>
          </p:nvPr>
        </p:nvSpPr>
        <p:spPr>
          <a:xfrm>
            <a:off x="914400" y="1447800"/>
            <a:ext cx="7772400" cy="1338258"/>
          </a:xfrm>
        </p:spPr>
        <p:txBody>
          <a:bodyPr/>
          <a:lstStyle/>
          <a:p>
            <a:r>
              <a:rPr lang="vi-VN" dirty="0" smtClean="0"/>
              <a:t>Theo định luật bảo toàn năng lượng và biến đổi toán học, ta thu được phương trình</a:t>
            </a:r>
            <a:r>
              <a:rPr lang="en-US" dirty="0" smtClean="0"/>
              <a:t> </a:t>
            </a:r>
            <a:r>
              <a:rPr lang="vi-VN" dirty="0" smtClean="0"/>
              <a:t>sau:</a:t>
            </a:r>
            <a:endParaRPr lang="en-US" dirty="0" smtClean="0"/>
          </a:p>
          <a:p>
            <a:endParaRPr lang="uz-Latn-UZ" dirty="0"/>
          </a:p>
        </p:txBody>
      </p:sp>
      <p:pic>
        <p:nvPicPr>
          <p:cNvPr id="7171" name="Picture 3"/>
          <p:cNvPicPr>
            <a:picLocks noChangeAspect="1" noChangeArrowheads="1"/>
          </p:cNvPicPr>
          <p:nvPr/>
        </p:nvPicPr>
        <p:blipFill>
          <a:blip r:embed="rId2"/>
          <a:srcRect/>
          <a:stretch>
            <a:fillRect/>
          </a:stretch>
        </p:blipFill>
        <p:spPr bwMode="auto">
          <a:xfrm>
            <a:off x="2371725" y="2743200"/>
            <a:ext cx="4400550" cy="18288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uz-Latn-UZ"/>
          </a:p>
        </p:txBody>
      </p:sp>
      <p:sp>
        <p:nvSpPr>
          <p:cNvPr id="3" name="Date Placeholder 2"/>
          <p:cNvSpPr>
            <a:spLocks noGrp="1"/>
          </p:cNvSpPr>
          <p:nvPr>
            <p:ph type="dt" sz="half" idx="10"/>
          </p:nvPr>
        </p:nvSpPr>
        <p:spPr/>
        <p:txBody>
          <a:bodyPr/>
          <a:lstStyle/>
          <a:p>
            <a:fld id="{245B4FD5-6F13-4E42-8687-37D7AD5B8964}" type="datetime1">
              <a:rPr lang="uz-Latn-UZ" smtClean="0"/>
              <a:pPr/>
              <a:t>15/12 2010</a:t>
            </a:fld>
            <a:endParaRPr lang="uz-Latn-UZ"/>
          </a:p>
        </p:txBody>
      </p:sp>
      <p:sp>
        <p:nvSpPr>
          <p:cNvPr id="4" name="Footer Placeholder 3"/>
          <p:cNvSpPr>
            <a:spLocks noGrp="1"/>
          </p:cNvSpPr>
          <p:nvPr>
            <p:ph type="ftr" sz="quarter" idx="11"/>
          </p:nvPr>
        </p:nvSpPr>
        <p:spPr/>
        <p:txBody>
          <a:bodyPr/>
          <a:lstStyle/>
          <a:p>
            <a:r>
              <a:rPr lang="vi-VN" smtClean="0"/>
              <a:t>BỘ MÔN VẬT LÝ ĐIỆN TỬ ỨNG DỤNG</a:t>
            </a:r>
            <a:endParaRPr lang="uz-Latn-UZ"/>
          </a:p>
        </p:txBody>
      </p:sp>
      <p:sp>
        <p:nvSpPr>
          <p:cNvPr id="5" name="Slide Number Placeholder 4"/>
          <p:cNvSpPr>
            <a:spLocks noGrp="1"/>
          </p:cNvSpPr>
          <p:nvPr>
            <p:ph type="sldNum" sz="quarter" idx="12"/>
          </p:nvPr>
        </p:nvSpPr>
        <p:spPr/>
        <p:txBody>
          <a:bodyPr/>
          <a:lstStyle/>
          <a:p>
            <a:fld id="{8E1AD46C-56E5-4B44-BEDD-E369C7BBEEFE}" type="slidenum">
              <a:rPr lang="uz-Latn-UZ" smtClean="0"/>
              <a:pPr/>
              <a:t>23</a:t>
            </a:fld>
            <a:endParaRPr lang="uz-Latn-UZ"/>
          </a:p>
        </p:txBody>
      </p:sp>
      <p:sp>
        <p:nvSpPr>
          <p:cNvPr id="6" name="Content Placeholder 5"/>
          <p:cNvSpPr>
            <a:spLocks noGrp="1"/>
          </p:cNvSpPr>
          <p:nvPr>
            <p:ph sz="quarter" idx="1"/>
          </p:nvPr>
        </p:nvSpPr>
        <p:spPr/>
        <p:txBody>
          <a:bodyPr>
            <a:normAutofit/>
          </a:bodyPr>
          <a:lstStyle/>
          <a:p>
            <a:pPr algn="just"/>
            <a:r>
              <a:rPr lang="vi-VN" sz="3200" dirty="0" smtClean="0"/>
              <a:t>Dùng công thức trên ta giải bài toán trong trường hợp một thấu kính tĩnh điện</a:t>
            </a:r>
            <a:r>
              <a:rPr lang="en-US" sz="3200" dirty="0" smtClean="0"/>
              <a:t> </a:t>
            </a:r>
            <a:r>
              <a:rPr lang="vi-VN" sz="3200" dirty="0" smtClean="0"/>
              <a:t>mỏng và yếu. Thấu kính tĩnh điện mỏng và yếu khi vùng không gian trong thấu</a:t>
            </a:r>
            <a:r>
              <a:rPr lang="en-US" sz="3200" dirty="0" smtClean="0"/>
              <a:t> </a:t>
            </a:r>
            <a:r>
              <a:rPr lang="vi-VN" sz="3200" dirty="0" smtClean="0"/>
              <a:t>kính có là hẹp, trong vùng đó giá trị r của điện tử không kịp thay đổi nhiều. </a:t>
            </a:r>
            <a:endParaRPr lang="uz-Latn-UZ" sz="3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uz-Latn-UZ"/>
          </a:p>
        </p:txBody>
      </p:sp>
      <p:sp>
        <p:nvSpPr>
          <p:cNvPr id="3" name="Date Placeholder 2"/>
          <p:cNvSpPr>
            <a:spLocks noGrp="1"/>
          </p:cNvSpPr>
          <p:nvPr>
            <p:ph type="dt" sz="half" idx="10"/>
          </p:nvPr>
        </p:nvSpPr>
        <p:spPr/>
        <p:txBody>
          <a:bodyPr/>
          <a:lstStyle/>
          <a:p>
            <a:fld id="{C4FBD154-1F08-4690-90E0-942D3FB3A32E}" type="datetime1">
              <a:rPr lang="uz-Latn-UZ" smtClean="0"/>
              <a:pPr/>
              <a:t>15/12 2010</a:t>
            </a:fld>
            <a:endParaRPr lang="uz-Latn-UZ"/>
          </a:p>
        </p:txBody>
      </p:sp>
      <p:sp>
        <p:nvSpPr>
          <p:cNvPr id="4" name="Footer Placeholder 3"/>
          <p:cNvSpPr>
            <a:spLocks noGrp="1"/>
          </p:cNvSpPr>
          <p:nvPr>
            <p:ph type="ftr" sz="quarter" idx="11"/>
          </p:nvPr>
        </p:nvSpPr>
        <p:spPr/>
        <p:txBody>
          <a:bodyPr/>
          <a:lstStyle/>
          <a:p>
            <a:r>
              <a:rPr lang="vi-VN" smtClean="0"/>
              <a:t>BỘ MÔN VẬT LÝ ĐIỆN TỬ ỨNG DỤNG</a:t>
            </a:r>
            <a:endParaRPr lang="uz-Latn-UZ"/>
          </a:p>
        </p:txBody>
      </p:sp>
      <p:sp>
        <p:nvSpPr>
          <p:cNvPr id="5" name="Slide Number Placeholder 4"/>
          <p:cNvSpPr>
            <a:spLocks noGrp="1"/>
          </p:cNvSpPr>
          <p:nvPr>
            <p:ph type="sldNum" sz="quarter" idx="12"/>
          </p:nvPr>
        </p:nvSpPr>
        <p:spPr/>
        <p:txBody>
          <a:bodyPr/>
          <a:lstStyle/>
          <a:p>
            <a:fld id="{8E1AD46C-56E5-4B44-BEDD-E369C7BBEEFE}" type="slidenum">
              <a:rPr lang="uz-Latn-UZ" smtClean="0"/>
              <a:pPr/>
              <a:t>24</a:t>
            </a:fld>
            <a:endParaRPr lang="uz-Latn-UZ"/>
          </a:p>
        </p:txBody>
      </p:sp>
      <p:sp>
        <p:nvSpPr>
          <p:cNvPr id="6" name="Content Placeholder 5"/>
          <p:cNvSpPr>
            <a:spLocks noGrp="1"/>
          </p:cNvSpPr>
          <p:nvPr>
            <p:ph sz="quarter" idx="1"/>
          </p:nvPr>
        </p:nvSpPr>
        <p:spPr>
          <a:xfrm>
            <a:off x="914400" y="1447800"/>
            <a:ext cx="7772400" cy="2338390"/>
          </a:xfrm>
        </p:spPr>
        <p:txBody>
          <a:bodyPr/>
          <a:lstStyle/>
          <a:p>
            <a:r>
              <a:rPr lang="vi-VN" dirty="0" smtClean="0"/>
              <a:t>Để xác</a:t>
            </a:r>
            <a:r>
              <a:rPr lang="en-US" dirty="0" smtClean="0"/>
              <a:t> </a:t>
            </a:r>
            <a:r>
              <a:rPr lang="vi-VN" dirty="0" smtClean="0"/>
              <a:t>định, ta xét một chùm điện tử từ điểm A cách khe thấu kính một khoảng d và làm</a:t>
            </a:r>
            <a:r>
              <a:rPr lang="en-US" dirty="0" smtClean="0"/>
              <a:t> </a:t>
            </a:r>
            <a:r>
              <a:rPr lang="vi-VN" dirty="0" smtClean="0"/>
              <a:t>thành với trục một góc </a:t>
            </a:r>
            <a:r>
              <a:rPr lang="el-GR" dirty="0" smtClean="0"/>
              <a:t>α, </a:t>
            </a:r>
            <a:r>
              <a:rPr lang="vi-VN" dirty="0" smtClean="0"/>
              <a:t>khi đi qua thấu kính chùm này bị khúc xạ và cắt trục</a:t>
            </a:r>
            <a:r>
              <a:rPr lang="en-US" dirty="0" smtClean="0"/>
              <a:t> </a:t>
            </a:r>
            <a:r>
              <a:rPr lang="vi-VN" dirty="0" smtClean="0"/>
              <a:t>thấu kính tại điểm A1, ở khoảng cách ảnh d1 như hình vẽ sau:</a:t>
            </a:r>
            <a:endParaRPr lang="uz-Latn-UZ" dirty="0"/>
          </a:p>
        </p:txBody>
      </p:sp>
      <p:pic>
        <p:nvPicPr>
          <p:cNvPr id="8194" name="Picture 2"/>
          <p:cNvPicPr>
            <a:picLocks noChangeAspect="1" noChangeArrowheads="1"/>
          </p:cNvPicPr>
          <p:nvPr/>
        </p:nvPicPr>
        <p:blipFill>
          <a:blip r:embed="rId2"/>
          <a:srcRect/>
          <a:stretch>
            <a:fillRect/>
          </a:stretch>
        </p:blipFill>
        <p:spPr bwMode="auto">
          <a:xfrm>
            <a:off x="1214414" y="3643314"/>
            <a:ext cx="7358114" cy="23336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uz-Latn-UZ"/>
          </a:p>
        </p:txBody>
      </p:sp>
      <p:sp>
        <p:nvSpPr>
          <p:cNvPr id="3" name="Date Placeholder 2"/>
          <p:cNvSpPr>
            <a:spLocks noGrp="1"/>
          </p:cNvSpPr>
          <p:nvPr>
            <p:ph type="dt" sz="half" idx="10"/>
          </p:nvPr>
        </p:nvSpPr>
        <p:spPr/>
        <p:txBody>
          <a:bodyPr/>
          <a:lstStyle/>
          <a:p>
            <a:fld id="{46CF0532-6064-45D0-9668-831690604BC3}" type="datetime1">
              <a:rPr lang="uz-Latn-UZ" smtClean="0"/>
              <a:pPr/>
              <a:t>15/12 2010</a:t>
            </a:fld>
            <a:endParaRPr lang="uz-Latn-UZ"/>
          </a:p>
        </p:txBody>
      </p:sp>
      <p:sp>
        <p:nvSpPr>
          <p:cNvPr id="4" name="Footer Placeholder 3"/>
          <p:cNvSpPr>
            <a:spLocks noGrp="1"/>
          </p:cNvSpPr>
          <p:nvPr>
            <p:ph type="ftr" sz="quarter" idx="11"/>
          </p:nvPr>
        </p:nvSpPr>
        <p:spPr/>
        <p:txBody>
          <a:bodyPr/>
          <a:lstStyle/>
          <a:p>
            <a:r>
              <a:rPr lang="vi-VN" smtClean="0"/>
              <a:t>BỘ MÔN VẬT LÝ ĐIỆN TỬ ỨNG DỤNG</a:t>
            </a:r>
            <a:endParaRPr lang="uz-Latn-UZ"/>
          </a:p>
        </p:txBody>
      </p:sp>
      <p:sp>
        <p:nvSpPr>
          <p:cNvPr id="5" name="Slide Number Placeholder 4"/>
          <p:cNvSpPr>
            <a:spLocks noGrp="1"/>
          </p:cNvSpPr>
          <p:nvPr>
            <p:ph type="sldNum" sz="quarter" idx="12"/>
          </p:nvPr>
        </p:nvSpPr>
        <p:spPr/>
        <p:txBody>
          <a:bodyPr/>
          <a:lstStyle/>
          <a:p>
            <a:fld id="{8E1AD46C-56E5-4B44-BEDD-E369C7BBEEFE}" type="slidenum">
              <a:rPr lang="uz-Latn-UZ" smtClean="0"/>
              <a:pPr/>
              <a:t>25</a:t>
            </a:fld>
            <a:endParaRPr lang="uz-Latn-UZ"/>
          </a:p>
        </p:txBody>
      </p:sp>
      <p:sp>
        <p:nvSpPr>
          <p:cNvPr id="6" name="Content Placeholder 5"/>
          <p:cNvSpPr>
            <a:spLocks noGrp="1"/>
          </p:cNvSpPr>
          <p:nvPr>
            <p:ph sz="quarter" idx="1"/>
          </p:nvPr>
        </p:nvSpPr>
        <p:spPr/>
        <p:txBody>
          <a:bodyPr/>
          <a:lstStyle/>
          <a:p>
            <a:r>
              <a:rPr lang="vi-VN" dirty="0" smtClean="0"/>
              <a:t>Các góc α,β</a:t>
            </a:r>
            <a:r>
              <a:rPr lang="en-US" dirty="0" smtClean="0"/>
              <a:t> </a:t>
            </a:r>
            <a:r>
              <a:rPr lang="vi-VN" dirty="0" smtClean="0"/>
              <a:t>đều rất nhỏ. Phương trình quỹ đạo trên có thể viết về dạng như sau:</a:t>
            </a:r>
            <a:endParaRPr lang="en-US" dirty="0" smtClean="0"/>
          </a:p>
          <a:p>
            <a:endParaRPr lang="en-US" dirty="0" smtClean="0"/>
          </a:p>
          <a:p>
            <a:endParaRPr lang="en-US" dirty="0" smtClean="0"/>
          </a:p>
          <a:p>
            <a:endParaRPr lang="en-US" dirty="0" smtClean="0"/>
          </a:p>
          <a:p>
            <a:r>
              <a:rPr lang="pl-PL" dirty="0" smtClean="0">
                <a:latin typeface="Times New Roman" pitchFamily="18" charset="0"/>
                <a:cs typeface="Times New Roman" pitchFamily="18" charset="0"/>
              </a:rPr>
              <a:t>Tích phân  theo z từ A đến A1, ta có:</a:t>
            </a:r>
            <a:endParaRPr lang="en-US" dirty="0" smtClean="0">
              <a:latin typeface="Times New Roman" pitchFamily="18" charset="0"/>
              <a:cs typeface="Times New Roman" pitchFamily="18" charset="0"/>
            </a:endParaRPr>
          </a:p>
          <a:p>
            <a:pPr>
              <a:buNone/>
            </a:pPr>
            <a:endParaRPr lang="uz-Latn-UZ" dirty="0"/>
          </a:p>
        </p:txBody>
      </p:sp>
      <p:sp>
        <p:nvSpPr>
          <p:cNvPr id="7" name="Rectangle 6"/>
          <p:cNvSpPr/>
          <p:nvPr/>
        </p:nvSpPr>
        <p:spPr>
          <a:xfrm>
            <a:off x="1785918" y="2571744"/>
            <a:ext cx="5072098" cy="1143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
            </a:r>
            <a:endParaRPr lang="uz-Latn-UZ" dirty="0"/>
          </a:p>
        </p:txBody>
      </p:sp>
      <p:pic>
        <p:nvPicPr>
          <p:cNvPr id="10242" name="Picture 2"/>
          <p:cNvPicPr>
            <a:picLocks noChangeAspect="1" noChangeArrowheads="1"/>
          </p:cNvPicPr>
          <p:nvPr/>
        </p:nvPicPr>
        <p:blipFill>
          <a:blip r:embed="rId2"/>
          <a:srcRect/>
          <a:stretch>
            <a:fillRect/>
          </a:stretch>
        </p:blipFill>
        <p:spPr bwMode="auto">
          <a:xfrm>
            <a:off x="2357422" y="2571744"/>
            <a:ext cx="4124337" cy="1214446"/>
          </a:xfrm>
          <a:prstGeom prst="rect">
            <a:avLst/>
          </a:prstGeom>
          <a:noFill/>
          <a:ln w="9525">
            <a:noFill/>
            <a:miter lim="800000"/>
            <a:headEnd/>
            <a:tailEnd/>
          </a:ln>
          <a:effectLst/>
        </p:spPr>
      </p:pic>
      <p:sp>
        <p:nvSpPr>
          <p:cNvPr id="9" name="Rectangle 8"/>
          <p:cNvSpPr/>
          <p:nvPr/>
        </p:nvSpPr>
        <p:spPr>
          <a:xfrm>
            <a:off x="1857356" y="4429132"/>
            <a:ext cx="5072098" cy="1285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z-Latn-UZ"/>
          </a:p>
        </p:txBody>
      </p:sp>
      <p:pic>
        <p:nvPicPr>
          <p:cNvPr id="10243" name="Picture 3"/>
          <p:cNvPicPr>
            <a:picLocks noChangeAspect="1" noChangeArrowheads="1"/>
          </p:cNvPicPr>
          <p:nvPr/>
        </p:nvPicPr>
        <p:blipFill>
          <a:blip r:embed="rId3"/>
          <a:srcRect/>
          <a:stretch>
            <a:fillRect/>
          </a:stretch>
        </p:blipFill>
        <p:spPr bwMode="auto">
          <a:xfrm>
            <a:off x="1285852" y="4429132"/>
            <a:ext cx="6391275" cy="1285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uz-Latn-UZ"/>
          </a:p>
        </p:txBody>
      </p:sp>
      <p:sp>
        <p:nvSpPr>
          <p:cNvPr id="3" name="Date Placeholder 2"/>
          <p:cNvSpPr>
            <a:spLocks noGrp="1"/>
          </p:cNvSpPr>
          <p:nvPr>
            <p:ph type="dt" sz="half" idx="10"/>
          </p:nvPr>
        </p:nvSpPr>
        <p:spPr/>
        <p:txBody>
          <a:bodyPr/>
          <a:lstStyle/>
          <a:p>
            <a:fld id="{45F09C79-D2E8-4658-8EFD-1EAB2DCEA357}" type="datetime1">
              <a:rPr lang="uz-Latn-UZ" smtClean="0"/>
              <a:pPr/>
              <a:t>15/12 2010</a:t>
            </a:fld>
            <a:endParaRPr lang="uz-Latn-UZ"/>
          </a:p>
        </p:txBody>
      </p:sp>
      <p:sp>
        <p:nvSpPr>
          <p:cNvPr id="4" name="Footer Placeholder 3"/>
          <p:cNvSpPr>
            <a:spLocks noGrp="1"/>
          </p:cNvSpPr>
          <p:nvPr>
            <p:ph type="ftr" sz="quarter" idx="11"/>
          </p:nvPr>
        </p:nvSpPr>
        <p:spPr/>
        <p:txBody>
          <a:bodyPr/>
          <a:lstStyle/>
          <a:p>
            <a:r>
              <a:rPr lang="vi-VN" smtClean="0"/>
              <a:t>BỘ MÔN VẬT LÝ ĐIỆN TỬ ỨNG DỤNG</a:t>
            </a:r>
            <a:endParaRPr lang="uz-Latn-UZ"/>
          </a:p>
        </p:txBody>
      </p:sp>
      <p:sp>
        <p:nvSpPr>
          <p:cNvPr id="5" name="Slide Number Placeholder 4"/>
          <p:cNvSpPr>
            <a:spLocks noGrp="1"/>
          </p:cNvSpPr>
          <p:nvPr>
            <p:ph type="sldNum" sz="quarter" idx="12"/>
          </p:nvPr>
        </p:nvSpPr>
        <p:spPr/>
        <p:txBody>
          <a:bodyPr/>
          <a:lstStyle/>
          <a:p>
            <a:fld id="{8E1AD46C-56E5-4B44-BEDD-E369C7BBEEFE}" type="slidenum">
              <a:rPr lang="uz-Latn-UZ" smtClean="0"/>
              <a:pPr/>
              <a:t>26</a:t>
            </a:fld>
            <a:endParaRPr lang="uz-Latn-UZ"/>
          </a:p>
        </p:txBody>
      </p:sp>
      <p:sp>
        <p:nvSpPr>
          <p:cNvPr id="6" name="Content Placeholder 5"/>
          <p:cNvSpPr>
            <a:spLocks noGrp="1"/>
          </p:cNvSpPr>
          <p:nvPr>
            <p:ph sz="quarter" idx="1"/>
          </p:nvPr>
        </p:nvSpPr>
        <p:spPr/>
        <p:txBody>
          <a:bodyPr/>
          <a:lstStyle/>
          <a:p>
            <a:endParaRPr lang="uz-Latn-UZ" dirty="0"/>
          </a:p>
        </p:txBody>
      </p:sp>
      <p:sp>
        <p:nvSpPr>
          <p:cNvPr id="7" name="Rectangle 6"/>
          <p:cNvSpPr/>
          <p:nvPr/>
        </p:nvSpPr>
        <p:spPr>
          <a:xfrm>
            <a:off x="2071670" y="1643050"/>
            <a:ext cx="4786346" cy="20717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z-Latn-UZ"/>
          </a:p>
        </p:txBody>
      </p:sp>
      <p:pic>
        <p:nvPicPr>
          <p:cNvPr id="11266" name="Picture 2"/>
          <p:cNvPicPr>
            <a:picLocks noChangeAspect="1" noChangeArrowheads="1"/>
          </p:cNvPicPr>
          <p:nvPr/>
        </p:nvPicPr>
        <p:blipFill>
          <a:blip r:embed="rId2"/>
          <a:srcRect/>
          <a:stretch>
            <a:fillRect/>
          </a:stretch>
        </p:blipFill>
        <p:spPr bwMode="auto">
          <a:xfrm>
            <a:off x="2357422" y="1928802"/>
            <a:ext cx="4114800" cy="1476375"/>
          </a:xfrm>
          <a:prstGeom prst="rect">
            <a:avLst/>
          </a:prstGeom>
          <a:noFill/>
          <a:ln w="9525">
            <a:noFill/>
            <a:miter lim="800000"/>
            <a:headEnd/>
            <a:tailEnd/>
          </a:ln>
          <a:effectLst/>
        </p:spPr>
      </p:pic>
      <p:sp>
        <p:nvSpPr>
          <p:cNvPr id="9" name="Rectangle 8"/>
          <p:cNvSpPr/>
          <p:nvPr/>
        </p:nvSpPr>
        <p:spPr>
          <a:xfrm>
            <a:off x="2000232" y="4000504"/>
            <a:ext cx="4786346" cy="1928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z-Latn-UZ"/>
          </a:p>
        </p:txBody>
      </p:sp>
      <p:pic>
        <p:nvPicPr>
          <p:cNvPr id="11267" name="Picture 3"/>
          <p:cNvPicPr>
            <a:picLocks noChangeAspect="1" noChangeArrowheads="1"/>
          </p:cNvPicPr>
          <p:nvPr/>
        </p:nvPicPr>
        <p:blipFill>
          <a:blip r:embed="rId3"/>
          <a:srcRect/>
          <a:stretch>
            <a:fillRect/>
          </a:stretch>
        </p:blipFill>
        <p:spPr bwMode="auto">
          <a:xfrm>
            <a:off x="2428860" y="4286256"/>
            <a:ext cx="4124326" cy="146685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uz-Latn-UZ"/>
          </a:p>
        </p:txBody>
      </p:sp>
      <p:sp>
        <p:nvSpPr>
          <p:cNvPr id="3" name="Date Placeholder 2"/>
          <p:cNvSpPr>
            <a:spLocks noGrp="1"/>
          </p:cNvSpPr>
          <p:nvPr>
            <p:ph type="dt" sz="half" idx="10"/>
          </p:nvPr>
        </p:nvSpPr>
        <p:spPr/>
        <p:txBody>
          <a:bodyPr/>
          <a:lstStyle/>
          <a:p>
            <a:fld id="{54A7EECE-EDB3-49B2-9B1A-9A7E420392E5}" type="datetime1">
              <a:rPr lang="uz-Latn-UZ" smtClean="0"/>
              <a:pPr/>
              <a:t>15/12 2010</a:t>
            </a:fld>
            <a:endParaRPr lang="uz-Latn-UZ"/>
          </a:p>
        </p:txBody>
      </p:sp>
      <p:sp>
        <p:nvSpPr>
          <p:cNvPr id="4" name="Footer Placeholder 3"/>
          <p:cNvSpPr>
            <a:spLocks noGrp="1"/>
          </p:cNvSpPr>
          <p:nvPr>
            <p:ph type="ftr" sz="quarter" idx="11"/>
          </p:nvPr>
        </p:nvSpPr>
        <p:spPr/>
        <p:txBody>
          <a:bodyPr/>
          <a:lstStyle/>
          <a:p>
            <a:r>
              <a:rPr lang="vi-VN" smtClean="0"/>
              <a:t>BỘ MÔN VẬT LÝ ĐIỆN TỬ ỨNG DỤNG</a:t>
            </a:r>
            <a:endParaRPr lang="uz-Latn-UZ"/>
          </a:p>
        </p:txBody>
      </p:sp>
      <p:sp>
        <p:nvSpPr>
          <p:cNvPr id="5" name="Slide Number Placeholder 4"/>
          <p:cNvSpPr>
            <a:spLocks noGrp="1"/>
          </p:cNvSpPr>
          <p:nvPr>
            <p:ph type="sldNum" sz="quarter" idx="12"/>
          </p:nvPr>
        </p:nvSpPr>
        <p:spPr/>
        <p:txBody>
          <a:bodyPr/>
          <a:lstStyle/>
          <a:p>
            <a:fld id="{8E1AD46C-56E5-4B44-BEDD-E369C7BBEEFE}" type="slidenum">
              <a:rPr lang="uz-Latn-UZ" smtClean="0"/>
              <a:pPr/>
              <a:t>27</a:t>
            </a:fld>
            <a:endParaRPr lang="uz-Latn-UZ"/>
          </a:p>
        </p:txBody>
      </p:sp>
      <p:sp>
        <p:nvSpPr>
          <p:cNvPr id="6" name="Content Placeholder 5"/>
          <p:cNvSpPr>
            <a:spLocks noGrp="1"/>
          </p:cNvSpPr>
          <p:nvPr>
            <p:ph sz="quarter" idx="1"/>
          </p:nvPr>
        </p:nvSpPr>
        <p:spPr/>
        <p:txBody>
          <a:bodyPr/>
          <a:lstStyle/>
          <a:p>
            <a:r>
              <a:rPr lang="vi-VN" dirty="0" smtClean="0"/>
              <a:t>Ta thấy rằng f1 và f2 phụ thuộc vào dấu đạo hàm bậc hai</a:t>
            </a:r>
          </a:p>
          <a:p>
            <a:r>
              <a:rPr lang="vi-VN" dirty="0" smtClean="0"/>
              <a:t>Nếu</a:t>
            </a:r>
            <a:r>
              <a:rPr lang="en-US" dirty="0" smtClean="0"/>
              <a:t> </a:t>
            </a:r>
            <a:r>
              <a:rPr lang="en-US" dirty="0" err="1" smtClean="0">
                <a:latin typeface="Times New Roman" pitchFamily="18" charset="0"/>
                <a:cs typeface="Times New Roman" pitchFamily="18" charset="0"/>
              </a:rPr>
              <a:t>đạo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hàm</a:t>
            </a:r>
            <a:r>
              <a:rPr lang="en-US" dirty="0" smtClean="0">
                <a:latin typeface="Times New Roman" pitchFamily="18" charset="0"/>
                <a:cs typeface="Times New Roman" pitchFamily="18" charset="0"/>
              </a:rPr>
              <a:t> </a:t>
            </a:r>
            <a:r>
              <a:rPr lang="vi-VN" dirty="0" smtClean="0"/>
              <a:t> &gt;0 thì f&gt;0, thấu kính hội tụ.</a:t>
            </a:r>
          </a:p>
          <a:p>
            <a:r>
              <a:rPr lang="vi-VN" dirty="0" smtClean="0"/>
              <a:t>Nếu </a:t>
            </a:r>
            <a:r>
              <a:rPr lang="en-US" dirty="0" err="1" smtClean="0">
                <a:latin typeface="Times New Roman" pitchFamily="18" charset="0"/>
                <a:cs typeface="Times New Roman" pitchFamily="18" charset="0"/>
              </a:rPr>
              <a:t>đạo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hàm</a:t>
            </a:r>
            <a:r>
              <a:rPr lang="en-US" dirty="0" smtClean="0">
                <a:latin typeface="Times New Roman" pitchFamily="18" charset="0"/>
                <a:cs typeface="Times New Roman" pitchFamily="18" charset="0"/>
              </a:rPr>
              <a:t> </a:t>
            </a:r>
            <a:r>
              <a:rPr lang="vi-VN" dirty="0" smtClean="0"/>
              <a:t>&lt;0 thì f&lt;0, thấu kính phân kỳ.</a:t>
            </a:r>
            <a:endParaRPr lang="uz-Latn-UZ"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uz-Latn-UZ" dirty="0"/>
          </a:p>
        </p:txBody>
      </p:sp>
      <p:sp>
        <p:nvSpPr>
          <p:cNvPr id="3" name="Date Placeholder 2"/>
          <p:cNvSpPr>
            <a:spLocks noGrp="1"/>
          </p:cNvSpPr>
          <p:nvPr>
            <p:ph type="dt" sz="half" idx="10"/>
          </p:nvPr>
        </p:nvSpPr>
        <p:spPr/>
        <p:txBody>
          <a:bodyPr/>
          <a:lstStyle/>
          <a:p>
            <a:fld id="{0FB1D5F3-A7FE-4608-AD1C-E9B3AEE71D8E}" type="datetime1">
              <a:rPr lang="uz-Latn-UZ" smtClean="0"/>
              <a:pPr/>
              <a:t>15/12 2010</a:t>
            </a:fld>
            <a:endParaRPr lang="uz-Latn-UZ"/>
          </a:p>
        </p:txBody>
      </p:sp>
      <p:sp>
        <p:nvSpPr>
          <p:cNvPr id="4" name="Footer Placeholder 3"/>
          <p:cNvSpPr>
            <a:spLocks noGrp="1"/>
          </p:cNvSpPr>
          <p:nvPr>
            <p:ph type="ftr" sz="quarter" idx="11"/>
          </p:nvPr>
        </p:nvSpPr>
        <p:spPr/>
        <p:txBody>
          <a:bodyPr/>
          <a:lstStyle/>
          <a:p>
            <a:r>
              <a:rPr lang="vi-VN" smtClean="0"/>
              <a:t>BỘ MÔN VẬT LÝ ĐIỆN TỬ ỨNG DỤNG</a:t>
            </a:r>
            <a:endParaRPr lang="uz-Latn-UZ"/>
          </a:p>
        </p:txBody>
      </p:sp>
      <p:sp>
        <p:nvSpPr>
          <p:cNvPr id="5" name="Slide Number Placeholder 4"/>
          <p:cNvSpPr>
            <a:spLocks noGrp="1"/>
          </p:cNvSpPr>
          <p:nvPr>
            <p:ph type="sldNum" sz="quarter" idx="12"/>
          </p:nvPr>
        </p:nvSpPr>
        <p:spPr/>
        <p:txBody>
          <a:bodyPr/>
          <a:lstStyle/>
          <a:p>
            <a:fld id="{8E1AD46C-56E5-4B44-BEDD-E369C7BBEEFE}" type="slidenum">
              <a:rPr lang="uz-Latn-UZ" smtClean="0"/>
              <a:pPr/>
              <a:t>28</a:t>
            </a:fld>
            <a:endParaRPr lang="uz-Latn-UZ"/>
          </a:p>
        </p:txBody>
      </p:sp>
      <p:sp>
        <p:nvSpPr>
          <p:cNvPr id="6" name="Content Placeholder 5"/>
          <p:cNvSpPr>
            <a:spLocks noGrp="1"/>
          </p:cNvSpPr>
          <p:nvPr>
            <p:ph sz="quarter" idx="1"/>
          </p:nvPr>
        </p:nvSpPr>
        <p:spPr/>
        <p:txBody>
          <a:bodyPr/>
          <a:lstStyle/>
          <a:p>
            <a:r>
              <a:rPr lang="en-US" dirty="0" err="1" smtClean="0">
                <a:latin typeface="Times New Roman" pitchFamily="18" charset="0"/>
                <a:cs typeface="Times New Roman" pitchFamily="18" charset="0"/>
              </a:rPr>
              <a:t>Quỹ</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e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trường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đối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xứng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trục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phẳng</a:t>
            </a:r>
            <a:r>
              <a:rPr lang="en-US" dirty="0" smtClean="0">
                <a:latin typeface="Times New Roman" pitchFamily="18" charset="0"/>
                <a:cs typeface="Times New Roman" pitchFamily="18" charset="0"/>
              </a:rPr>
              <a:t> .</a:t>
            </a:r>
          </a:p>
          <a:p>
            <a:r>
              <a:rPr lang="en-US" dirty="0" err="1" smtClean="0">
                <a:latin typeface="Times New Roman" pitchFamily="18" charset="0"/>
                <a:cs typeface="Times New Roman" pitchFamily="18" charset="0"/>
              </a:rPr>
              <a:t>Thấu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kính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tĩnh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thấu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kính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hội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tụ</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hoặc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kỳ</a:t>
            </a:r>
            <a:r>
              <a:rPr lang="en-US" dirty="0" smtClean="0">
                <a:latin typeface="Times New Roman" pitchFamily="18" charset="0"/>
                <a:cs typeface="Times New Roman" pitchFamily="18" charset="0"/>
              </a:rPr>
              <a:t> </a:t>
            </a:r>
            <a:endParaRPr lang="uz-Latn-UZ"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t>
            </a:r>
            <a:r>
              <a:rPr lang="vi-VN" dirty="0" smtClean="0"/>
              <a:t>. Chuyển động của electron trong từ trường:</a:t>
            </a:r>
            <a:endParaRPr lang="uz-Latn-UZ" dirty="0"/>
          </a:p>
        </p:txBody>
      </p:sp>
      <p:sp>
        <p:nvSpPr>
          <p:cNvPr id="3" name="Date Placeholder 2"/>
          <p:cNvSpPr>
            <a:spLocks noGrp="1"/>
          </p:cNvSpPr>
          <p:nvPr>
            <p:ph type="dt" sz="half" idx="10"/>
          </p:nvPr>
        </p:nvSpPr>
        <p:spPr/>
        <p:txBody>
          <a:bodyPr/>
          <a:lstStyle/>
          <a:p>
            <a:fld id="{805DFE51-84D0-4D17-BA85-F5100B99A47A}" type="datetime1">
              <a:rPr lang="uz-Latn-UZ" smtClean="0"/>
              <a:pPr/>
              <a:t>15/12 2010</a:t>
            </a:fld>
            <a:endParaRPr lang="uz-Latn-UZ"/>
          </a:p>
        </p:txBody>
      </p:sp>
      <p:sp>
        <p:nvSpPr>
          <p:cNvPr id="4" name="Footer Placeholder 3"/>
          <p:cNvSpPr>
            <a:spLocks noGrp="1"/>
          </p:cNvSpPr>
          <p:nvPr>
            <p:ph type="ftr" sz="quarter" idx="11"/>
          </p:nvPr>
        </p:nvSpPr>
        <p:spPr/>
        <p:txBody>
          <a:bodyPr/>
          <a:lstStyle/>
          <a:p>
            <a:r>
              <a:rPr lang="vi-VN" smtClean="0"/>
              <a:t>BỘ MÔN VẬT LÝ ĐIỆN TỬ ỨNG DỤNG</a:t>
            </a:r>
            <a:endParaRPr lang="uz-Latn-UZ"/>
          </a:p>
        </p:txBody>
      </p:sp>
      <p:sp>
        <p:nvSpPr>
          <p:cNvPr id="5" name="Slide Number Placeholder 4"/>
          <p:cNvSpPr>
            <a:spLocks noGrp="1"/>
          </p:cNvSpPr>
          <p:nvPr>
            <p:ph type="sldNum" sz="quarter" idx="12"/>
          </p:nvPr>
        </p:nvSpPr>
        <p:spPr/>
        <p:txBody>
          <a:bodyPr/>
          <a:lstStyle/>
          <a:p>
            <a:fld id="{8E1AD46C-56E5-4B44-BEDD-E369C7BBEEFE}" type="slidenum">
              <a:rPr lang="uz-Latn-UZ" smtClean="0"/>
              <a:pPr/>
              <a:t>29</a:t>
            </a:fld>
            <a:endParaRPr lang="uz-Latn-UZ"/>
          </a:p>
        </p:txBody>
      </p:sp>
      <p:pic>
        <p:nvPicPr>
          <p:cNvPr id="5122" name="Picture 2"/>
          <p:cNvPicPr>
            <a:picLocks noGrp="1" noChangeAspect="1" noChangeArrowheads="1"/>
          </p:cNvPicPr>
          <p:nvPr>
            <p:ph sz="quarter" idx="1"/>
          </p:nvPr>
        </p:nvPicPr>
        <p:blipFill>
          <a:blip r:embed="rId2"/>
          <a:srcRect/>
          <a:stretch>
            <a:fillRect/>
          </a:stretch>
        </p:blipFill>
        <p:spPr bwMode="auto">
          <a:xfrm>
            <a:off x="1828800" y="2243137"/>
            <a:ext cx="5943600" cy="2981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428604"/>
            <a:ext cx="7758138" cy="987446"/>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3100" dirty="0" smtClean="0"/>
              <a:t>1- </a:t>
            </a:r>
            <a:r>
              <a:rPr lang="en-US" sz="3100" dirty="0" smtClean="0">
                <a:latin typeface="Arial" pitchFamily="34" charset="0"/>
                <a:cs typeface="Arial" pitchFamily="34" charset="0"/>
              </a:rPr>
              <a:t>SỰ TƯƠNG TỰ QUANG –CƠ :</a:t>
            </a:r>
            <a:br>
              <a:rPr lang="en-US" sz="3100" dirty="0" smtClean="0">
                <a:latin typeface="Arial" pitchFamily="34" charset="0"/>
                <a:cs typeface="Arial" pitchFamily="34" charset="0"/>
              </a:rPr>
            </a:br>
            <a:r>
              <a:rPr lang="en-US" sz="3100" dirty="0" smtClean="0">
                <a:latin typeface="Arial" pitchFamily="34" charset="0"/>
                <a:cs typeface="Arial" pitchFamily="34" charset="0"/>
              </a:rPr>
              <a:t>     </a:t>
            </a:r>
            <a:endParaRPr lang="uz-Latn-UZ" sz="3100" dirty="0"/>
          </a:p>
        </p:txBody>
      </p:sp>
      <p:sp>
        <p:nvSpPr>
          <p:cNvPr id="3" name="Text Placeholder 2"/>
          <p:cNvSpPr>
            <a:spLocks noGrp="1"/>
          </p:cNvSpPr>
          <p:nvPr>
            <p:ph type="body" idx="1"/>
          </p:nvPr>
        </p:nvSpPr>
        <p:spPr/>
        <p:txBody>
          <a:bodyPr/>
          <a:lstStyle/>
          <a:p>
            <a:r>
              <a:rPr lang="en-US" dirty="0" smtClean="0"/>
              <a:t>QUANG</a:t>
            </a:r>
            <a:endParaRPr lang="uz-Latn-UZ" dirty="0"/>
          </a:p>
        </p:txBody>
      </p:sp>
      <p:sp>
        <p:nvSpPr>
          <p:cNvPr id="4" name="Text Placeholder 3"/>
          <p:cNvSpPr>
            <a:spLocks noGrp="1"/>
          </p:cNvSpPr>
          <p:nvPr>
            <p:ph type="body" sz="half" idx="3"/>
          </p:nvPr>
        </p:nvSpPr>
        <p:spPr/>
        <p:txBody>
          <a:bodyPr/>
          <a:lstStyle/>
          <a:p>
            <a:r>
              <a:rPr lang="en-US" dirty="0" smtClean="0"/>
              <a:t>CƠ</a:t>
            </a:r>
            <a:endParaRPr lang="uz-Latn-UZ" dirty="0"/>
          </a:p>
        </p:txBody>
      </p:sp>
      <p:sp>
        <p:nvSpPr>
          <p:cNvPr id="5" name="Date Placeholder 4"/>
          <p:cNvSpPr>
            <a:spLocks noGrp="1"/>
          </p:cNvSpPr>
          <p:nvPr>
            <p:ph type="dt" sz="half" idx="10"/>
          </p:nvPr>
        </p:nvSpPr>
        <p:spPr/>
        <p:txBody>
          <a:bodyPr/>
          <a:lstStyle/>
          <a:p>
            <a:fld id="{284318EA-DA82-4758-94B8-1A746F90A8CD}" type="datetime1">
              <a:rPr lang="uz-Latn-UZ" smtClean="0"/>
              <a:pPr/>
              <a:t>15/12 2010</a:t>
            </a:fld>
            <a:endParaRPr lang="uz-Latn-UZ" dirty="0"/>
          </a:p>
        </p:txBody>
      </p:sp>
      <p:sp>
        <p:nvSpPr>
          <p:cNvPr id="6" name="Footer Placeholder 5"/>
          <p:cNvSpPr>
            <a:spLocks noGrp="1"/>
          </p:cNvSpPr>
          <p:nvPr>
            <p:ph type="ftr" sz="quarter" idx="11"/>
          </p:nvPr>
        </p:nvSpPr>
        <p:spPr/>
        <p:txBody>
          <a:bodyPr/>
          <a:lstStyle/>
          <a:p>
            <a:r>
              <a:rPr lang="vi-VN" smtClean="0"/>
              <a:t>BỘ MÔN VẬT LÝ ĐIỆN TỬ ỨNG DỤNG</a:t>
            </a:r>
            <a:endParaRPr lang="uz-Latn-UZ"/>
          </a:p>
        </p:txBody>
      </p:sp>
      <p:sp>
        <p:nvSpPr>
          <p:cNvPr id="7" name="Slide Number Placeholder 6"/>
          <p:cNvSpPr>
            <a:spLocks noGrp="1"/>
          </p:cNvSpPr>
          <p:nvPr>
            <p:ph type="sldNum" sz="quarter" idx="12"/>
          </p:nvPr>
        </p:nvSpPr>
        <p:spPr/>
        <p:txBody>
          <a:bodyPr/>
          <a:lstStyle/>
          <a:p>
            <a:fld id="{8E1AD46C-56E5-4B44-BEDD-E369C7BBEEFE}" type="slidenum">
              <a:rPr lang="uz-Latn-UZ" smtClean="0"/>
              <a:pPr/>
              <a:t>3</a:t>
            </a:fld>
            <a:endParaRPr lang="uz-Latn-UZ"/>
          </a:p>
        </p:txBody>
      </p:sp>
      <p:sp>
        <p:nvSpPr>
          <p:cNvPr id="8" name="Content Placeholder 7"/>
          <p:cNvSpPr>
            <a:spLocks noGrp="1"/>
          </p:cNvSpPr>
          <p:nvPr>
            <p:ph sz="half" idx="2"/>
          </p:nvPr>
        </p:nvSpPr>
        <p:spPr>
          <a:xfrm>
            <a:off x="914400" y="2247900"/>
            <a:ext cx="3733800" cy="2895612"/>
          </a:xfrm>
        </p:spPr>
        <p:txBody>
          <a:bodyPr>
            <a:normAutofit fontScale="85000" lnSpcReduction="20000"/>
          </a:bodyPr>
          <a:lstStyle/>
          <a:p>
            <a:pPr algn="just"/>
            <a:r>
              <a:rPr lang="vi-VN" dirty="0" smtClean="0"/>
              <a:t>Một trong những nguyên lý cơ bản của quang học là  nguyên lý Fermat. Theo</a:t>
            </a:r>
            <a:r>
              <a:rPr lang="en-US" dirty="0" smtClean="0"/>
              <a:t> </a:t>
            </a:r>
            <a:r>
              <a:rPr lang="vi-VN" dirty="0" smtClean="0"/>
              <a:t>nguyên lý này, khi ánh sáng lan truyền từ điểm A đến điểm B thì trong tất cả các</a:t>
            </a:r>
            <a:r>
              <a:rPr lang="en-US" dirty="0" smtClean="0"/>
              <a:t> </a:t>
            </a:r>
            <a:r>
              <a:rPr lang="vi-VN" dirty="0" smtClean="0"/>
              <a:t>quỹ đạo có thể nó sẽ truyền theo quỹ đạo nào mà thời gian cần thiết để đi hết quỹ</a:t>
            </a:r>
            <a:r>
              <a:rPr lang="en-US" dirty="0" smtClean="0"/>
              <a:t> </a:t>
            </a:r>
            <a:r>
              <a:rPr lang="vi-VN" dirty="0" smtClean="0"/>
              <a:t>đạo là cực trị.</a:t>
            </a:r>
            <a:endParaRPr lang="uz-Latn-UZ" dirty="0"/>
          </a:p>
        </p:txBody>
      </p:sp>
      <p:sp>
        <p:nvSpPr>
          <p:cNvPr id="9" name="Content Placeholder 8"/>
          <p:cNvSpPr>
            <a:spLocks noGrp="1"/>
          </p:cNvSpPr>
          <p:nvPr>
            <p:ph sz="half" idx="4"/>
          </p:nvPr>
        </p:nvSpPr>
        <p:spPr>
          <a:xfrm>
            <a:off x="4953000" y="2247900"/>
            <a:ext cx="3733800" cy="1895480"/>
          </a:xfrm>
        </p:spPr>
        <p:txBody>
          <a:bodyPr/>
          <a:lstStyle/>
          <a:p>
            <a:pPr algn="just"/>
            <a:r>
              <a:rPr lang="vi-VN" dirty="0" smtClean="0"/>
              <a:t>Trong cơ học cũng có nguyên lý tác dụng tối thiểu, được biểu diễn dưới dạng</a:t>
            </a:r>
            <a:r>
              <a:rPr lang="en-US" dirty="0" smtClean="0"/>
              <a:t> </a:t>
            </a:r>
            <a:r>
              <a:rPr lang="vi-VN" dirty="0" smtClean="0"/>
              <a:t>toán học sau</a:t>
            </a:r>
            <a:endParaRPr lang="uz-Latn-UZ" dirty="0"/>
          </a:p>
        </p:txBody>
      </p:sp>
      <p:pic>
        <p:nvPicPr>
          <p:cNvPr id="1027" name="Picture 3"/>
          <p:cNvPicPr>
            <a:picLocks noChangeAspect="1" noChangeArrowheads="1"/>
          </p:cNvPicPr>
          <p:nvPr/>
        </p:nvPicPr>
        <p:blipFill>
          <a:blip r:embed="rId2"/>
          <a:srcRect/>
          <a:stretch>
            <a:fillRect/>
          </a:stretch>
        </p:blipFill>
        <p:spPr bwMode="auto">
          <a:xfrm>
            <a:off x="5072066" y="4214818"/>
            <a:ext cx="3514725" cy="9906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1142976" y="5072074"/>
            <a:ext cx="3000396" cy="1000125"/>
          </a:xfrm>
          <a:prstGeom prst="rect">
            <a:avLst/>
          </a:prstGeom>
          <a:noFill/>
          <a:ln w="9525">
            <a:noFill/>
            <a:miter lim="800000"/>
            <a:headEnd/>
            <a:tailEnd/>
          </a:ln>
          <a:effectLst/>
        </p:spPr>
      </p:pic>
      <p:sp>
        <p:nvSpPr>
          <p:cNvPr id="12" name="TextBox 11"/>
          <p:cNvSpPr txBox="1"/>
          <p:nvPr/>
        </p:nvSpPr>
        <p:spPr>
          <a:xfrm>
            <a:off x="4214810" y="5357826"/>
            <a:ext cx="642942" cy="369332"/>
          </a:xfrm>
          <a:prstGeom prst="rect">
            <a:avLst/>
          </a:prstGeom>
          <a:noFill/>
        </p:spPr>
        <p:txBody>
          <a:bodyPr wrap="square" rtlCol="0">
            <a:spAutoFit/>
          </a:bodyPr>
          <a:lstStyle/>
          <a:p>
            <a:r>
              <a:rPr lang="en-US" dirty="0" smtClean="0"/>
              <a:t>(1)</a:t>
            </a:r>
            <a:endParaRPr lang="uz-Latn-UZ"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z-Latn-UZ" dirty="0" smtClean="0"/>
              <a:t>. </a:t>
            </a:r>
            <a:r>
              <a:rPr lang="uz-Latn-UZ" dirty="0" smtClean="0">
                <a:latin typeface="Times New Roman" pitchFamily="18" charset="0"/>
                <a:cs typeface="Times New Roman" pitchFamily="18" charset="0"/>
              </a:rPr>
              <a:t>Tiêu cự của thấu kính từ:</a:t>
            </a:r>
            <a:endParaRPr lang="uz-Latn-UZ"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39A0C3C4-62B3-424F-A82D-F8D1E15B79B8}" type="datetime1">
              <a:rPr lang="uz-Latn-UZ" smtClean="0"/>
              <a:pPr/>
              <a:t>15/12 2010</a:t>
            </a:fld>
            <a:endParaRPr lang="uz-Latn-UZ"/>
          </a:p>
        </p:txBody>
      </p:sp>
      <p:sp>
        <p:nvSpPr>
          <p:cNvPr id="4" name="Footer Placeholder 3"/>
          <p:cNvSpPr>
            <a:spLocks noGrp="1"/>
          </p:cNvSpPr>
          <p:nvPr>
            <p:ph type="ftr" sz="quarter" idx="11"/>
          </p:nvPr>
        </p:nvSpPr>
        <p:spPr/>
        <p:txBody>
          <a:bodyPr/>
          <a:lstStyle/>
          <a:p>
            <a:r>
              <a:rPr lang="vi-VN" smtClean="0"/>
              <a:t>BỘ MÔN VẬT LÝ ĐIỆN TỬ ỨNG DỤNG</a:t>
            </a:r>
            <a:endParaRPr lang="uz-Latn-UZ"/>
          </a:p>
        </p:txBody>
      </p:sp>
      <p:sp>
        <p:nvSpPr>
          <p:cNvPr id="5" name="Slide Number Placeholder 4"/>
          <p:cNvSpPr>
            <a:spLocks noGrp="1"/>
          </p:cNvSpPr>
          <p:nvPr>
            <p:ph type="sldNum" sz="quarter" idx="12"/>
          </p:nvPr>
        </p:nvSpPr>
        <p:spPr/>
        <p:txBody>
          <a:bodyPr/>
          <a:lstStyle/>
          <a:p>
            <a:fld id="{8E1AD46C-56E5-4B44-BEDD-E369C7BBEEFE}" type="slidenum">
              <a:rPr lang="uz-Latn-UZ" smtClean="0"/>
              <a:pPr/>
              <a:t>30</a:t>
            </a:fld>
            <a:endParaRPr lang="uz-Latn-UZ"/>
          </a:p>
        </p:txBody>
      </p:sp>
      <p:pic>
        <p:nvPicPr>
          <p:cNvPr id="9218" name="Picture 2"/>
          <p:cNvPicPr>
            <a:picLocks noGrp="1" noChangeAspect="1" noChangeArrowheads="1"/>
          </p:cNvPicPr>
          <p:nvPr>
            <p:ph sz="quarter" idx="1"/>
          </p:nvPr>
        </p:nvPicPr>
        <p:blipFill>
          <a:blip r:embed="rId2"/>
          <a:srcRect/>
          <a:stretch>
            <a:fillRect/>
          </a:stretch>
        </p:blipFill>
        <p:spPr bwMode="auto">
          <a:xfrm>
            <a:off x="3357554" y="1714488"/>
            <a:ext cx="2786082" cy="1285884"/>
          </a:xfrm>
          <a:prstGeom prst="rect">
            <a:avLst/>
          </a:prstGeom>
          <a:noFill/>
          <a:ln w="9525">
            <a:noFill/>
            <a:miter lim="800000"/>
            <a:headEnd/>
            <a:tailEnd/>
          </a:ln>
          <a:effectLst/>
        </p:spPr>
      </p:pic>
      <p:sp>
        <p:nvSpPr>
          <p:cNvPr id="8" name="Rectangle 7"/>
          <p:cNvSpPr/>
          <p:nvPr/>
        </p:nvSpPr>
        <p:spPr>
          <a:xfrm>
            <a:off x="1285852" y="3714752"/>
            <a:ext cx="7072362" cy="2246769"/>
          </a:xfrm>
          <a:prstGeom prst="rect">
            <a:avLst/>
          </a:prstGeom>
        </p:spPr>
        <p:txBody>
          <a:bodyPr wrap="square">
            <a:spAutoFit/>
          </a:bodyPr>
          <a:lstStyle/>
          <a:p>
            <a:r>
              <a:rPr lang="vi-VN" sz="2800" dirty="0" smtClean="0"/>
              <a:t>Công thức trên cho thấy f luôn luôn dương, do đó thấu kính từ là thấu kính hội tụ.</a:t>
            </a:r>
            <a:endParaRPr lang="en-US" sz="2800" dirty="0" smtClean="0"/>
          </a:p>
          <a:p>
            <a:r>
              <a:rPr lang="en-US" sz="2800" dirty="0" err="1" smtClean="0">
                <a:latin typeface="Times New Roman" pitchFamily="18" charset="0"/>
                <a:cs typeface="Times New Roman" pitchFamily="18" charset="0"/>
              </a:rPr>
              <a:t>Quỹ</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e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phẳng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xoắn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ốc</a:t>
            </a:r>
            <a:r>
              <a:rPr lang="en-US" sz="2800" dirty="0" smtClean="0">
                <a:latin typeface="Times New Roman" pitchFamily="18" charset="0"/>
                <a:cs typeface="Times New Roman" pitchFamily="18" charset="0"/>
              </a:rPr>
              <a:t> .</a:t>
            </a:r>
            <a:endParaRPr lang="uz-Latn-UZ" sz="2800" dirty="0" smtClean="0">
              <a:latin typeface="Times New Roman" pitchFamily="18" charset="0"/>
              <a:cs typeface="Times New Roman" pitchFamily="18" charset="0"/>
            </a:endParaRPr>
          </a:p>
          <a:p>
            <a:endParaRPr lang="uz-Latn-UZ" sz="2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439850"/>
          </a:xfrm>
        </p:spPr>
        <p:txBody>
          <a:bodyPr/>
          <a:lstStyle/>
          <a:p>
            <a:pPr algn="ctr"/>
            <a:r>
              <a:rPr lang="en-US" b="1" dirty="0" smtClean="0">
                <a:latin typeface="Arial" pitchFamily="34" charset="0"/>
                <a:cs typeface="Arial" pitchFamily="34" charset="0"/>
              </a:rPr>
              <a:t>II. ỨNG DỤNG</a:t>
            </a:r>
            <a:endParaRPr lang="uz-Latn-UZ" b="1" dirty="0">
              <a:latin typeface="Arial" pitchFamily="34" charset="0"/>
              <a:cs typeface="Arial" pitchFamily="34" charset="0"/>
            </a:endParaRPr>
          </a:p>
        </p:txBody>
      </p:sp>
      <p:sp>
        <p:nvSpPr>
          <p:cNvPr id="3" name="Date Placeholder 2"/>
          <p:cNvSpPr>
            <a:spLocks noGrp="1"/>
          </p:cNvSpPr>
          <p:nvPr>
            <p:ph type="dt" sz="half" idx="10"/>
          </p:nvPr>
        </p:nvSpPr>
        <p:spPr/>
        <p:txBody>
          <a:bodyPr/>
          <a:lstStyle/>
          <a:p>
            <a:fld id="{E5B10664-3739-4C6F-B86E-58C22D3357BA}" type="datetime1">
              <a:rPr lang="uz-Latn-UZ" smtClean="0"/>
              <a:pPr/>
              <a:t>15/12 2010</a:t>
            </a:fld>
            <a:endParaRPr lang="uz-Latn-UZ"/>
          </a:p>
        </p:txBody>
      </p:sp>
      <p:sp>
        <p:nvSpPr>
          <p:cNvPr id="4" name="Footer Placeholder 3"/>
          <p:cNvSpPr>
            <a:spLocks noGrp="1"/>
          </p:cNvSpPr>
          <p:nvPr>
            <p:ph type="ftr" sz="quarter" idx="11"/>
          </p:nvPr>
        </p:nvSpPr>
        <p:spPr/>
        <p:txBody>
          <a:bodyPr/>
          <a:lstStyle/>
          <a:p>
            <a:r>
              <a:rPr lang="vi-VN" smtClean="0"/>
              <a:t>BỘ MÔN VẬT LÝ ĐIỆN TỬ ỨNG DỤNG</a:t>
            </a:r>
            <a:endParaRPr lang="uz-Latn-UZ"/>
          </a:p>
        </p:txBody>
      </p:sp>
      <p:sp>
        <p:nvSpPr>
          <p:cNvPr id="5" name="Slide Number Placeholder 4"/>
          <p:cNvSpPr>
            <a:spLocks noGrp="1"/>
          </p:cNvSpPr>
          <p:nvPr>
            <p:ph type="sldNum" sz="quarter" idx="12"/>
          </p:nvPr>
        </p:nvSpPr>
        <p:spPr/>
        <p:txBody>
          <a:bodyPr/>
          <a:lstStyle/>
          <a:p>
            <a:fld id="{8E1AD46C-56E5-4B44-BEDD-E369C7BBEEFE}" type="slidenum">
              <a:rPr lang="uz-Latn-UZ" smtClean="0"/>
              <a:pPr/>
              <a:t>31</a:t>
            </a:fld>
            <a:endParaRPr lang="uz-Latn-UZ"/>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z="6600">
                <a:solidFill>
                  <a:srgbClr val="0000CC"/>
                </a:solidFill>
                <a:latin typeface="Times New Roman" pitchFamily="18" charset="0"/>
              </a:rPr>
              <a:t>SÚNG ĐIỆN TỬ</a:t>
            </a:r>
          </a:p>
        </p:txBody>
      </p:sp>
      <p:pic>
        <p:nvPicPr>
          <p:cNvPr id="12293" name="Picture 5"/>
          <p:cNvPicPr>
            <a:picLocks noChangeAspect="1" noChangeArrowheads="1"/>
          </p:cNvPicPr>
          <p:nvPr/>
        </p:nvPicPr>
        <p:blipFill>
          <a:blip r:embed="rId2"/>
          <a:srcRect/>
          <a:stretch>
            <a:fillRect/>
          </a:stretch>
        </p:blipFill>
        <p:spPr bwMode="auto">
          <a:xfrm>
            <a:off x="1785918" y="1785926"/>
            <a:ext cx="5334000" cy="3678238"/>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fld id="{3AE8F648-B2E7-4B68-8D0B-767918BE339E}" type="datetime1">
              <a:rPr lang="uz-Latn-UZ" smtClean="0"/>
              <a:pPr/>
              <a:t>15/12 2010</a:t>
            </a:fld>
            <a:endParaRPr lang="uz-Latn-UZ"/>
          </a:p>
        </p:txBody>
      </p:sp>
      <p:sp>
        <p:nvSpPr>
          <p:cNvPr id="5" name="Slide Number Placeholder 4"/>
          <p:cNvSpPr>
            <a:spLocks noGrp="1"/>
          </p:cNvSpPr>
          <p:nvPr>
            <p:ph type="sldNum" sz="quarter" idx="12"/>
          </p:nvPr>
        </p:nvSpPr>
        <p:spPr/>
        <p:txBody>
          <a:bodyPr/>
          <a:lstStyle/>
          <a:p>
            <a:fld id="{8E1AD46C-56E5-4B44-BEDD-E369C7BBEEFE}" type="slidenum">
              <a:rPr lang="uz-Latn-UZ" smtClean="0"/>
              <a:pPr/>
              <a:t>32</a:t>
            </a:fld>
            <a:endParaRPr lang="uz-Latn-UZ"/>
          </a:p>
        </p:txBody>
      </p:sp>
      <p:sp>
        <p:nvSpPr>
          <p:cNvPr id="6" name="Footer Placeholder 5"/>
          <p:cNvSpPr>
            <a:spLocks noGrp="1"/>
          </p:cNvSpPr>
          <p:nvPr>
            <p:ph type="ftr" sz="quarter" idx="11"/>
          </p:nvPr>
        </p:nvSpPr>
        <p:spPr/>
        <p:txBody>
          <a:bodyPr/>
          <a:lstStyle/>
          <a:p>
            <a:r>
              <a:rPr lang="vi-VN" smtClean="0"/>
              <a:t>BỘ MÔN VẬT LÝ ĐIỆN TỬ ỨNG DỤNG</a:t>
            </a:r>
            <a:endParaRPr lang="uz-Latn-UZ"/>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anim calcmode="lin" valueType="num">
                                      <p:cBhvr additive="base">
                                        <p:cTn id="7" dur="2000" fill="hold"/>
                                        <p:tgtEl>
                                          <p:spTgt spid="12293"/>
                                        </p:tgtEl>
                                        <p:attrNameLst>
                                          <p:attrName>ppt_x</p:attrName>
                                        </p:attrNameLst>
                                      </p:cBhvr>
                                      <p:tavLst>
                                        <p:tav tm="0">
                                          <p:val>
                                            <p:strVal val="#ppt_x"/>
                                          </p:val>
                                        </p:tav>
                                        <p:tav tm="100000">
                                          <p:val>
                                            <p:strVal val="#ppt_x"/>
                                          </p:val>
                                        </p:tav>
                                      </p:tavLst>
                                    </p:anim>
                                    <p:anim calcmode="lin" valueType="num">
                                      <p:cBhvr additive="base">
                                        <p:cTn id="8" dur="2000" fill="hold"/>
                                        <p:tgtEl>
                                          <p:spTgt spid="122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p:txBody>
          <a:bodyPr/>
          <a:lstStyle/>
          <a:p>
            <a:pPr marL="609600" indent="-609600">
              <a:buFontTx/>
              <a:buNone/>
            </a:pPr>
            <a:r>
              <a:rPr lang="en-US" dirty="0">
                <a:solidFill>
                  <a:srgbClr val="C00000"/>
                </a:solidFill>
              </a:rPr>
              <a:t> </a:t>
            </a:r>
            <a:r>
              <a:rPr lang="en-US" dirty="0" smtClean="0">
                <a:solidFill>
                  <a:srgbClr val="C00000"/>
                </a:solidFill>
              </a:rPr>
              <a:t>     1</a:t>
            </a:r>
            <a:r>
              <a:rPr lang="en-US" dirty="0"/>
              <a:t>. </a:t>
            </a:r>
            <a:r>
              <a:rPr lang="en-US" dirty="0" smtClean="0"/>
              <a:t>   </a:t>
            </a:r>
            <a:r>
              <a:rPr lang="en-US" sz="2400" dirty="0" smtClean="0">
                <a:solidFill>
                  <a:srgbClr val="0000FF"/>
                </a:solidFill>
                <a:latin typeface="Arial" pitchFamily="34" charset="0"/>
                <a:cs typeface="Arial" pitchFamily="34" charset="0"/>
              </a:rPr>
              <a:t>GIỚI </a:t>
            </a:r>
            <a:r>
              <a:rPr lang="en-US" sz="2400" dirty="0">
                <a:solidFill>
                  <a:srgbClr val="0000FF"/>
                </a:solidFill>
                <a:latin typeface="Arial" pitchFamily="34" charset="0"/>
                <a:cs typeface="Arial" pitchFamily="34" charset="0"/>
              </a:rPr>
              <a:t>THIỆU</a:t>
            </a:r>
          </a:p>
          <a:p>
            <a:pPr marL="990600" lvl="1" indent="-533400">
              <a:buFontTx/>
              <a:buAutoNum type="arabicPeriod" startAt="2"/>
            </a:pPr>
            <a:r>
              <a:rPr lang="en-US" dirty="0">
                <a:solidFill>
                  <a:srgbClr val="0000FF"/>
                </a:solidFill>
                <a:latin typeface="Arial" pitchFamily="34" charset="0"/>
                <a:cs typeface="Arial" pitchFamily="34" charset="0"/>
              </a:rPr>
              <a:t>HỆ QUANG HỌC CỦA SÚNG ĐIỆN TỬ</a:t>
            </a:r>
          </a:p>
          <a:p>
            <a:pPr marL="990600" lvl="1" indent="-533400">
              <a:buFontTx/>
              <a:buAutoNum type="arabicPeriod" startAt="2"/>
            </a:pPr>
            <a:r>
              <a:rPr lang="en-US" dirty="0">
                <a:solidFill>
                  <a:srgbClr val="0000FF"/>
                </a:solidFill>
                <a:latin typeface="Arial" pitchFamily="34" charset="0"/>
                <a:cs typeface="Arial" pitchFamily="34" charset="0"/>
              </a:rPr>
              <a:t>THẤU KÍNH ĐẦU TIÊN CỦA SÚNG</a:t>
            </a:r>
          </a:p>
          <a:p>
            <a:pPr marL="990600" lvl="1" indent="-533400">
              <a:buFontTx/>
              <a:buAutoNum type="arabicPeriod" startAt="2"/>
            </a:pPr>
            <a:r>
              <a:rPr lang="en-US" dirty="0">
                <a:solidFill>
                  <a:srgbClr val="0000FF"/>
                </a:solidFill>
                <a:latin typeface="Arial" pitchFamily="34" charset="0"/>
                <a:cs typeface="Arial" pitchFamily="34" charset="0"/>
              </a:rPr>
              <a:t>THẤU KÍNH CHÍNH</a:t>
            </a:r>
          </a:p>
          <a:p>
            <a:pPr marL="990600" lvl="1" indent="-533400">
              <a:buFontTx/>
              <a:buAutoNum type="arabicPeriod" startAt="2"/>
            </a:pPr>
            <a:r>
              <a:rPr lang="en-US" dirty="0">
                <a:solidFill>
                  <a:srgbClr val="0000FF"/>
                </a:solidFill>
                <a:latin typeface="Arial" pitchFamily="34" charset="0"/>
                <a:cs typeface="Arial" pitchFamily="34" charset="0"/>
              </a:rPr>
              <a:t>SÚNG ĐIỆN TỬ VỚI HỆ HỘI TỤ </a:t>
            </a:r>
            <a:r>
              <a:rPr lang="en-US" dirty="0" smtClean="0">
                <a:solidFill>
                  <a:srgbClr val="0000FF"/>
                </a:solidFill>
                <a:latin typeface="Arial" pitchFamily="34" charset="0"/>
                <a:cs typeface="Arial" pitchFamily="34" charset="0"/>
              </a:rPr>
              <a:t>TĨNH </a:t>
            </a:r>
            <a:r>
              <a:rPr lang="en-US" dirty="0">
                <a:solidFill>
                  <a:srgbClr val="0000FF"/>
                </a:solidFill>
                <a:latin typeface="Arial" pitchFamily="34" charset="0"/>
                <a:cs typeface="Arial" pitchFamily="34" charset="0"/>
              </a:rPr>
              <a:t>ĐIỆN</a:t>
            </a:r>
          </a:p>
          <a:p>
            <a:pPr marL="990600" lvl="1" indent="-533400">
              <a:buFontTx/>
              <a:buAutoNum type="arabicPeriod" startAt="2"/>
            </a:pPr>
            <a:r>
              <a:rPr lang="en-US" dirty="0">
                <a:solidFill>
                  <a:srgbClr val="0000FF"/>
                </a:solidFill>
                <a:latin typeface="Arial" pitchFamily="34" charset="0"/>
                <a:cs typeface="Arial" pitchFamily="34" charset="0"/>
              </a:rPr>
              <a:t>SÚNG ĐIỆN TỬ VỚI HỆ HỘI TỪ</a:t>
            </a:r>
          </a:p>
          <a:p>
            <a:pPr marL="990600" lvl="1" indent="-533400">
              <a:buFontTx/>
              <a:buAutoNum type="arabicPeriod" startAt="2"/>
            </a:pPr>
            <a:endParaRPr lang="en-US" b="1" dirty="0">
              <a:solidFill>
                <a:srgbClr val="0000FF"/>
              </a:solidFill>
            </a:endParaRPr>
          </a:p>
          <a:p>
            <a:pPr marL="990600" lvl="1" indent="-533400">
              <a:buFontTx/>
              <a:buNone/>
            </a:pPr>
            <a:endParaRPr lang="en-US" dirty="0"/>
          </a:p>
          <a:p>
            <a:pPr marL="990600" lvl="1" indent="-533400">
              <a:buFontTx/>
              <a:buNone/>
            </a:pPr>
            <a:endParaRPr lang="en-US" dirty="0"/>
          </a:p>
          <a:p>
            <a:pPr marL="990600" lvl="1" indent="-533400">
              <a:buFontTx/>
              <a:buNone/>
            </a:pPr>
            <a:endParaRPr lang="en-US" dirty="0"/>
          </a:p>
        </p:txBody>
      </p:sp>
      <p:sp>
        <p:nvSpPr>
          <p:cNvPr id="4" name="Date Placeholder 3"/>
          <p:cNvSpPr>
            <a:spLocks noGrp="1"/>
          </p:cNvSpPr>
          <p:nvPr>
            <p:ph type="dt" sz="half" idx="10"/>
          </p:nvPr>
        </p:nvSpPr>
        <p:spPr/>
        <p:txBody>
          <a:bodyPr/>
          <a:lstStyle/>
          <a:p>
            <a:fld id="{F0759FD0-9834-4998-8922-09C42252CC19}" type="datetime1">
              <a:rPr lang="uz-Latn-UZ" smtClean="0"/>
              <a:pPr/>
              <a:t>15/12 2010</a:t>
            </a:fld>
            <a:endParaRPr lang="uz-Latn-UZ"/>
          </a:p>
        </p:txBody>
      </p:sp>
      <p:sp>
        <p:nvSpPr>
          <p:cNvPr id="5" name="Slide Number Placeholder 4"/>
          <p:cNvSpPr>
            <a:spLocks noGrp="1"/>
          </p:cNvSpPr>
          <p:nvPr>
            <p:ph type="sldNum" sz="quarter" idx="12"/>
          </p:nvPr>
        </p:nvSpPr>
        <p:spPr/>
        <p:txBody>
          <a:bodyPr/>
          <a:lstStyle/>
          <a:p>
            <a:fld id="{8E1AD46C-56E5-4B44-BEDD-E369C7BBEEFE}" type="slidenum">
              <a:rPr lang="uz-Latn-UZ" smtClean="0"/>
              <a:pPr/>
              <a:t>33</a:t>
            </a:fld>
            <a:endParaRPr lang="uz-Latn-UZ"/>
          </a:p>
        </p:txBody>
      </p:sp>
      <p:sp>
        <p:nvSpPr>
          <p:cNvPr id="6" name="Footer Placeholder 5"/>
          <p:cNvSpPr>
            <a:spLocks noGrp="1"/>
          </p:cNvSpPr>
          <p:nvPr>
            <p:ph type="ftr" sz="quarter" idx="11"/>
          </p:nvPr>
        </p:nvSpPr>
        <p:spPr/>
        <p:txBody>
          <a:bodyPr/>
          <a:lstStyle/>
          <a:p>
            <a:r>
              <a:rPr lang="vi-VN" dirty="0" smtClean="0"/>
              <a:t>BỘ MÔN VẬT LÝ ĐIỆN TỬ ỨNG DỤNG</a:t>
            </a:r>
            <a:endParaRPr lang="uz-Latn-UZ" dirty="0"/>
          </a:p>
        </p:txBody>
      </p:sp>
      <p:sp>
        <p:nvSpPr>
          <p:cNvPr id="7" name="Title 6"/>
          <p:cNvSpPr>
            <a:spLocks noGrp="1"/>
          </p:cNvSpPr>
          <p:nvPr>
            <p:ph type="title"/>
          </p:nvPr>
        </p:nvSpPr>
        <p:spPr/>
        <p:txBody>
          <a:bodyPr/>
          <a:lstStyle/>
          <a:p>
            <a:endParaRPr lang="uz-Latn-UZ"/>
          </a:p>
        </p:txBody>
      </p:sp>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smtClean="0">
                <a:solidFill>
                  <a:srgbClr val="FF0066"/>
                </a:solidFill>
              </a:rPr>
              <a:t>1.GIỚI THIỆU</a:t>
            </a:r>
            <a:endParaRPr lang="en-US" dirty="0">
              <a:solidFill>
                <a:srgbClr val="FF0066"/>
              </a:solidFill>
            </a:endParaRPr>
          </a:p>
        </p:txBody>
      </p:sp>
      <p:pic>
        <p:nvPicPr>
          <p:cNvPr id="39940" name="Picture 4" descr="image-tvi-hanh"/>
          <p:cNvPicPr>
            <a:picLocks noGrp="1" noChangeAspect="1" noChangeArrowheads="1"/>
          </p:cNvPicPr>
          <p:nvPr>
            <p:ph type="body" idx="1"/>
          </p:nvPr>
        </p:nvPicPr>
        <p:blipFill>
          <a:blip r:embed="rId2"/>
          <a:srcRect/>
          <a:stretch>
            <a:fillRect/>
          </a:stretch>
        </p:blipFill>
        <p:spPr>
          <a:xfrm>
            <a:off x="1033463" y="1957388"/>
            <a:ext cx="7077075" cy="3810000"/>
          </a:xfrm>
          <a:noFill/>
          <a:ln/>
        </p:spPr>
      </p:pic>
      <p:sp>
        <p:nvSpPr>
          <p:cNvPr id="4" name="Date Placeholder 3"/>
          <p:cNvSpPr>
            <a:spLocks noGrp="1"/>
          </p:cNvSpPr>
          <p:nvPr>
            <p:ph type="dt" sz="half" idx="10"/>
          </p:nvPr>
        </p:nvSpPr>
        <p:spPr/>
        <p:txBody>
          <a:bodyPr/>
          <a:lstStyle/>
          <a:p>
            <a:fld id="{217F5915-CB76-496A-A0D6-52042469B7E6}" type="datetime1">
              <a:rPr lang="uz-Latn-UZ" smtClean="0"/>
              <a:pPr/>
              <a:t>15/12 2010</a:t>
            </a:fld>
            <a:endParaRPr lang="uz-Latn-UZ"/>
          </a:p>
        </p:txBody>
      </p:sp>
      <p:sp>
        <p:nvSpPr>
          <p:cNvPr id="5" name="Slide Number Placeholder 4"/>
          <p:cNvSpPr>
            <a:spLocks noGrp="1"/>
          </p:cNvSpPr>
          <p:nvPr>
            <p:ph type="sldNum" sz="quarter" idx="12"/>
          </p:nvPr>
        </p:nvSpPr>
        <p:spPr/>
        <p:txBody>
          <a:bodyPr/>
          <a:lstStyle/>
          <a:p>
            <a:fld id="{8E1AD46C-56E5-4B44-BEDD-E369C7BBEEFE}" type="slidenum">
              <a:rPr lang="uz-Latn-UZ" smtClean="0"/>
              <a:pPr/>
              <a:t>34</a:t>
            </a:fld>
            <a:endParaRPr lang="uz-Latn-UZ"/>
          </a:p>
        </p:txBody>
      </p:sp>
      <p:sp>
        <p:nvSpPr>
          <p:cNvPr id="6" name="Footer Placeholder 5"/>
          <p:cNvSpPr>
            <a:spLocks noGrp="1"/>
          </p:cNvSpPr>
          <p:nvPr>
            <p:ph type="ftr" sz="quarter" idx="11"/>
          </p:nvPr>
        </p:nvSpPr>
        <p:spPr/>
        <p:txBody>
          <a:bodyPr/>
          <a:lstStyle/>
          <a:p>
            <a:r>
              <a:rPr lang="vi-VN" smtClean="0"/>
              <a:t>BỘ MÔN VẬT LÝ ĐIỆN TỬ ỨNG DỤNG</a:t>
            </a:r>
            <a:endParaRPr lang="uz-Latn-U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box(in)">
                                      <p:cBhvr>
                                        <p:cTn id="7" dur="20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endParaRPr lang="en-US" dirty="0">
              <a:solidFill>
                <a:srgbClr val="FF0066"/>
              </a:solidFill>
              <a:latin typeface="Times New Roman" pitchFamily="18" charset="0"/>
              <a:cs typeface="Times New Roman" pitchFamily="18" charset="0"/>
            </a:endParaRPr>
          </a:p>
        </p:txBody>
      </p:sp>
      <p:sp>
        <p:nvSpPr>
          <p:cNvPr id="11267" name="Rectangle 3"/>
          <p:cNvSpPr>
            <a:spLocks noGrp="1" noChangeArrowheads="1"/>
          </p:cNvSpPr>
          <p:nvPr>
            <p:ph type="body" idx="1"/>
          </p:nvPr>
        </p:nvSpPr>
        <p:spPr/>
        <p:txBody>
          <a:bodyPr/>
          <a:lstStyle/>
          <a:p>
            <a:pPr marL="609600" indent="-609600">
              <a:lnSpc>
                <a:spcPct val="90000"/>
              </a:lnSpc>
            </a:pPr>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súng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tùy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thuộc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từng</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lĩnh</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vực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Tuy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cũng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yêu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cầu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sau</a:t>
            </a:r>
            <a:r>
              <a:rPr lang="en-US" dirty="0">
                <a:latin typeface="Times New Roman" pitchFamily="18" charset="0"/>
                <a:cs typeface="Times New Roman" pitchFamily="18" charset="0"/>
              </a:rPr>
              <a:t>:</a:t>
            </a:r>
          </a:p>
          <a:p>
            <a:pPr marL="609600" indent="-609600">
              <a:lnSpc>
                <a:spcPct val="90000"/>
              </a:lnSpc>
              <a:buFontTx/>
              <a:buAutoNum type="arabicPeriod"/>
            </a:pPr>
            <a:r>
              <a:rPr lang="en-US" dirty="0" err="1">
                <a:latin typeface="Times New Roman" pitchFamily="18" charset="0"/>
                <a:cs typeface="Times New Roman" pitchFamily="18" charset="0"/>
              </a:rPr>
              <a:t>Hệ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a:t>
            </a:r>
            <a:r>
              <a:rPr lang="en-US" dirty="0">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một</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hình</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ảnh</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nhỏ</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nhất</a:t>
            </a:r>
            <a:r>
              <a:rPr lang="en-US" dirty="0">
                <a:solidFill>
                  <a:srgbClr val="FF0000"/>
                </a:solidFill>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chùm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màng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hứng</a:t>
            </a:r>
            <a:endParaRPr lang="en-US" dirty="0">
              <a:latin typeface="Times New Roman" pitchFamily="18" charset="0"/>
              <a:cs typeface="Times New Roman" pitchFamily="18" charset="0"/>
            </a:endParaRPr>
          </a:p>
          <a:p>
            <a:pPr marL="609600" indent="-609600">
              <a:lnSpc>
                <a:spcPct val="90000"/>
              </a:lnSpc>
              <a:buFontTx/>
              <a:buAutoNum type="arabicPeriod"/>
            </a:pPr>
            <a:r>
              <a:rPr lang="en-US" dirty="0" err="1">
                <a:latin typeface="Times New Roman" pitchFamily="18" charset="0"/>
                <a:cs typeface="Times New Roman" pitchFamily="18" charset="0"/>
              </a:rPr>
              <a:t>Cấu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súng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tạp</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dễ</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sử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tuổi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thọ</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cao</a:t>
            </a:r>
            <a:r>
              <a:rPr lang="en-US" dirty="0">
                <a:latin typeface="Times New Roman" pitchFamily="18" charset="0"/>
                <a:cs typeface="Times New Roman" pitchFamily="18" charset="0"/>
              </a:rPr>
              <a:t>.</a:t>
            </a:r>
          </a:p>
          <a:p>
            <a:pPr marL="609600" indent="-609600">
              <a:lnSpc>
                <a:spcPct val="90000"/>
              </a:lnSpc>
              <a:buFontTx/>
              <a:buAutoNum type="arabicPeriod"/>
            </a:pPr>
            <a:r>
              <a:rPr lang="en-US" dirty="0" err="1">
                <a:latin typeface="Times New Roman" pitchFamily="18" charset="0"/>
                <a:cs typeface="Times New Roman" pitchFamily="18" charset="0"/>
              </a:rPr>
              <a:t>Vật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liệu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súng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chịu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nhiệt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cao</a:t>
            </a:r>
            <a:r>
              <a:rPr lang="en-US" dirty="0"/>
              <a:t>.</a:t>
            </a:r>
          </a:p>
        </p:txBody>
      </p:sp>
      <p:sp>
        <p:nvSpPr>
          <p:cNvPr id="4" name="Date Placeholder 3"/>
          <p:cNvSpPr>
            <a:spLocks noGrp="1"/>
          </p:cNvSpPr>
          <p:nvPr>
            <p:ph type="dt" sz="half" idx="10"/>
          </p:nvPr>
        </p:nvSpPr>
        <p:spPr/>
        <p:txBody>
          <a:bodyPr/>
          <a:lstStyle/>
          <a:p>
            <a:fld id="{7188119B-F061-458E-ABA6-2787825A815B}" type="datetime1">
              <a:rPr lang="uz-Latn-UZ" smtClean="0"/>
              <a:pPr/>
              <a:t>15/12 2010</a:t>
            </a:fld>
            <a:endParaRPr lang="uz-Latn-UZ"/>
          </a:p>
        </p:txBody>
      </p:sp>
      <p:sp>
        <p:nvSpPr>
          <p:cNvPr id="5" name="Slide Number Placeholder 4"/>
          <p:cNvSpPr>
            <a:spLocks noGrp="1"/>
          </p:cNvSpPr>
          <p:nvPr>
            <p:ph type="sldNum" sz="quarter" idx="12"/>
          </p:nvPr>
        </p:nvSpPr>
        <p:spPr/>
        <p:txBody>
          <a:bodyPr/>
          <a:lstStyle/>
          <a:p>
            <a:fld id="{8E1AD46C-56E5-4B44-BEDD-E369C7BBEEFE}" type="slidenum">
              <a:rPr lang="uz-Latn-UZ" smtClean="0"/>
              <a:pPr/>
              <a:t>35</a:t>
            </a:fld>
            <a:endParaRPr lang="uz-Latn-UZ"/>
          </a:p>
        </p:txBody>
      </p:sp>
      <p:sp>
        <p:nvSpPr>
          <p:cNvPr id="6" name="Footer Placeholder 5"/>
          <p:cNvSpPr>
            <a:spLocks noGrp="1"/>
          </p:cNvSpPr>
          <p:nvPr>
            <p:ph type="ftr" sz="quarter" idx="11"/>
          </p:nvPr>
        </p:nvSpPr>
        <p:spPr/>
        <p:txBody>
          <a:bodyPr/>
          <a:lstStyle/>
          <a:p>
            <a:r>
              <a:rPr lang="vi-VN" smtClean="0"/>
              <a:t>BỘ MÔN VẬT LÝ ĐIỆN TỬ ỨNG DỤNG</a:t>
            </a:r>
            <a:endParaRPr lang="uz-Latn-U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linds(horizontal)">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blinds(horizontal)">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blinds(horizontal)">
                                      <p:cBhvr>
                                        <p:cTn id="17" dur="500"/>
                                        <p:tgtEl>
                                          <p:spTgt spid="11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blinds(horizontal)">
                                      <p:cBhvr>
                                        <p:cTn id="22" dur="50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a:solidFill>
                  <a:srgbClr val="FF0066"/>
                </a:solidFill>
                <a:latin typeface="Times New Roman" pitchFamily="18" charset="0"/>
                <a:cs typeface="Times New Roman" pitchFamily="18" charset="0"/>
              </a:rPr>
              <a:t>GIỚI THIỆU</a:t>
            </a:r>
          </a:p>
        </p:txBody>
      </p:sp>
      <p:pic>
        <p:nvPicPr>
          <p:cNvPr id="41988" name="Picture 4" descr="14188_180_1"/>
          <p:cNvPicPr>
            <a:picLocks noGrp="1" noChangeAspect="1" noChangeArrowheads="1"/>
          </p:cNvPicPr>
          <p:nvPr>
            <p:ph type="body" idx="1"/>
          </p:nvPr>
        </p:nvPicPr>
        <p:blipFill>
          <a:blip r:embed="rId2"/>
          <a:srcRect/>
          <a:stretch>
            <a:fillRect/>
          </a:stretch>
        </p:blipFill>
        <p:spPr>
          <a:xfrm>
            <a:off x="1371600" y="2209800"/>
            <a:ext cx="7010400" cy="3660775"/>
          </a:xfrm>
          <a:noFill/>
          <a:ln/>
        </p:spPr>
      </p:pic>
      <p:sp>
        <p:nvSpPr>
          <p:cNvPr id="4" name="Date Placeholder 3"/>
          <p:cNvSpPr>
            <a:spLocks noGrp="1"/>
          </p:cNvSpPr>
          <p:nvPr>
            <p:ph type="dt" sz="half" idx="10"/>
          </p:nvPr>
        </p:nvSpPr>
        <p:spPr/>
        <p:txBody>
          <a:bodyPr/>
          <a:lstStyle/>
          <a:p>
            <a:fld id="{BDF7ADC3-7ABD-4BB2-935C-042D2665E73B}" type="datetime1">
              <a:rPr lang="uz-Latn-UZ" smtClean="0"/>
              <a:pPr/>
              <a:t>15/12 2010</a:t>
            </a:fld>
            <a:endParaRPr lang="uz-Latn-UZ"/>
          </a:p>
        </p:txBody>
      </p:sp>
      <p:sp>
        <p:nvSpPr>
          <p:cNvPr id="5" name="Slide Number Placeholder 4"/>
          <p:cNvSpPr>
            <a:spLocks noGrp="1"/>
          </p:cNvSpPr>
          <p:nvPr>
            <p:ph type="sldNum" sz="quarter" idx="12"/>
          </p:nvPr>
        </p:nvSpPr>
        <p:spPr/>
        <p:txBody>
          <a:bodyPr/>
          <a:lstStyle/>
          <a:p>
            <a:fld id="{8E1AD46C-56E5-4B44-BEDD-E369C7BBEEFE}" type="slidenum">
              <a:rPr lang="uz-Latn-UZ" smtClean="0"/>
              <a:pPr/>
              <a:t>36</a:t>
            </a:fld>
            <a:endParaRPr lang="uz-Latn-UZ"/>
          </a:p>
        </p:txBody>
      </p:sp>
      <p:sp>
        <p:nvSpPr>
          <p:cNvPr id="6" name="Footer Placeholder 5"/>
          <p:cNvSpPr>
            <a:spLocks noGrp="1"/>
          </p:cNvSpPr>
          <p:nvPr>
            <p:ph type="ftr" sz="quarter" idx="11"/>
          </p:nvPr>
        </p:nvSpPr>
        <p:spPr/>
        <p:txBody>
          <a:bodyPr/>
          <a:lstStyle/>
          <a:p>
            <a:r>
              <a:rPr lang="vi-VN" smtClean="0"/>
              <a:t>BỘ MÔN VẬT LÝ ĐIỆN TỬ ỨNG DỤNG</a:t>
            </a:r>
            <a:endParaRPr lang="uz-Latn-U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box(in)">
                                      <p:cBhvr>
                                        <p:cTn id="7" dur="2000"/>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en-US" dirty="0">
              <a:solidFill>
                <a:srgbClr val="FF0066"/>
              </a:solidFill>
            </a:endParaRPr>
          </a:p>
        </p:txBody>
      </p:sp>
      <p:graphicFrame>
        <p:nvGraphicFramePr>
          <p:cNvPr id="15366" name="Organization Chart 6"/>
          <p:cNvGraphicFramePr>
            <a:graphicFrameLocks/>
          </p:cNvGraphicFramePr>
          <p:nvPr>
            <p:ph type="dgm" idx="1"/>
          </p:nvPr>
        </p:nvGraphicFramePr>
        <p:xfrm>
          <a:off x="571472" y="785794"/>
          <a:ext cx="8229600" cy="5286412"/>
        </p:xfrm>
        <a:graphic>
          <a:graphicData uri="http://schemas.openxmlformats.org/drawingml/2006/compatibility">
            <com:legacyDrawing xmlns:com="http://schemas.openxmlformats.org/drawingml/2006/compatibility" spid="_x0000_s20482"/>
          </a:graphicData>
        </a:graphic>
      </p:graphicFrame>
      <p:sp>
        <p:nvSpPr>
          <p:cNvPr id="4" name="Date Placeholder 3"/>
          <p:cNvSpPr>
            <a:spLocks noGrp="1"/>
          </p:cNvSpPr>
          <p:nvPr>
            <p:ph type="dt" sz="half" idx="10"/>
          </p:nvPr>
        </p:nvSpPr>
        <p:spPr/>
        <p:txBody>
          <a:bodyPr/>
          <a:lstStyle/>
          <a:p>
            <a:fld id="{95A05D0E-37D4-4ADF-B898-4E2457336BD6}" type="datetime1">
              <a:rPr lang="uz-Latn-UZ" smtClean="0"/>
              <a:pPr/>
              <a:t>15/12 2010</a:t>
            </a:fld>
            <a:endParaRPr lang="en-US"/>
          </a:p>
        </p:txBody>
      </p:sp>
      <p:sp>
        <p:nvSpPr>
          <p:cNvPr id="5" name="Slide Number Placeholder 4"/>
          <p:cNvSpPr>
            <a:spLocks noGrp="1"/>
          </p:cNvSpPr>
          <p:nvPr>
            <p:ph type="sldNum" sz="quarter" idx="12"/>
          </p:nvPr>
        </p:nvSpPr>
        <p:spPr>
          <a:xfrm>
            <a:off x="214282" y="5857892"/>
            <a:ext cx="785818" cy="476250"/>
          </a:xfrm>
        </p:spPr>
        <p:txBody>
          <a:bodyPr/>
          <a:lstStyle/>
          <a:p>
            <a:fld id="{AB730933-7DB7-4675-9EE1-97522AEFD042}" type="slidenum">
              <a:rPr lang="en-US" smtClean="0"/>
              <a:pPr/>
              <a:t>37</a:t>
            </a:fld>
            <a:endParaRPr lang="en-US"/>
          </a:p>
        </p:txBody>
      </p:sp>
      <p:sp>
        <p:nvSpPr>
          <p:cNvPr id="6" name="Footer Placeholder 5"/>
          <p:cNvSpPr>
            <a:spLocks noGrp="1"/>
          </p:cNvSpPr>
          <p:nvPr>
            <p:ph type="ftr" sz="quarter" idx="11"/>
          </p:nvPr>
        </p:nvSpPr>
        <p:spPr>
          <a:xfrm>
            <a:off x="2714612" y="6245225"/>
            <a:ext cx="3571900" cy="476250"/>
          </a:xfrm>
        </p:spPr>
        <p:txBody>
          <a:bodyPr/>
          <a:lstStyle/>
          <a:p>
            <a:r>
              <a:rPr lang="vi-VN" dirty="0" smtClean="0"/>
              <a:t>BỘ MÔN VẬT LÝ ĐIỆN TỬ ỨNG DỤNG</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57224" y="285728"/>
            <a:ext cx="7829576" cy="1928826"/>
          </a:xfrm>
        </p:spPr>
        <p:txBody>
          <a:bodyPr>
            <a:normAutofit fontScale="90000"/>
          </a:bodyPr>
          <a:lstStyle/>
          <a:p>
            <a:pPr marL="838200" indent="-838200"/>
            <a:r>
              <a:rPr lang="en-US" sz="4000" b="1" dirty="0" smtClean="0">
                <a:solidFill>
                  <a:srgbClr val="0000FF"/>
                </a:solidFill>
                <a:latin typeface="Arial" pitchFamily="34" charset="0"/>
                <a:cs typeface="Arial" pitchFamily="34" charset="0"/>
              </a:rPr>
              <a:t/>
            </a:r>
            <a:br>
              <a:rPr lang="en-US" sz="4000" b="1" dirty="0" smtClean="0">
                <a:solidFill>
                  <a:srgbClr val="0000FF"/>
                </a:solidFill>
                <a:latin typeface="Arial" pitchFamily="34" charset="0"/>
                <a:cs typeface="Arial" pitchFamily="34" charset="0"/>
              </a:rPr>
            </a:br>
            <a:r>
              <a:rPr lang="en-US" b="1" dirty="0" smtClean="0">
                <a:solidFill>
                  <a:srgbClr val="0000FF"/>
                </a:solidFill>
                <a:latin typeface="Arial" pitchFamily="34" charset="0"/>
                <a:cs typeface="Arial" pitchFamily="34" charset="0"/>
              </a:rPr>
              <a:t/>
            </a:r>
            <a:br>
              <a:rPr lang="en-US" b="1" dirty="0" smtClean="0">
                <a:solidFill>
                  <a:srgbClr val="0000FF"/>
                </a:solidFill>
                <a:latin typeface="Arial" pitchFamily="34" charset="0"/>
                <a:cs typeface="Arial" pitchFamily="34" charset="0"/>
              </a:rPr>
            </a:br>
            <a:r>
              <a:rPr lang="en-US" b="1" dirty="0" smtClean="0">
                <a:solidFill>
                  <a:srgbClr val="0000FF"/>
                </a:solidFill>
                <a:latin typeface="Arial" pitchFamily="34" charset="0"/>
                <a:cs typeface="Arial" pitchFamily="34" charset="0"/>
              </a:rPr>
              <a:t/>
            </a:r>
            <a:br>
              <a:rPr lang="en-US" b="1" dirty="0" smtClean="0">
                <a:solidFill>
                  <a:srgbClr val="0000FF"/>
                </a:solidFill>
                <a:latin typeface="Arial" pitchFamily="34" charset="0"/>
                <a:cs typeface="Arial" pitchFamily="34" charset="0"/>
              </a:rPr>
            </a:br>
            <a:r>
              <a:rPr lang="en-US" b="1" dirty="0" smtClean="0">
                <a:solidFill>
                  <a:srgbClr val="0000FF"/>
                </a:solidFill>
                <a:latin typeface="Arial" pitchFamily="34" charset="0"/>
                <a:cs typeface="Arial" pitchFamily="34" charset="0"/>
              </a:rPr>
              <a:t/>
            </a:r>
            <a:br>
              <a:rPr lang="en-US" b="1" dirty="0" smtClean="0">
                <a:solidFill>
                  <a:srgbClr val="0000FF"/>
                </a:solidFill>
                <a:latin typeface="Arial" pitchFamily="34" charset="0"/>
                <a:cs typeface="Arial" pitchFamily="34" charset="0"/>
              </a:rPr>
            </a:br>
            <a:r>
              <a:rPr lang="en-US" b="1" dirty="0" smtClean="0">
                <a:solidFill>
                  <a:srgbClr val="0000FF"/>
                </a:solidFill>
                <a:latin typeface="Arial" pitchFamily="34" charset="0"/>
                <a:cs typeface="Arial" pitchFamily="34" charset="0"/>
              </a:rPr>
              <a:t/>
            </a:r>
            <a:br>
              <a:rPr lang="en-US" b="1" dirty="0" smtClean="0">
                <a:solidFill>
                  <a:srgbClr val="0000FF"/>
                </a:solidFill>
                <a:latin typeface="Arial" pitchFamily="34" charset="0"/>
                <a:cs typeface="Arial" pitchFamily="34" charset="0"/>
              </a:rPr>
            </a:br>
            <a:r>
              <a:rPr lang="en-US" b="1" dirty="0" smtClean="0">
                <a:solidFill>
                  <a:srgbClr val="0000FF"/>
                </a:solidFill>
                <a:latin typeface="Arial" pitchFamily="34" charset="0"/>
                <a:cs typeface="Arial" pitchFamily="34" charset="0"/>
              </a:rPr>
              <a:t/>
            </a:r>
            <a:br>
              <a:rPr lang="en-US" b="1" dirty="0" smtClean="0">
                <a:solidFill>
                  <a:srgbClr val="0000FF"/>
                </a:solidFill>
                <a:latin typeface="Arial" pitchFamily="34" charset="0"/>
                <a:cs typeface="Arial" pitchFamily="34" charset="0"/>
              </a:rPr>
            </a:br>
            <a:r>
              <a:rPr lang="en-US" b="1" dirty="0" smtClean="0">
                <a:solidFill>
                  <a:srgbClr val="0000FF"/>
                </a:solidFill>
                <a:latin typeface="Arial" pitchFamily="34" charset="0"/>
                <a:cs typeface="Arial" pitchFamily="34" charset="0"/>
              </a:rPr>
              <a:t/>
            </a:r>
            <a:br>
              <a:rPr lang="en-US" b="1" dirty="0" smtClean="0">
                <a:solidFill>
                  <a:srgbClr val="0000FF"/>
                </a:solidFill>
                <a:latin typeface="Arial" pitchFamily="34" charset="0"/>
                <a:cs typeface="Arial" pitchFamily="34" charset="0"/>
              </a:rPr>
            </a:br>
            <a:r>
              <a:rPr lang="en-US" b="1" dirty="0" smtClean="0">
                <a:solidFill>
                  <a:srgbClr val="0000FF"/>
                </a:solidFill>
                <a:latin typeface="Arial" pitchFamily="34" charset="0"/>
                <a:cs typeface="Arial" pitchFamily="34" charset="0"/>
              </a:rPr>
              <a:t/>
            </a:r>
            <a:br>
              <a:rPr lang="en-US" b="1" dirty="0" smtClean="0">
                <a:solidFill>
                  <a:srgbClr val="0000FF"/>
                </a:solidFill>
                <a:latin typeface="Arial" pitchFamily="34" charset="0"/>
                <a:cs typeface="Arial" pitchFamily="34" charset="0"/>
              </a:rPr>
            </a:br>
            <a:r>
              <a:rPr lang="en-US" b="1" dirty="0" smtClean="0">
                <a:solidFill>
                  <a:srgbClr val="0000FF"/>
                </a:solidFill>
                <a:latin typeface="Arial" pitchFamily="34" charset="0"/>
                <a:cs typeface="Arial" pitchFamily="34" charset="0"/>
              </a:rPr>
              <a:t/>
            </a:r>
            <a:br>
              <a:rPr lang="en-US" b="1" dirty="0" smtClean="0">
                <a:solidFill>
                  <a:srgbClr val="0000FF"/>
                </a:solidFill>
                <a:latin typeface="Arial" pitchFamily="34" charset="0"/>
                <a:cs typeface="Arial" pitchFamily="34" charset="0"/>
              </a:rPr>
            </a:br>
            <a:r>
              <a:rPr lang="en-US" b="1" dirty="0" smtClean="0">
                <a:solidFill>
                  <a:srgbClr val="0000FF"/>
                </a:solidFill>
                <a:latin typeface="Arial" pitchFamily="34" charset="0"/>
                <a:cs typeface="Arial" pitchFamily="34" charset="0"/>
              </a:rPr>
              <a:t/>
            </a:r>
            <a:br>
              <a:rPr lang="en-US" b="1" dirty="0" smtClean="0">
                <a:solidFill>
                  <a:srgbClr val="0000FF"/>
                </a:solidFill>
                <a:latin typeface="Arial" pitchFamily="34" charset="0"/>
                <a:cs typeface="Arial" pitchFamily="34" charset="0"/>
              </a:rPr>
            </a:br>
            <a:r>
              <a:rPr lang="en-US" b="1" dirty="0" smtClean="0">
                <a:solidFill>
                  <a:srgbClr val="0000FF"/>
                </a:solidFill>
                <a:latin typeface="Arial" pitchFamily="34" charset="0"/>
                <a:cs typeface="Arial" pitchFamily="34" charset="0"/>
              </a:rPr>
              <a:t/>
            </a:r>
            <a:br>
              <a:rPr lang="en-US" b="1" dirty="0" smtClean="0">
                <a:solidFill>
                  <a:srgbClr val="0000FF"/>
                </a:solidFill>
                <a:latin typeface="Arial" pitchFamily="34" charset="0"/>
                <a:cs typeface="Arial" pitchFamily="34" charset="0"/>
              </a:rPr>
            </a:br>
            <a:r>
              <a:rPr lang="en-US" b="1" dirty="0" smtClean="0">
                <a:solidFill>
                  <a:srgbClr val="0000FF"/>
                </a:solidFill>
                <a:latin typeface="Arial" pitchFamily="34" charset="0"/>
                <a:cs typeface="Arial" pitchFamily="34" charset="0"/>
              </a:rPr>
              <a:t/>
            </a:r>
            <a:br>
              <a:rPr lang="en-US" b="1" dirty="0" smtClean="0">
                <a:solidFill>
                  <a:srgbClr val="0000FF"/>
                </a:solidFill>
                <a:latin typeface="Arial" pitchFamily="34" charset="0"/>
                <a:cs typeface="Arial" pitchFamily="34" charset="0"/>
              </a:rPr>
            </a:br>
            <a:r>
              <a:rPr lang="en-US" b="1" dirty="0" smtClean="0">
                <a:solidFill>
                  <a:srgbClr val="0000FF"/>
                </a:solidFill>
                <a:latin typeface="Arial" pitchFamily="34" charset="0"/>
                <a:cs typeface="Arial" pitchFamily="34" charset="0"/>
              </a:rPr>
              <a:t/>
            </a:r>
            <a:br>
              <a:rPr lang="en-US" b="1" dirty="0" smtClean="0">
                <a:solidFill>
                  <a:srgbClr val="0000FF"/>
                </a:solidFill>
                <a:latin typeface="Arial" pitchFamily="34" charset="0"/>
                <a:cs typeface="Arial" pitchFamily="34" charset="0"/>
              </a:rPr>
            </a:br>
            <a:r>
              <a:rPr lang="en-US" b="1" dirty="0" smtClean="0">
                <a:solidFill>
                  <a:srgbClr val="0000FF"/>
                </a:solidFill>
                <a:latin typeface="Arial" pitchFamily="34" charset="0"/>
                <a:cs typeface="Arial" pitchFamily="34" charset="0"/>
              </a:rPr>
              <a:t/>
            </a:r>
            <a:br>
              <a:rPr lang="en-US" b="1" dirty="0" smtClean="0">
                <a:solidFill>
                  <a:srgbClr val="0000FF"/>
                </a:solidFill>
                <a:latin typeface="Arial" pitchFamily="34" charset="0"/>
                <a:cs typeface="Arial" pitchFamily="34" charset="0"/>
              </a:rPr>
            </a:br>
            <a:r>
              <a:rPr lang="en-US" b="1" dirty="0" smtClean="0">
                <a:solidFill>
                  <a:srgbClr val="0000FF"/>
                </a:solidFill>
                <a:latin typeface="Arial" pitchFamily="34" charset="0"/>
                <a:cs typeface="Arial" pitchFamily="34" charset="0"/>
              </a:rPr>
              <a:t/>
            </a:r>
            <a:br>
              <a:rPr lang="en-US" b="1" dirty="0" smtClean="0">
                <a:solidFill>
                  <a:srgbClr val="0000FF"/>
                </a:solidFill>
                <a:latin typeface="Arial" pitchFamily="34" charset="0"/>
                <a:cs typeface="Arial" pitchFamily="34" charset="0"/>
              </a:rPr>
            </a:br>
            <a:r>
              <a:rPr lang="en-US" b="1" dirty="0" smtClean="0">
                <a:solidFill>
                  <a:srgbClr val="0000FF"/>
                </a:solidFill>
                <a:latin typeface="Arial" pitchFamily="34" charset="0"/>
                <a:cs typeface="Arial" pitchFamily="34" charset="0"/>
              </a:rPr>
              <a:t/>
            </a:r>
            <a:br>
              <a:rPr lang="en-US" b="1" dirty="0" smtClean="0">
                <a:solidFill>
                  <a:srgbClr val="0000FF"/>
                </a:solidFill>
                <a:latin typeface="Arial" pitchFamily="34" charset="0"/>
                <a:cs typeface="Arial" pitchFamily="34" charset="0"/>
              </a:rPr>
            </a:br>
            <a:r>
              <a:rPr lang="en-US" b="1" dirty="0" smtClean="0">
                <a:solidFill>
                  <a:srgbClr val="0000FF"/>
                </a:solidFill>
                <a:latin typeface="Arial" pitchFamily="34" charset="0"/>
                <a:cs typeface="Arial" pitchFamily="34" charset="0"/>
              </a:rPr>
              <a:t/>
            </a:r>
            <a:br>
              <a:rPr lang="en-US" b="1" dirty="0" smtClean="0">
                <a:solidFill>
                  <a:srgbClr val="0000FF"/>
                </a:solidFill>
                <a:latin typeface="Arial" pitchFamily="34" charset="0"/>
                <a:cs typeface="Arial" pitchFamily="34" charset="0"/>
              </a:rPr>
            </a:br>
            <a:r>
              <a:rPr lang="en-US" b="1" dirty="0" smtClean="0">
                <a:solidFill>
                  <a:srgbClr val="0000FF"/>
                </a:solidFill>
                <a:latin typeface="Arial" pitchFamily="34" charset="0"/>
                <a:cs typeface="Arial" pitchFamily="34" charset="0"/>
              </a:rPr>
              <a:t/>
            </a:r>
            <a:br>
              <a:rPr lang="en-US" b="1" dirty="0" smtClean="0">
                <a:solidFill>
                  <a:srgbClr val="0000FF"/>
                </a:solidFill>
                <a:latin typeface="Arial" pitchFamily="34" charset="0"/>
                <a:cs typeface="Arial" pitchFamily="34" charset="0"/>
              </a:rPr>
            </a:br>
            <a:r>
              <a:rPr lang="en-US" b="1" dirty="0" smtClean="0">
                <a:solidFill>
                  <a:srgbClr val="0000FF"/>
                </a:solidFill>
                <a:latin typeface="Arial" pitchFamily="34" charset="0"/>
                <a:cs typeface="Arial" pitchFamily="34" charset="0"/>
              </a:rPr>
              <a:t/>
            </a:r>
            <a:br>
              <a:rPr lang="en-US" b="1" dirty="0" smtClean="0">
                <a:solidFill>
                  <a:srgbClr val="0000FF"/>
                </a:solidFill>
                <a:latin typeface="Arial" pitchFamily="34" charset="0"/>
                <a:cs typeface="Arial" pitchFamily="34" charset="0"/>
              </a:rPr>
            </a:br>
            <a:r>
              <a:rPr lang="en-US" b="1" dirty="0" smtClean="0">
                <a:solidFill>
                  <a:srgbClr val="0000FF"/>
                </a:solidFill>
                <a:latin typeface="Arial" pitchFamily="34" charset="0"/>
                <a:cs typeface="Arial" pitchFamily="34" charset="0"/>
              </a:rPr>
              <a:t/>
            </a:r>
            <a:br>
              <a:rPr lang="en-US" b="1" dirty="0" smtClean="0">
                <a:solidFill>
                  <a:srgbClr val="0000FF"/>
                </a:solidFill>
                <a:latin typeface="Arial" pitchFamily="34" charset="0"/>
                <a:cs typeface="Arial" pitchFamily="34" charset="0"/>
              </a:rPr>
            </a:br>
            <a:r>
              <a:rPr lang="en-US" sz="4000" b="1" dirty="0" smtClean="0">
                <a:solidFill>
                  <a:srgbClr val="0000FF"/>
                </a:solidFill>
                <a:latin typeface="Arial" pitchFamily="34" charset="0"/>
                <a:cs typeface="Arial" pitchFamily="34" charset="0"/>
              </a:rPr>
              <a:t>2.HỆ </a:t>
            </a:r>
            <a:r>
              <a:rPr lang="en-US" sz="4000" b="1" dirty="0">
                <a:solidFill>
                  <a:srgbClr val="0000FF"/>
                </a:solidFill>
                <a:latin typeface="Arial" pitchFamily="34" charset="0"/>
                <a:cs typeface="Arial" pitchFamily="34" charset="0"/>
              </a:rPr>
              <a:t>QUANG HỌC CỦA SÚNG ĐIỆN TỬ</a:t>
            </a:r>
            <a:r>
              <a:rPr lang="en-US" sz="4000" b="1" dirty="0">
                <a:solidFill>
                  <a:srgbClr val="0000FF"/>
                </a:solidFill>
              </a:rPr>
              <a:t/>
            </a:r>
            <a:br>
              <a:rPr lang="en-US" sz="4000" b="1" dirty="0">
                <a:solidFill>
                  <a:srgbClr val="0000FF"/>
                </a:solidFill>
              </a:rPr>
            </a:br>
            <a:endParaRPr lang="en-US" sz="4000" b="1" dirty="0">
              <a:solidFill>
                <a:srgbClr val="0000FF"/>
              </a:solidFill>
            </a:endParaRPr>
          </a:p>
        </p:txBody>
      </p:sp>
      <p:sp>
        <p:nvSpPr>
          <p:cNvPr id="4102" name="Rectangle 6"/>
          <p:cNvSpPr>
            <a:spLocks noGrp="1" noChangeArrowheads="1"/>
          </p:cNvSpPr>
          <p:nvPr>
            <p:ph type="body" sz="half" idx="1"/>
          </p:nvPr>
        </p:nvSpPr>
        <p:spPr>
          <a:xfrm>
            <a:off x="928662" y="2428868"/>
            <a:ext cx="3734778" cy="3590932"/>
          </a:xfrm>
        </p:spPr>
        <p:txBody>
          <a:bodyPr>
            <a:normAutofit fontScale="92500"/>
          </a:bodyPr>
          <a:lstStyle/>
          <a:p>
            <a:r>
              <a:rPr lang="en-US" sz="4000" dirty="0" err="1">
                <a:latin typeface="Arial" pitchFamily="34" charset="0"/>
                <a:cs typeface="Arial" pitchFamily="34" charset="0"/>
              </a:rPr>
              <a:t>Hệ</a:t>
            </a:r>
            <a:r>
              <a:rPr lang="en-US" sz="4000" dirty="0">
                <a:latin typeface="Arial" pitchFamily="34" charset="0"/>
                <a:cs typeface="Arial" pitchFamily="34" charset="0"/>
              </a:rPr>
              <a:t> 1 </a:t>
            </a:r>
            <a:r>
              <a:rPr lang="en-US" sz="4000" dirty="0" err="1">
                <a:latin typeface="Arial" pitchFamily="34" charset="0"/>
                <a:cs typeface="Arial" pitchFamily="34" charset="0"/>
              </a:rPr>
              <a:t>thấu</a:t>
            </a:r>
            <a:r>
              <a:rPr lang="en-US" sz="4000" dirty="0">
                <a:latin typeface="Arial" pitchFamily="34" charset="0"/>
                <a:cs typeface="Arial" pitchFamily="34" charset="0"/>
              </a:rPr>
              <a:t> </a:t>
            </a:r>
            <a:r>
              <a:rPr lang="en-US" sz="4000" dirty="0" err="1">
                <a:latin typeface="Arial" pitchFamily="34" charset="0"/>
                <a:cs typeface="Arial" pitchFamily="34" charset="0"/>
              </a:rPr>
              <a:t>kính</a:t>
            </a:r>
            <a:r>
              <a:rPr lang="en-US" sz="4000" dirty="0">
                <a:latin typeface="Arial" pitchFamily="34" charset="0"/>
                <a:cs typeface="Arial" pitchFamily="34" charset="0"/>
              </a:rPr>
              <a:t> </a:t>
            </a:r>
          </a:p>
          <a:p>
            <a:endParaRPr lang="en-US" sz="4000" dirty="0">
              <a:latin typeface="Arial" pitchFamily="34" charset="0"/>
              <a:cs typeface="Arial" pitchFamily="34" charset="0"/>
            </a:endParaRPr>
          </a:p>
          <a:p>
            <a:r>
              <a:rPr lang="en-US" sz="3200" dirty="0" err="1">
                <a:latin typeface="Arial" pitchFamily="34" charset="0"/>
                <a:cs typeface="Arial" pitchFamily="34" charset="0"/>
              </a:rPr>
              <a:t>Yêu</a:t>
            </a:r>
            <a:r>
              <a:rPr lang="en-US" sz="3200" dirty="0">
                <a:latin typeface="Arial" pitchFamily="34" charset="0"/>
                <a:cs typeface="Arial" pitchFamily="34" charset="0"/>
              </a:rPr>
              <a:t> </a:t>
            </a:r>
            <a:r>
              <a:rPr lang="en-US" sz="3200" dirty="0" err="1">
                <a:latin typeface="Arial" pitchFamily="34" charset="0"/>
                <a:cs typeface="Arial" pitchFamily="34" charset="0"/>
              </a:rPr>
              <a:t>cầu</a:t>
            </a:r>
            <a:r>
              <a:rPr lang="en-US" sz="3200" dirty="0">
                <a:latin typeface="Arial" pitchFamily="34" charset="0"/>
                <a:cs typeface="Arial" pitchFamily="34" charset="0"/>
              </a:rPr>
              <a:t>: </a:t>
            </a:r>
            <a:r>
              <a:rPr lang="en-US" sz="3200" dirty="0" err="1">
                <a:latin typeface="Arial" pitchFamily="34" charset="0"/>
                <a:cs typeface="Arial" pitchFamily="34" charset="0"/>
              </a:rPr>
              <a:t>ảnh</a:t>
            </a:r>
            <a:r>
              <a:rPr lang="en-US" sz="3200" dirty="0">
                <a:latin typeface="Arial" pitchFamily="34" charset="0"/>
                <a:cs typeface="Arial" pitchFamily="34" charset="0"/>
              </a:rPr>
              <a:t> </a:t>
            </a:r>
            <a:r>
              <a:rPr lang="en-US" sz="3200" dirty="0" err="1">
                <a:latin typeface="Arial" pitchFamily="34" charset="0"/>
                <a:cs typeface="Arial" pitchFamily="34" charset="0"/>
              </a:rPr>
              <a:t>của</a:t>
            </a:r>
            <a:r>
              <a:rPr lang="en-US" sz="3200" dirty="0">
                <a:latin typeface="Arial" pitchFamily="34" charset="0"/>
                <a:cs typeface="Arial" pitchFamily="34" charset="0"/>
              </a:rPr>
              <a:t> </a:t>
            </a:r>
            <a:r>
              <a:rPr lang="en-US" sz="3200" dirty="0" err="1">
                <a:latin typeface="Arial" pitchFamily="34" charset="0"/>
                <a:cs typeface="Arial" pitchFamily="34" charset="0"/>
              </a:rPr>
              <a:t>chùm</a:t>
            </a:r>
            <a:r>
              <a:rPr lang="en-US" sz="3200" dirty="0">
                <a:latin typeface="Arial" pitchFamily="34" charset="0"/>
                <a:cs typeface="Arial" pitchFamily="34" charset="0"/>
              </a:rPr>
              <a:t> </a:t>
            </a:r>
            <a:r>
              <a:rPr lang="en-US" sz="3200" dirty="0" err="1">
                <a:latin typeface="Arial" pitchFamily="34" charset="0"/>
                <a:cs typeface="Arial" pitchFamily="34" charset="0"/>
              </a:rPr>
              <a:t>trên</a:t>
            </a:r>
            <a:r>
              <a:rPr lang="en-US" sz="3200" dirty="0">
                <a:latin typeface="Arial" pitchFamily="34" charset="0"/>
                <a:cs typeface="Arial" pitchFamily="34" charset="0"/>
              </a:rPr>
              <a:t> </a:t>
            </a:r>
            <a:r>
              <a:rPr lang="en-US" sz="3200" dirty="0" err="1">
                <a:latin typeface="Arial" pitchFamily="34" charset="0"/>
                <a:cs typeface="Arial" pitchFamily="34" charset="0"/>
              </a:rPr>
              <a:t>màng</a:t>
            </a:r>
            <a:r>
              <a:rPr lang="en-US" sz="3200" dirty="0">
                <a:latin typeface="Arial" pitchFamily="34" charset="0"/>
                <a:cs typeface="Arial" pitchFamily="34" charset="0"/>
              </a:rPr>
              <a:t> </a:t>
            </a:r>
            <a:r>
              <a:rPr lang="en-US" sz="3200" dirty="0" err="1">
                <a:latin typeface="Arial" pitchFamily="34" charset="0"/>
                <a:cs typeface="Arial" pitchFamily="34" charset="0"/>
              </a:rPr>
              <a:t>hứng</a:t>
            </a:r>
            <a:r>
              <a:rPr lang="en-US" sz="3200" dirty="0">
                <a:latin typeface="Arial" pitchFamily="34" charset="0"/>
                <a:cs typeface="Arial" pitchFamily="34" charset="0"/>
              </a:rPr>
              <a:t> </a:t>
            </a:r>
            <a:r>
              <a:rPr lang="en-US" sz="3200" dirty="0" err="1">
                <a:latin typeface="Arial" pitchFamily="34" charset="0"/>
                <a:cs typeface="Arial" pitchFamily="34" charset="0"/>
              </a:rPr>
              <a:t>phải</a:t>
            </a:r>
            <a:r>
              <a:rPr lang="en-US" sz="3200" dirty="0">
                <a:latin typeface="Arial" pitchFamily="34" charset="0"/>
                <a:cs typeface="Arial" pitchFamily="34" charset="0"/>
              </a:rPr>
              <a:t> </a:t>
            </a:r>
            <a:r>
              <a:rPr lang="en-US" sz="3200" dirty="0" err="1">
                <a:latin typeface="Arial" pitchFamily="34" charset="0"/>
                <a:cs typeface="Arial" pitchFamily="34" charset="0"/>
              </a:rPr>
              <a:t>nhỏ</a:t>
            </a:r>
            <a:r>
              <a:rPr lang="en-US" sz="3200" dirty="0">
                <a:latin typeface="Arial" pitchFamily="34" charset="0"/>
                <a:cs typeface="Arial" pitchFamily="34" charset="0"/>
              </a:rPr>
              <a:t> </a:t>
            </a:r>
            <a:r>
              <a:rPr lang="en-US" sz="3200" dirty="0" err="1">
                <a:latin typeface="Arial" pitchFamily="34" charset="0"/>
                <a:cs typeface="Arial" pitchFamily="34" charset="0"/>
              </a:rPr>
              <a:t>nhất</a:t>
            </a:r>
            <a:endParaRPr lang="en-US" sz="3200" dirty="0">
              <a:latin typeface="Arial" pitchFamily="34" charset="0"/>
              <a:cs typeface="Arial" pitchFamily="34" charset="0"/>
            </a:endParaRPr>
          </a:p>
          <a:p>
            <a:endParaRPr lang="en-US" sz="3200" dirty="0"/>
          </a:p>
          <a:p>
            <a:endParaRPr lang="en-US" sz="3200" dirty="0"/>
          </a:p>
        </p:txBody>
      </p:sp>
      <p:sp>
        <p:nvSpPr>
          <p:cNvPr id="4103" name="Rectangle 7"/>
          <p:cNvSpPr>
            <a:spLocks noGrp="1" noChangeArrowheads="1"/>
          </p:cNvSpPr>
          <p:nvPr>
            <p:ph type="body" sz="half" idx="2"/>
          </p:nvPr>
        </p:nvSpPr>
        <p:spPr/>
        <p:txBody>
          <a:bodyPr/>
          <a:lstStyle/>
          <a:p>
            <a:endParaRPr lang="uz-Latn-UZ"/>
          </a:p>
        </p:txBody>
      </p:sp>
      <p:pic>
        <p:nvPicPr>
          <p:cNvPr id="4104" name="Picture 8" descr="4"/>
          <p:cNvPicPr>
            <a:picLocks noChangeAspect="1" noChangeArrowheads="1"/>
          </p:cNvPicPr>
          <p:nvPr/>
        </p:nvPicPr>
        <p:blipFill>
          <a:blip r:embed="rId2"/>
          <a:srcRect/>
          <a:stretch>
            <a:fillRect/>
          </a:stretch>
        </p:blipFill>
        <p:spPr bwMode="auto">
          <a:xfrm>
            <a:off x="4724400" y="1447800"/>
            <a:ext cx="3948113" cy="4800600"/>
          </a:xfrm>
          <a:prstGeom prst="rect">
            <a:avLst/>
          </a:prstGeom>
          <a:noFill/>
        </p:spPr>
      </p:pic>
      <p:sp>
        <p:nvSpPr>
          <p:cNvPr id="6" name="Date Placeholder 5"/>
          <p:cNvSpPr>
            <a:spLocks noGrp="1"/>
          </p:cNvSpPr>
          <p:nvPr>
            <p:ph type="dt" sz="half" idx="10"/>
          </p:nvPr>
        </p:nvSpPr>
        <p:spPr/>
        <p:txBody>
          <a:bodyPr/>
          <a:lstStyle/>
          <a:p>
            <a:fld id="{E2436294-AFB6-41B0-8E8A-430CDA436C89}" type="datetime1">
              <a:rPr lang="uz-Latn-UZ" smtClean="0"/>
              <a:pPr/>
              <a:t>15/12 2010</a:t>
            </a:fld>
            <a:endParaRPr lang="uz-Latn-UZ"/>
          </a:p>
        </p:txBody>
      </p:sp>
      <p:sp>
        <p:nvSpPr>
          <p:cNvPr id="7" name="Slide Number Placeholder 6"/>
          <p:cNvSpPr>
            <a:spLocks noGrp="1"/>
          </p:cNvSpPr>
          <p:nvPr>
            <p:ph type="sldNum" sz="quarter" idx="12"/>
          </p:nvPr>
        </p:nvSpPr>
        <p:spPr/>
        <p:txBody>
          <a:bodyPr/>
          <a:lstStyle/>
          <a:p>
            <a:fld id="{8E1AD46C-56E5-4B44-BEDD-E369C7BBEEFE}" type="slidenum">
              <a:rPr lang="uz-Latn-UZ" smtClean="0"/>
              <a:pPr/>
              <a:t>38</a:t>
            </a:fld>
            <a:endParaRPr lang="uz-Latn-UZ"/>
          </a:p>
        </p:txBody>
      </p:sp>
      <p:sp>
        <p:nvSpPr>
          <p:cNvPr id="8" name="Footer Placeholder 7"/>
          <p:cNvSpPr>
            <a:spLocks noGrp="1"/>
          </p:cNvSpPr>
          <p:nvPr>
            <p:ph type="ftr" sz="quarter" idx="11"/>
          </p:nvPr>
        </p:nvSpPr>
        <p:spPr/>
        <p:txBody>
          <a:bodyPr/>
          <a:lstStyle/>
          <a:p>
            <a:r>
              <a:rPr lang="vi-VN" smtClean="0"/>
              <a:t>BỘ MÔN VẬT LÝ ĐIỆN TỬ ỨNG DỤNG</a:t>
            </a:r>
            <a:endParaRPr lang="uz-Latn-UZ"/>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5400">
                <a:solidFill>
                  <a:srgbClr val="FF0066"/>
                </a:solidFill>
              </a:rPr>
              <a:t>Hệ 1 thấu kính</a:t>
            </a:r>
          </a:p>
        </p:txBody>
      </p:sp>
      <p:sp>
        <p:nvSpPr>
          <p:cNvPr id="5123" name="Rectangle 3"/>
          <p:cNvSpPr>
            <a:spLocks noGrp="1" noChangeArrowheads="1"/>
          </p:cNvSpPr>
          <p:nvPr>
            <p:ph type="body" idx="1"/>
          </p:nvPr>
        </p:nvSpPr>
        <p:spPr/>
        <p:txBody>
          <a:bodyPr/>
          <a:lstStyle/>
          <a:p>
            <a:r>
              <a:rPr lang="en-US" dirty="0"/>
              <a:t>Theo </a:t>
            </a:r>
            <a:r>
              <a:rPr lang="en-US" dirty="0" err="1"/>
              <a:t>lý</a:t>
            </a:r>
            <a:r>
              <a:rPr lang="en-US" dirty="0"/>
              <a:t> </a:t>
            </a:r>
            <a:r>
              <a:rPr lang="en-US" dirty="0" err="1"/>
              <a:t>thuyết</a:t>
            </a:r>
            <a:r>
              <a:rPr lang="en-US" dirty="0"/>
              <a:t> </a:t>
            </a:r>
            <a:r>
              <a:rPr lang="en-US" dirty="0" err="1" smtClean="0"/>
              <a:t>Larange-Helmholz</a:t>
            </a:r>
            <a:r>
              <a:rPr lang="en-US" dirty="0" smtClean="0"/>
              <a:t> :</a:t>
            </a:r>
            <a:endParaRPr lang="en-US" dirty="0"/>
          </a:p>
          <a:p>
            <a:endParaRPr lang="en-US" dirty="0"/>
          </a:p>
          <a:p>
            <a:r>
              <a:rPr lang="en-US" dirty="0" err="1">
                <a:latin typeface="Arial" pitchFamily="34" charset="0"/>
                <a:cs typeface="Arial" pitchFamily="34" charset="0"/>
              </a:rPr>
              <a:t>Độ</a:t>
            </a:r>
            <a:r>
              <a:rPr lang="en-US" dirty="0">
                <a:latin typeface="Arial" pitchFamily="34" charset="0"/>
                <a:cs typeface="Arial" pitchFamily="34" charset="0"/>
              </a:rPr>
              <a:t> </a:t>
            </a:r>
            <a:r>
              <a:rPr lang="en-US" dirty="0" err="1">
                <a:latin typeface="Arial" pitchFamily="34" charset="0"/>
                <a:cs typeface="Arial" pitchFamily="34" charset="0"/>
              </a:rPr>
              <a:t>rộng</a:t>
            </a:r>
            <a:r>
              <a:rPr lang="en-US" dirty="0">
                <a:latin typeface="Arial" pitchFamily="34" charset="0"/>
                <a:cs typeface="Arial" pitchFamily="34" charset="0"/>
              </a:rPr>
              <a:t> </a:t>
            </a:r>
            <a:r>
              <a:rPr lang="en-US" dirty="0" err="1">
                <a:latin typeface="Arial" pitchFamily="34" charset="0"/>
                <a:cs typeface="Arial" pitchFamily="34" charset="0"/>
              </a:rPr>
              <a:t>ảnh</a:t>
            </a:r>
            <a:r>
              <a:rPr lang="en-US" dirty="0">
                <a:latin typeface="Arial" pitchFamily="34" charset="0"/>
                <a:cs typeface="Arial" pitchFamily="34" charset="0"/>
              </a:rPr>
              <a:t> </a:t>
            </a:r>
            <a:r>
              <a:rPr lang="en-US" dirty="0" err="1">
                <a:latin typeface="Arial" pitchFamily="34" charset="0"/>
                <a:cs typeface="Arial" pitchFamily="34" charset="0"/>
              </a:rPr>
              <a:t>của</a:t>
            </a:r>
            <a:r>
              <a:rPr lang="en-US" dirty="0">
                <a:latin typeface="Arial" pitchFamily="34" charset="0"/>
                <a:cs typeface="Arial" pitchFamily="34" charset="0"/>
              </a:rPr>
              <a:t> </a:t>
            </a:r>
            <a:r>
              <a:rPr lang="en-US" dirty="0" smtClean="0">
                <a:latin typeface="Arial" pitchFamily="34" charset="0"/>
                <a:cs typeface="Arial" pitchFamily="34" charset="0"/>
              </a:rPr>
              <a:t>cathode</a:t>
            </a:r>
            <a:endParaRPr lang="en-US" sz="2800" dirty="0">
              <a:latin typeface="Arial" pitchFamily="34" charset="0"/>
              <a:cs typeface="Arial" pitchFamily="34" charset="0"/>
            </a:endParaRPr>
          </a:p>
          <a:p>
            <a:endParaRPr lang="en-US" sz="2800" dirty="0" smtClean="0"/>
          </a:p>
          <a:p>
            <a:endParaRPr lang="en-US" sz="2800" dirty="0"/>
          </a:p>
          <a:p>
            <a:r>
              <a:rPr lang="en-US" sz="2800" dirty="0" err="1">
                <a:latin typeface="Arial" pitchFamily="34" charset="0"/>
                <a:cs typeface="Arial" pitchFamily="34" charset="0"/>
              </a:rPr>
              <a:t>Yêu</a:t>
            </a:r>
            <a:r>
              <a:rPr lang="en-US" sz="2800" dirty="0">
                <a:latin typeface="Arial" pitchFamily="34" charset="0"/>
                <a:cs typeface="Arial" pitchFamily="34" charset="0"/>
              </a:rPr>
              <a:t> </a:t>
            </a:r>
            <a:r>
              <a:rPr lang="en-US" sz="2800" dirty="0" err="1">
                <a:latin typeface="Arial" pitchFamily="34" charset="0"/>
                <a:cs typeface="Arial" pitchFamily="34" charset="0"/>
              </a:rPr>
              <a:t>cầu</a:t>
            </a:r>
            <a:r>
              <a:rPr lang="en-US" sz="2800" dirty="0">
                <a:latin typeface="Arial" pitchFamily="34" charset="0"/>
                <a:cs typeface="Arial" pitchFamily="34" charset="0"/>
              </a:rPr>
              <a:t>: r</a:t>
            </a:r>
            <a:r>
              <a:rPr lang="en-US" sz="2800" baseline="-25000" dirty="0">
                <a:latin typeface="Arial" pitchFamily="34" charset="0"/>
                <a:cs typeface="Arial" pitchFamily="34" charset="0"/>
              </a:rPr>
              <a:t>2</a:t>
            </a:r>
            <a:r>
              <a:rPr lang="en-US" sz="2800" dirty="0">
                <a:latin typeface="Arial" pitchFamily="34" charset="0"/>
                <a:cs typeface="Arial" pitchFamily="34" charset="0"/>
              </a:rPr>
              <a:t> </a:t>
            </a:r>
            <a:r>
              <a:rPr lang="en-US" sz="2800" dirty="0" err="1">
                <a:latin typeface="Arial" pitchFamily="34" charset="0"/>
                <a:cs typeface="Arial" pitchFamily="34" charset="0"/>
              </a:rPr>
              <a:t>nhỏ</a:t>
            </a:r>
            <a:r>
              <a:rPr lang="en-US" sz="2800" dirty="0">
                <a:latin typeface="Arial" pitchFamily="34" charset="0"/>
                <a:cs typeface="Arial" pitchFamily="34" charset="0"/>
              </a:rPr>
              <a:t> </a:t>
            </a:r>
            <a:r>
              <a:rPr lang="en-US" sz="2800" dirty="0" err="1">
                <a:latin typeface="Arial" pitchFamily="34" charset="0"/>
                <a:cs typeface="Arial" pitchFamily="34" charset="0"/>
              </a:rPr>
              <a:t>nhất</a:t>
            </a:r>
            <a:r>
              <a:rPr lang="en-US" sz="2800" dirty="0">
                <a:latin typeface="Arial" pitchFamily="34" charset="0"/>
                <a:cs typeface="Arial" pitchFamily="34" charset="0"/>
              </a:rPr>
              <a:t>:</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Giảm</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tử</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số</a:t>
            </a:r>
            <a:r>
              <a:rPr lang="en-US" sz="2800" dirty="0">
                <a:latin typeface="Arial" pitchFamily="34" charset="0"/>
                <a:cs typeface="Arial" pitchFamily="34" charset="0"/>
                <a:sym typeface="Wingdings" pitchFamily="2" charset="2"/>
              </a:rPr>
              <a:t> hay </a:t>
            </a:r>
            <a:r>
              <a:rPr lang="en-US" sz="2800" dirty="0" err="1">
                <a:latin typeface="Arial" pitchFamily="34" charset="0"/>
                <a:cs typeface="Arial" pitchFamily="34" charset="0"/>
                <a:sym typeface="Wingdings" pitchFamily="2" charset="2"/>
              </a:rPr>
              <a:t>tăng</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mẫu</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số</a:t>
            </a:r>
            <a:endParaRPr lang="en-US" sz="2800" dirty="0">
              <a:latin typeface="Arial" pitchFamily="34" charset="0"/>
              <a:cs typeface="Arial" pitchFamily="34" charset="0"/>
            </a:endParaRPr>
          </a:p>
        </p:txBody>
      </p:sp>
      <p:sp>
        <p:nvSpPr>
          <p:cNvPr id="5125" name="Rectangle 5"/>
          <p:cNvSpPr>
            <a:spLocks noChangeArrowheads="1"/>
          </p:cNvSpPr>
          <p:nvPr/>
        </p:nvSpPr>
        <p:spPr bwMode="auto">
          <a:xfrm>
            <a:off x="0" y="3290888"/>
            <a:ext cx="9144000" cy="0"/>
          </a:xfrm>
          <a:prstGeom prst="rect">
            <a:avLst/>
          </a:prstGeom>
          <a:noFill/>
          <a:ln w="9525">
            <a:noFill/>
            <a:miter lim="800000"/>
            <a:headEnd/>
            <a:tailEnd/>
          </a:ln>
          <a:effectLst/>
        </p:spPr>
        <p:txBody>
          <a:bodyPr wrap="none" anchor="ctr">
            <a:spAutoFit/>
          </a:bodyPr>
          <a:lstStyle/>
          <a:p>
            <a:endParaRPr lang="uz-Latn-UZ"/>
          </a:p>
        </p:txBody>
      </p:sp>
      <p:graphicFrame>
        <p:nvGraphicFramePr>
          <p:cNvPr id="5124" name="Object 4"/>
          <p:cNvGraphicFramePr>
            <a:graphicFrameLocks noChangeAspect="1"/>
          </p:cNvGraphicFramePr>
          <p:nvPr/>
        </p:nvGraphicFramePr>
        <p:xfrm>
          <a:off x="2571736" y="3000372"/>
          <a:ext cx="3505200" cy="725488"/>
        </p:xfrm>
        <a:graphic>
          <a:graphicData uri="http://schemas.openxmlformats.org/presentationml/2006/ole">
            <p:oleObj spid="_x0000_s21506" name="Equation" r:id="rId3" imgW="1104900" imgH="228600" progId="">
              <p:embed/>
            </p:oleObj>
          </a:graphicData>
        </a:graphic>
      </p:graphicFrame>
      <p:sp>
        <p:nvSpPr>
          <p:cNvPr id="5127"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uz-Latn-UZ"/>
          </a:p>
        </p:txBody>
      </p:sp>
      <p:graphicFrame>
        <p:nvGraphicFramePr>
          <p:cNvPr id="5126" name="Object 6"/>
          <p:cNvGraphicFramePr>
            <a:graphicFrameLocks noChangeAspect="1"/>
          </p:cNvGraphicFramePr>
          <p:nvPr/>
        </p:nvGraphicFramePr>
        <p:xfrm>
          <a:off x="2857488" y="4643446"/>
          <a:ext cx="1905000" cy="1201738"/>
        </p:xfrm>
        <a:graphic>
          <a:graphicData uri="http://schemas.openxmlformats.org/presentationml/2006/ole">
            <p:oleObj spid="_x0000_s21507" name="Equation" r:id="rId4" imgW="800100" imgH="508000" progId="">
              <p:embed/>
            </p:oleObj>
          </a:graphicData>
        </a:graphic>
      </p:graphicFrame>
      <p:sp>
        <p:nvSpPr>
          <p:cNvPr id="8" name="Date Placeholder 7"/>
          <p:cNvSpPr>
            <a:spLocks noGrp="1"/>
          </p:cNvSpPr>
          <p:nvPr>
            <p:ph type="dt" sz="half" idx="10"/>
          </p:nvPr>
        </p:nvSpPr>
        <p:spPr/>
        <p:txBody>
          <a:bodyPr/>
          <a:lstStyle/>
          <a:p>
            <a:fld id="{9490ABC2-52A3-4151-BC3F-892728552841}" type="datetime1">
              <a:rPr lang="uz-Latn-UZ" smtClean="0"/>
              <a:pPr/>
              <a:t>15/12 2010</a:t>
            </a:fld>
            <a:endParaRPr lang="uz-Latn-UZ"/>
          </a:p>
        </p:txBody>
      </p:sp>
      <p:sp>
        <p:nvSpPr>
          <p:cNvPr id="9" name="Slide Number Placeholder 8"/>
          <p:cNvSpPr>
            <a:spLocks noGrp="1"/>
          </p:cNvSpPr>
          <p:nvPr>
            <p:ph type="sldNum" sz="quarter" idx="12"/>
          </p:nvPr>
        </p:nvSpPr>
        <p:spPr/>
        <p:txBody>
          <a:bodyPr/>
          <a:lstStyle/>
          <a:p>
            <a:fld id="{8E1AD46C-56E5-4B44-BEDD-E369C7BBEEFE}" type="slidenum">
              <a:rPr lang="uz-Latn-UZ" smtClean="0"/>
              <a:pPr/>
              <a:t>39</a:t>
            </a:fld>
            <a:endParaRPr lang="uz-Latn-UZ"/>
          </a:p>
        </p:txBody>
      </p:sp>
      <p:sp>
        <p:nvSpPr>
          <p:cNvPr id="10" name="Footer Placeholder 9"/>
          <p:cNvSpPr>
            <a:spLocks noGrp="1"/>
          </p:cNvSpPr>
          <p:nvPr>
            <p:ph type="ftr" sz="quarter" idx="11"/>
          </p:nvPr>
        </p:nvSpPr>
        <p:spPr/>
        <p:txBody>
          <a:bodyPr/>
          <a:lstStyle/>
          <a:p>
            <a:r>
              <a:rPr lang="vi-VN" smtClean="0"/>
              <a:t>BỘ MÔN VẬT LÝ ĐIỆN TỬ ỨNG DỤNG</a:t>
            </a:r>
            <a:endParaRPr lang="uz-Latn-UZ"/>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4"/>
          <p:cNvSpPr>
            <a:spLocks noChangeArrowheads="1"/>
          </p:cNvSpPr>
          <p:nvPr/>
        </p:nvSpPr>
        <p:spPr bwMode="auto">
          <a:xfrm>
            <a:off x="179388" y="0"/>
            <a:ext cx="8893175" cy="5216525"/>
          </a:xfrm>
          <a:prstGeom prst="rect">
            <a:avLst/>
          </a:prstGeom>
          <a:noFill/>
          <a:ln w="9525">
            <a:noFill/>
            <a:miter lim="800000"/>
            <a:headEnd/>
            <a:tailEnd/>
          </a:ln>
        </p:spPr>
        <p:txBody>
          <a:bodyPr>
            <a:spAutoFit/>
          </a:bodyPr>
          <a:lstStyle/>
          <a:p>
            <a:pPr eaLnBrk="0" hangingPunct="0"/>
            <a:r>
              <a:rPr lang="en-US" sz="2800">
                <a:latin typeface="VNI-Times" pitchFamily="2" charset="0"/>
              </a:rPr>
              <a:t>Töø nguyeân lí Fermat ruùt ra 3 ñieàu kieän cô baûn trong quang hoïc:</a:t>
            </a:r>
          </a:p>
          <a:p>
            <a:pPr eaLnBrk="0" hangingPunct="0"/>
            <a:r>
              <a:rPr lang="en-US" sz="2800">
                <a:latin typeface="VNI-Times" pitchFamily="2" charset="0"/>
              </a:rPr>
              <a:t>- Ñònh luaät truyeàn thaúng: Trong moâi tröôøng ñoàng nhaát vaø ñaúng höôùng ( chieát suaát ñoàng ñeàu), aùnh saùng truyeàn theo ñöôøng thaúng.</a:t>
            </a:r>
          </a:p>
          <a:p>
            <a:pPr eaLnBrk="0" hangingPunct="0"/>
            <a:r>
              <a:rPr lang="en-US" sz="2800">
                <a:latin typeface="VNI-Times" pitchFamily="2" charset="0"/>
              </a:rPr>
              <a:t>- Ñònh luaät phaûn xaï: Khi tia saùng phaûn xaï treân maët phaân caùch giöõa hai moâi tröôøng thì goùc phaûn xaï baèng goùc tôùi.</a:t>
            </a:r>
          </a:p>
          <a:p>
            <a:pPr eaLnBrk="0" hangingPunct="0"/>
            <a:endParaRPr lang="en-US" sz="2800">
              <a:latin typeface="VNI-Times" pitchFamily="2" charset="0"/>
            </a:endParaRPr>
          </a:p>
          <a:p>
            <a:pPr eaLnBrk="0" hangingPunct="0"/>
            <a:r>
              <a:rPr lang="en-US" sz="2800">
                <a:latin typeface="VNI-Times" pitchFamily="2" charset="0"/>
              </a:rPr>
              <a:t>- Ñònh luaät khuùc xaï: Khi tia saùng ñi töø moâi tröôøng coù chieát suaát n</a:t>
            </a:r>
            <a:r>
              <a:rPr lang="en-US" sz="2800" baseline="-25000">
                <a:latin typeface="VNI-Times" pitchFamily="2" charset="0"/>
              </a:rPr>
              <a:t>1</a:t>
            </a:r>
            <a:r>
              <a:rPr lang="en-US" sz="2800">
                <a:latin typeface="VNI-Times" pitchFamily="2" charset="0"/>
              </a:rPr>
              <a:t> sang moâi tröôøng coù chieát suaát n</a:t>
            </a:r>
            <a:r>
              <a:rPr lang="en-US" sz="2800" baseline="-25000">
                <a:latin typeface="VNI-Times" pitchFamily="2" charset="0"/>
              </a:rPr>
              <a:t>2</a:t>
            </a:r>
            <a:r>
              <a:rPr lang="en-US" sz="2800">
                <a:latin typeface="VNI-Times" pitchFamily="2" charset="0"/>
              </a:rPr>
              <a:t>, noù bò khuùc xaï ôû maët phaân caùch hai moâi tröôøng. Tæ soá giöõa goùc tôùi vaø goùc phaûn xaï thoaû maõn ñieàu kieän:</a:t>
            </a:r>
          </a:p>
        </p:txBody>
      </p:sp>
      <p:sp>
        <p:nvSpPr>
          <p:cNvPr id="2058" name="Rectangle 5"/>
          <p:cNvSpPr>
            <a:spLocks noChangeArrowheads="1"/>
          </p:cNvSpPr>
          <p:nvPr/>
        </p:nvSpPr>
        <p:spPr bwMode="auto">
          <a:xfrm>
            <a:off x="2124075" y="2924175"/>
            <a:ext cx="2232025" cy="792163"/>
          </a:xfrm>
          <a:prstGeom prst="rect">
            <a:avLst/>
          </a:prstGeom>
          <a:noFill/>
          <a:ln w="9525">
            <a:noFill/>
            <a:miter lim="800000"/>
            <a:headEnd/>
            <a:tailEnd/>
          </a:ln>
        </p:spPr>
        <p:txBody>
          <a:bodyPr wrap="none" anchor="ctr"/>
          <a:lstStyle/>
          <a:p>
            <a:pPr algn="ctr"/>
            <a:r>
              <a:rPr lang="en-US" sz="2400" b="1">
                <a:sym typeface="Symbol" pitchFamily="18" charset="2"/>
              </a:rPr>
              <a:t>’ =  				(2)</a:t>
            </a:r>
          </a:p>
          <a:p>
            <a:pPr algn="ctr"/>
            <a:endParaRPr lang="en-US" sz="2000">
              <a:sym typeface="Symbol" pitchFamily="18" charset="2"/>
            </a:endParaRPr>
          </a:p>
        </p:txBody>
      </p:sp>
      <p:graphicFrame>
        <p:nvGraphicFramePr>
          <p:cNvPr id="2050" name="Object 6"/>
          <p:cNvGraphicFramePr>
            <a:graphicFrameLocks noChangeAspect="1"/>
          </p:cNvGraphicFramePr>
          <p:nvPr/>
        </p:nvGraphicFramePr>
        <p:xfrm>
          <a:off x="1905000" y="1435100"/>
          <a:ext cx="914400" cy="198438"/>
        </p:xfrm>
        <a:graphic>
          <a:graphicData uri="http://schemas.openxmlformats.org/presentationml/2006/ole">
            <p:oleObj spid="_x0000_s96258" name="Equation" r:id="rId3" imgW="914400" imgH="198720" progId="">
              <p:embed/>
            </p:oleObj>
          </a:graphicData>
        </a:graphic>
      </p:graphicFrame>
      <p:graphicFrame>
        <p:nvGraphicFramePr>
          <p:cNvPr id="2051" name="Object 53"/>
          <p:cNvGraphicFramePr>
            <a:graphicFrameLocks noChangeAspect="1"/>
          </p:cNvGraphicFramePr>
          <p:nvPr/>
        </p:nvGraphicFramePr>
        <p:xfrm>
          <a:off x="2254250" y="1376363"/>
          <a:ext cx="215900" cy="317500"/>
        </p:xfrm>
        <a:graphic>
          <a:graphicData uri="http://schemas.openxmlformats.org/presentationml/2006/ole">
            <p:oleObj spid="_x0000_s96259" name="Equation" r:id="rId4" imgW="215640" imgH="317160" progId="">
              <p:embed/>
            </p:oleObj>
          </a:graphicData>
        </a:graphic>
      </p:graphicFrame>
      <p:graphicFrame>
        <p:nvGraphicFramePr>
          <p:cNvPr id="2052" name="Object 56"/>
          <p:cNvGraphicFramePr>
            <a:graphicFrameLocks noChangeAspect="1"/>
          </p:cNvGraphicFramePr>
          <p:nvPr/>
        </p:nvGraphicFramePr>
        <p:xfrm>
          <a:off x="2254250" y="1376363"/>
          <a:ext cx="215900" cy="317500"/>
        </p:xfrm>
        <a:graphic>
          <a:graphicData uri="http://schemas.openxmlformats.org/presentationml/2006/ole">
            <p:oleObj spid="_x0000_s96260" name="Equation" r:id="rId5" imgW="215640" imgH="317160" progId="">
              <p:embed/>
            </p:oleObj>
          </a:graphicData>
        </a:graphic>
      </p:graphicFrame>
      <p:grpSp>
        <p:nvGrpSpPr>
          <p:cNvPr id="2" name="Group 65"/>
          <p:cNvGrpSpPr>
            <a:grpSpLocks/>
          </p:cNvGrpSpPr>
          <p:nvPr/>
        </p:nvGrpSpPr>
        <p:grpSpPr bwMode="auto">
          <a:xfrm>
            <a:off x="323850" y="5516563"/>
            <a:ext cx="5256213" cy="863600"/>
            <a:chOff x="204" y="3475"/>
            <a:chExt cx="3311" cy="544"/>
          </a:xfrm>
        </p:grpSpPr>
        <p:grpSp>
          <p:nvGrpSpPr>
            <p:cNvPr id="3" name="Group 63"/>
            <p:cNvGrpSpPr>
              <a:grpSpLocks/>
            </p:cNvGrpSpPr>
            <p:nvPr/>
          </p:nvGrpSpPr>
          <p:grpSpPr bwMode="auto">
            <a:xfrm>
              <a:off x="204" y="3475"/>
              <a:ext cx="981" cy="544"/>
              <a:chOff x="567" y="3430"/>
              <a:chExt cx="981" cy="544"/>
            </a:xfrm>
          </p:grpSpPr>
          <p:graphicFrame>
            <p:nvGraphicFramePr>
              <p:cNvPr id="2055" name="Object 60"/>
              <p:cNvGraphicFramePr>
                <a:graphicFrameLocks noChangeAspect="1"/>
              </p:cNvGraphicFramePr>
              <p:nvPr/>
            </p:nvGraphicFramePr>
            <p:xfrm>
              <a:off x="567" y="3430"/>
              <a:ext cx="446" cy="491"/>
            </p:xfrm>
            <a:graphic>
              <a:graphicData uri="http://schemas.openxmlformats.org/presentationml/2006/ole">
                <p:oleObj spid="_x0000_s96263" name="Equation" r:id="rId6" imgW="380880" imgH="419040" progId="">
                  <p:embed/>
                </p:oleObj>
              </a:graphicData>
            </a:graphic>
          </p:graphicFrame>
          <p:graphicFrame>
            <p:nvGraphicFramePr>
              <p:cNvPr id="2056" name="Object 61"/>
              <p:cNvGraphicFramePr>
                <a:graphicFrameLocks noChangeAspect="1"/>
              </p:cNvGraphicFramePr>
              <p:nvPr/>
            </p:nvGraphicFramePr>
            <p:xfrm>
              <a:off x="1292" y="3430"/>
              <a:ext cx="256" cy="544"/>
            </p:xfrm>
            <a:graphic>
              <a:graphicData uri="http://schemas.openxmlformats.org/presentationml/2006/ole">
                <p:oleObj spid="_x0000_s96264" name="Equation" r:id="rId7" imgW="203040" imgH="431640" progId="">
                  <p:embed/>
                </p:oleObj>
              </a:graphicData>
            </a:graphic>
          </p:graphicFrame>
          <p:sp>
            <p:nvSpPr>
              <p:cNvPr id="2080" name="Rectangle 62"/>
              <p:cNvSpPr>
                <a:spLocks noChangeArrowheads="1"/>
              </p:cNvSpPr>
              <p:nvPr/>
            </p:nvSpPr>
            <p:spPr bwMode="auto">
              <a:xfrm>
                <a:off x="1020" y="3566"/>
                <a:ext cx="272" cy="227"/>
              </a:xfrm>
              <a:prstGeom prst="rect">
                <a:avLst/>
              </a:prstGeom>
              <a:noFill/>
              <a:ln w="9525">
                <a:noFill/>
                <a:miter lim="800000"/>
                <a:headEnd/>
                <a:tailEnd/>
              </a:ln>
            </p:spPr>
            <p:txBody>
              <a:bodyPr wrap="none" anchor="ctr"/>
              <a:lstStyle/>
              <a:p>
                <a:pPr algn="ctr"/>
                <a:r>
                  <a:rPr lang="en-US" b="1"/>
                  <a:t>=</a:t>
                </a:r>
              </a:p>
            </p:txBody>
          </p:sp>
        </p:grpSp>
        <p:sp>
          <p:nvSpPr>
            <p:cNvPr id="2079" name="Rectangle 64"/>
            <p:cNvSpPr>
              <a:spLocks noChangeArrowheads="1"/>
            </p:cNvSpPr>
            <p:nvPr/>
          </p:nvSpPr>
          <p:spPr bwMode="auto">
            <a:xfrm>
              <a:off x="3016" y="3657"/>
              <a:ext cx="499" cy="272"/>
            </a:xfrm>
            <a:prstGeom prst="rect">
              <a:avLst/>
            </a:prstGeom>
            <a:noFill/>
            <a:ln w="9525">
              <a:noFill/>
              <a:miter lim="800000"/>
              <a:headEnd/>
              <a:tailEnd/>
            </a:ln>
          </p:spPr>
          <p:txBody>
            <a:bodyPr wrap="none" anchor="ctr"/>
            <a:lstStyle/>
            <a:p>
              <a:pPr algn="ctr"/>
              <a:r>
                <a:rPr lang="en-US" b="1"/>
                <a:t>(3)</a:t>
              </a:r>
            </a:p>
          </p:txBody>
        </p:sp>
      </p:grpSp>
      <p:grpSp>
        <p:nvGrpSpPr>
          <p:cNvPr id="4" name="Group 67"/>
          <p:cNvGrpSpPr>
            <a:grpSpLocks/>
          </p:cNvGrpSpPr>
          <p:nvPr/>
        </p:nvGrpSpPr>
        <p:grpSpPr bwMode="auto">
          <a:xfrm>
            <a:off x="3563938" y="4508500"/>
            <a:ext cx="5184775" cy="2349500"/>
            <a:chOff x="2245" y="2840"/>
            <a:chExt cx="3266" cy="1480"/>
          </a:xfrm>
        </p:grpSpPr>
        <p:grpSp>
          <p:nvGrpSpPr>
            <p:cNvPr id="5" name="Group 59"/>
            <p:cNvGrpSpPr>
              <a:grpSpLocks/>
            </p:cNvGrpSpPr>
            <p:nvPr/>
          </p:nvGrpSpPr>
          <p:grpSpPr bwMode="auto">
            <a:xfrm>
              <a:off x="3515" y="2840"/>
              <a:ext cx="1592" cy="1208"/>
              <a:chOff x="653" y="3249"/>
              <a:chExt cx="1411" cy="1071"/>
            </a:xfrm>
          </p:grpSpPr>
          <p:grpSp>
            <p:nvGrpSpPr>
              <p:cNvPr id="6" name="Group 37"/>
              <p:cNvGrpSpPr>
                <a:grpSpLocks/>
              </p:cNvGrpSpPr>
              <p:nvPr/>
            </p:nvGrpSpPr>
            <p:grpSpPr bwMode="auto">
              <a:xfrm>
                <a:off x="653" y="3249"/>
                <a:ext cx="1411" cy="1071"/>
                <a:chOff x="5912" y="7829"/>
                <a:chExt cx="3208" cy="1966"/>
              </a:xfrm>
            </p:grpSpPr>
            <p:grpSp>
              <p:nvGrpSpPr>
                <p:cNvPr id="7" name="Group 38"/>
                <p:cNvGrpSpPr>
                  <a:grpSpLocks/>
                </p:cNvGrpSpPr>
                <p:nvPr/>
              </p:nvGrpSpPr>
              <p:grpSpPr bwMode="auto">
                <a:xfrm>
                  <a:off x="6495" y="7829"/>
                  <a:ext cx="2145" cy="1966"/>
                  <a:chOff x="6495" y="7829"/>
                  <a:chExt cx="2145" cy="1966"/>
                </a:xfrm>
              </p:grpSpPr>
              <p:sp>
                <p:nvSpPr>
                  <p:cNvPr id="2072" name="Line 39"/>
                  <p:cNvSpPr>
                    <a:spLocks noChangeShapeType="1"/>
                  </p:cNvSpPr>
                  <p:nvPr/>
                </p:nvSpPr>
                <p:spPr bwMode="auto">
                  <a:xfrm>
                    <a:off x="6495" y="9180"/>
                    <a:ext cx="2145" cy="0"/>
                  </a:xfrm>
                  <a:prstGeom prst="line">
                    <a:avLst/>
                  </a:prstGeom>
                  <a:noFill/>
                  <a:ln w="9525">
                    <a:solidFill>
                      <a:srgbClr val="000000"/>
                    </a:solidFill>
                    <a:round/>
                    <a:headEnd/>
                    <a:tailEnd/>
                  </a:ln>
                </p:spPr>
                <p:txBody>
                  <a:bodyPr/>
                  <a:lstStyle/>
                  <a:p>
                    <a:endParaRPr lang="uz-Latn-UZ"/>
                  </a:p>
                </p:txBody>
              </p:sp>
              <p:sp>
                <p:nvSpPr>
                  <p:cNvPr id="2073" name="Line 40"/>
                  <p:cNvSpPr>
                    <a:spLocks noChangeShapeType="1"/>
                  </p:cNvSpPr>
                  <p:nvPr/>
                </p:nvSpPr>
                <p:spPr bwMode="auto">
                  <a:xfrm>
                    <a:off x="7575" y="7829"/>
                    <a:ext cx="0" cy="1966"/>
                  </a:xfrm>
                  <a:prstGeom prst="line">
                    <a:avLst/>
                  </a:prstGeom>
                  <a:noFill/>
                  <a:ln w="9525">
                    <a:solidFill>
                      <a:srgbClr val="000000"/>
                    </a:solidFill>
                    <a:prstDash val="dashDot"/>
                    <a:round/>
                    <a:headEnd/>
                    <a:tailEnd/>
                  </a:ln>
                </p:spPr>
                <p:txBody>
                  <a:bodyPr/>
                  <a:lstStyle/>
                  <a:p>
                    <a:endParaRPr lang="uz-Latn-UZ"/>
                  </a:p>
                </p:txBody>
              </p:sp>
              <p:sp>
                <p:nvSpPr>
                  <p:cNvPr id="2074" name="Line 41"/>
                  <p:cNvSpPr>
                    <a:spLocks noChangeShapeType="1"/>
                  </p:cNvSpPr>
                  <p:nvPr/>
                </p:nvSpPr>
                <p:spPr bwMode="auto">
                  <a:xfrm>
                    <a:off x="6495" y="8115"/>
                    <a:ext cx="1515" cy="1515"/>
                  </a:xfrm>
                  <a:prstGeom prst="line">
                    <a:avLst/>
                  </a:prstGeom>
                  <a:noFill/>
                  <a:ln w="9525">
                    <a:solidFill>
                      <a:srgbClr val="000000"/>
                    </a:solidFill>
                    <a:round/>
                    <a:headEnd/>
                    <a:tailEnd type="triangle" w="med" len="med"/>
                  </a:ln>
                </p:spPr>
                <p:txBody>
                  <a:bodyPr/>
                  <a:lstStyle/>
                  <a:p>
                    <a:endParaRPr lang="uz-Latn-UZ"/>
                  </a:p>
                </p:txBody>
              </p:sp>
              <p:sp>
                <p:nvSpPr>
                  <p:cNvPr id="2075" name="Line 42"/>
                  <p:cNvSpPr>
                    <a:spLocks noChangeShapeType="1"/>
                  </p:cNvSpPr>
                  <p:nvPr/>
                </p:nvSpPr>
                <p:spPr bwMode="auto">
                  <a:xfrm flipV="1">
                    <a:off x="7575" y="8130"/>
                    <a:ext cx="1065" cy="1065"/>
                  </a:xfrm>
                  <a:prstGeom prst="line">
                    <a:avLst/>
                  </a:prstGeom>
                  <a:noFill/>
                  <a:ln w="9525">
                    <a:solidFill>
                      <a:srgbClr val="000000"/>
                    </a:solidFill>
                    <a:round/>
                    <a:headEnd/>
                    <a:tailEnd type="triangle" w="med" len="med"/>
                  </a:ln>
                </p:spPr>
                <p:txBody>
                  <a:bodyPr/>
                  <a:lstStyle/>
                  <a:p>
                    <a:endParaRPr lang="uz-Latn-UZ"/>
                  </a:p>
                </p:txBody>
              </p:sp>
              <p:sp>
                <p:nvSpPr>
                  <p:cNvPr id="2076" name="Line 43"/>
                  <p:cNvSpPr>
                    <a:spLocks noChangeShapeType="1"/>
                  </p:cNvSpPr>
                  <p:nvPr/>
                </p:nvSpPr>
                <p:spPr bwMode="auto">
                  <a:xfrm>
                    <a:off x="6495" y="8115"/>
                    <a:ext cx="435" cy="0"/>
                  </a:xfrm>
                  <a:prstGeom prst="line">
                    <a:avLst/>
                  </a:prstGeom>
                  <a:noFill/>
                  <a:ln w="9525">
                    <a:solidFill>
                      <a:srgbClr val="000000"/>
                    </a:solidFill>
                    <a:round/>
                    <a:headEnd/>
                    <a:tailEnd type="triangle" w="med" len="med"/>
                  </a:ln>
                </p:spPr>
                <p:txBody>
                  <a:bodyPr/>
                  <a:lstStyle/>
                  <a:p>
                    <a:endParaRPr lang="uz-Latn-UZ"/>
                  </a:p>
                </p:txBody>
              </p:sp>
              <p:sp>
                <p:nvSpPr>
                  <p:cNvPr id="2077" name="Line 44"/>
                  <p:cNvSpPr>
                    <a:spLocks noChangeShapeType="1"/>
                  </p:cNvSpPr>
                  <p:nvPr/>
                </p:nvSpPr>
                <p:spPr bwMode="auto">
                  <a:xfrm>
                    <a:off x="6495" y="8130"/>
                    <a:ext cx="0" cy="435"/>
                  </a:xfrm>
                  <a:prstGeom prst="line">
                    <a:avLst/>
                  </a:prstGeom>
                  <a:noFill/>
                  <a:ln w="9525">
                    <a:solidFill>
                      <a:srgbClr val="000000"/>
                    </a:solidFill>
                    <a:round/>
                    <a:headEnd/>
                    <a:tailEnd type="triangle" w="med" len="med"/>
                  </a:ln>
                </p:spPr>
                <p:txBody>
                  <a:bodyPr/>
                  <a:lstStyle/>
                  <a:p>
                    <a:endParaRPr lang="uz-Latn-UZ"/>
                  </a:p>
                </p:txBody>
              </p:sp>
            </p:grpSp>
            <p:grpSp>
              <p:nvGrpSpPr>
                <p:cNvPr id="8" name="Group 45"/>
                <p:cNvGrpSpPr>
                  <a:grpSpLocks/>
                </p:cNvGrpSpPr>
                <p:nvPr/>
              </p:nvGrpSpPr>
              <p:grpSpPr bwMode="auto">
                <a:xfrm>
                  <a:off x="5912" y="8016"/>
                  <a:ext cx="3208" cy="1654"/>
                  <a:chOff x="5912" y="8016"/>
                  <a:chExt cx="3208" cy="1654"/>
                </a:xfrm>
              </p:grpSpPr>
              <p:sp>
                <p:nvSpPr>
                  <p:cNvPr id="2066" name="Rectangle 46"/>
                  <p:cNvSpPr>
                    <a:spLocks noChangeArrowheads="1"/>
                  </p:cNvSpPr>
                  <p:nvPr/>
                </p:nvSpPr>
                <p:spPr bwMode="auto">
                  <a:xfrm>
                    <a:off x="8280" y="8670"/>
                    <a:ext cx="495" cy="450"/>
                  </a:xfrm>
                  <a:prstGeom prst="rect">
                    <a:avLst/>
                  </a:prstGeom>
                  <a:noFill/>
                  <a:ln w="9525">
                    <a:noFill/>
                    <a:miter lim="800000"/>
                    <a:headEnd/>
                    <a:tailEnd/>
                  </a:ln>
                </p:spPr>
                <p:txBody>
                  <a:bodyPr/>
                  <a:lstStyle/>
                  <a:p>
                    <a:r>
                      <a:rPr lang="en-US" sz="1200"/>
                      <a:t>n</a:t>
                    </a:r>
                    <a:r>
                      <a:rPr lang="en-US" sz="1200" baseline="-25000"/>
                      <a:t>1</a:t>
                    </a:r>
                    <a:endParaRPr lang="en-US"/>
                  </a:p>
                </p:txBody>
              </p:sp>
              <p:sp>
                <p:nvSpPr>
                  <p:cNvPr id="2067" name="Rectangle 47"/>
                  <p:cNvSpPr>
                    <a:spLocks noChangeArrowheads="1"/>
                  </p:cNvSpPr>
                  <p:nvPr/>
                </p:nvSpPr>
                <p:spPr bwMode="auto">
                  <a:xfrm>
                    <a:off x="8010" y="9180"/>
                    <a:ext cx="1110" cy="490"/>
                  </a:xfrm>
                  <a:prstGeom prst="rect">
                    <a:avLst/>
                  </a:prstGeom>
                  <a:noFill/>
                  <a:ln w="9525">
                    <a:noFill/>
                    <a:miter lim="800000"/>
                    <a:headEnd/>
                    <a:tailEnd/>
                  </a:ln>
                </p:spPr>
                <p:txBody>
                  <a:bodyPr/>
                  <a:lstStyle/>
                  <a:p>
                    <a:r>
                      <a:rPr lang="en-US" sz="1200"/>
                      <a:t>n</a:t>
                    </a:r>
                    <a:r>
                      <a:rPr lang="en-US" sz="1200" baseline="-25000"/>
                      <a:t>2 </a:t>
                    </a:r>
                    <a:r>
                      <a:rPr lang="en-US" sz="1200"/>
                      <a:t>&gt;n</a:t>
                    </a:r>
                    <a:r>
                      <a:rPr lang="en-US" sz="1200" baseline="-25000"/>
                      <a:t>1</a:t>
                    </a:r>
                    <a:endParaRPr lang="en-US"/>
                  </a:p>
                </p:txBody>
              </p:sp>
              <p:sp>
                <p:nvSpPr>
                  <p:cNvPr id="2068" name="Rectangle 48"/>
                  <p:cNvSpPr>
                    <a:spLocks noChangeArrowheads="1"/>
                  </p:cNvSpPr>
                  <p:nvPr/>
                </p:nvSpPr>
                <p:spPr bwMode="auto">
                  <a:xfrm>
                    <a:off x="7200" y="8580"/>
                    <a:ext cx="450" cy="360"/>
                  </a:xfrm>
                  <a:prstGeom prst="rect">
                    <a:avLst/>
                  </a:prstGeom>
                  <a:noFill/>
                  <a:ln w="9525">
                    <a:noFill/>
                    <a:miter lim="800000"/>
                    <a:headEnd/>
                    <a:tailEnd/>
                  </a:ln>
                </p:spPr>
                <p:txBody>
                  <a:bodyPr/>
                  <a:lstStyle/>
                  <a:p>
                    <a:r>
                      <a:rPr lang="en-US" sz="1200">
                        <a:sym typeface="Symbol" pitchFamily="18" charset="2"/>
                      </a:rPr>
                      <a:t></a:t>
                    </a:r>
                    <a:endParaRPr lang="en-US"/>
                  </a:p>
                </p:txBody>
              </p:sp>
              <p:sp>
                <p:nvSpPr>
                  <p:cNvPr id="2069" name="Rectangle 49"/>
                  <p:cNvSpPr>
                    <a:spLocks noChangeArrowheads="1"/>
                  </p:cNvSpPr>
                  <p:nvPr/>
                </p:nvSpPr>
                <p:spPr bwMode="auto">
                  <a:xfrm>
                    <a:off x="7530" y="8520"/>
                    <a:ext cx="600" cy="440"/>
                  </a:xfrm>
                  <a:prstGeom prst="rect">
                    <a:avLst/>
                  </a:prstGeom>
                  <a:noFill/>
                  <a:ln w="9525">
                    <a:noFill/>
                    <a:miter lim="800000"/>
                    <a:headEnd/>
                    <a:tailEnd/>
                  </a:ln>
                </p:spPr>
                <p:txBody>
                  <a:bodyPr/>
                  <a:lstStyle/>
                  <a:p>
                    <a:r>
                      <a:rPr lang="en-US" sz="1200">
                        <a:sym typeface="Symbol" pitchFamily="18" charset="2"/>
                      </a:rPr>
                      <a:t></a:t>
                    </a:r>
                    <a:r>
                      <a:rPr lang="en-US" sz="1200" baseline="30000"/>
                      <a:t>’</a:t>
                    </a:r>
                  </a:p>
                  <a:p>
                    <a:endParaRPr lang="en-US"/>
                  </a:p>
                </p:txBody>
              </p:sp>
              <p:sp>
                <p:nvSpPr>
                  <p:cNvPr id="2070" name="Rectangle 50"/>
                  <p:cNvSpPr>
                    <a:spLocks noChangeArrowheads="1"/>
                  </p:cNvSpPr>
                  <p:nvPr/>
                </p:nvSpPr>
                <p:spPr bwMode="auto">
                  <a:xfrm>
                    <a:off x="5912" y="8219"/>
                    <a:ext cx="234" cy="377"/>
                  </a:xfrm>
                  <a:prstGeom prst="rect">
                    <a:avLst/>
                  </a:prstGeom>
                  <a:noFill/>
                  <a:ln w="9525">
                    <a:noFill/>
                    <a:miter lim="800000"/>
                    <a:headEnd/>
                    <a:tailEnd/>
                  </a:ln>
                </p:spPr>
                <p:txBody>
                  <a:bodyPr wrap="none">
                    <a:spAutoFit/>
                  </a:bodyPr>
                  <a:lstStyle/>
                  <a:p>
                    <a:endParaRPr lang="uz-Latn-UZ">
                      <a:solidFill>
                        <a:schemeClr val="bg2"/>
                      </a:solidFill>
                    </a:endParaRPr>
                  </a:p>
                </p:txBody>
              </p:sp>
              <p:sp>
                <p:nvSpPr>
                  <p:cNvPr id="2071" name="Rectangle 51"/>
                  <p:cNvSpPr>
                    <a:spLocks noChangeArrowheads="1"/>
                  </p:cNvSpPr>
                  <p:nvPr/>
                </p:nvSpPr>
                <p:spPr bwMode="auto">
                  <a:xfrm>
                    <a:off x="6801" y="8016"/>
                    <a:ext cx="233" cy="376"/>
                  </a:xfrm>
                  <a:prstGeom prst="rect">
                    <a:avLst/>
                  </a:prstGeom>
                  <a:noFill/>
                  <a:ln w="9525">
                    <a:noFill/>
                    <a:miter lim="800000"/>
                    <a:headEnd/>
                    <a:tailEnd/>
                  </a:ln>
                </p:spPr>
                <p:txBody>
                  <a:bodyPr wrap="none">
                    <a:spAutoFit/>
                  </a:bodyPr>
                  <a:lstStyle/>
                  <a:p>
                    <a:endParaRPr lang="uz-Latn-UZ"/>
                  </a:p>
                </p:txBody>
              </p:sp>
            </p:grpSp>
          </p:grpSp>
          <p:graphicFrame>
            <p:nvGraphicFramePr>
              <p:cNvPr id="2053" name="Object 57"/>
              <p:cNvGraphicFramePr>
                <a:graphicFrameLocks noChangeAspect="1"/>
              </p:cNvGraphicFramePr>
              <p:nvPr/>
            </p:nvGraphicFramePr>
            <p:xfrm>
              <a:off x="1020" y="3249"/>
              <a:ext cx="224" cy="448"/>
            </p:xfrm>
            <a:graphic>
              <a:graphicData uri="http://schemas.openxmlformats.org/presentationml/2006/ole">
                <p:oleObj spid="_x0000_s96261" name="Equation" r:id="rId8" imgW="139680" imgH="279360" progId="">
                  <p:embed/>
                </p:oleObj>
              </a:graphicData>
            </a:graphic>
          </p:graphicFrame>
          <p:graphicFrame>
            <p:nvGraphicFramePr>
              <p:cNvPr id="2054" name="Object 58"/>
              <p:cNvGraphicFramePr>
                <a:graphicFrameLocks noChangeAspect="1"/>
              </p:cNvGraphicFramePr>
              <p:nvPr/>
            </p:nvGraphicFramePr>
            <p:xfrm>
              <a:off x="685" y="3339"/>
              <a:ext cx="290" cy="427"/>
            </p:xfrm>
            <a:graphic>
              <a:graphicData uri="http://schemas.openxmlformats.org/presentationml/2006/ole">
                <p:oleObj spid="_x0000_s96262" name="Equation" r:id="rId9" imgW="215640" imgH="317160" progId="">
                  <p:embed/>
                </p:oleObj>
              </a:graphicData>
            </a:graphic>
          </p:graphicFrame>
        </p:grpSp>
        <p:sp>
          <p:nvSpPr>
            <p:cNvPr id="2062" name="Rectangle 66"/>
            <p:cNvSpPr>
              <a:spLocks noChangeArrowheads="1"/>
            </p:cNvSpPr>
            <p:nvPr/>
          </p:nvSpPr>
          <p:spPr bwMode="auto">
            <a:xfrm>
              <a:off x="2245" y="3974"/>
              <a:ext cx="3266" cy="346"/>
            </a:xfrm>
            <a:prstGeom prst="rect">
              <a:avLst/>
            </a:prstGeom>
            <a:noFill/>
            <a:ln w="9525">
              <a:noFill/>
              <a:miter lim="800000"/>
              <a:headEnd/>
              <a:tailEnd/>
            </a:ln>
          </p:spPr>
          <p:txBody>
            <a:bodyPr wrap="none" anchor="ctr"/>
            <a:lstStyle/>
            <a:p>
              <a:pPr algn="ctr"/>
              <a:r>
                <a:rPr lang="en-US" sz="2400" i="1">
                  <a:latin typeface="VNI-Times" pitchFamily="2" charset="0"/>
                </a:rPr>
                <a:t>Hieän töôïng truyeàn thaúng, phaûn xaï, khuùc xaï</a:t>
              </a:r>
            </a:p>
          </p:txBody>
        </p:sp>
      </p:grpSp>
      <p:sp>
        <p:nvSpPr>
          <p:cNvPr id="33" name="Date Placeholder 32"/>
          <p:cNvSpPr>
            <a:spLocks noGrp="1"/>
          </p:cNvSpPr>
          <p:nvPr>
            <p:ph type="dt" sz="half" idx="10"/>
          </p:nvPr>
        </p:nvSpPr>
        <p:spPr/>
        <p:txBody>
          <a:bodyPr/>
          <a:lstStyle/>
          <a:p>
            <a:fld id="{23C45C73-618A-46F5-BDD6-115C1952CC77}" type="datetime1">
              <a:rPr lang="uz-Latn-UZ" smtClean="0"/>
              <a:pPr/>
              <a:t>15/12 2010</a:t>
            </a:fld>
            <a:endParaRPr lang="uz-Latn-UZ"/>
          </a:p>
        </p:txBody>
      </p:sp>
      <p:sp>
        <p:nvSpPr>
          <p:cNvPr id="34" name="Slide Number Placeholder 33"/>
          <p:cNvSpPr>
            <a:spLocks noGrp="1"/>
          </p:cNvSpPr>
          <p:nvPr>
            <p:ph type="sldNum" sz="quarter" idx="12"/>
          </p:nvPr>
        </p:nvSpPr>
        <p:spPr/>
        <p:txBody>
          <a:bodyPr/>
          <a:lstStyle/>
          <a:p>
            <a:fld id="{8E1AD46C-56E5-4B44-BEDD-E369C7BBEEFE}" type="slidenum">
              <a:rPr lang="uz-Latn-UZ" smtClean="0"/>
              <a:pPr/>
              <a:t>4</a:t>
            </a:fld>
            <a:endParaRPr lang="uz-Latn-UZ"/>
          </a:p>
        </p:txBody>
      </p:sp>
      <p:sp>
        <p:nvSpPr>
          <p:cNvPr id="35" name="Footer Placeholder 34"/>
          <p:cNvSpPr>
            <a:spLocks noGrp="1"/>
          </p:cNvSpPr>
          <p:nvPr>
            <p:ph type="ftr" sz="quarter" idx="11"/>
          </p:nvPr>
        </p:nvSpPr>
        <p:spPr/>
        <p:txBody>
          <a:bodyPr/>
          <a:lstStyle/>
          <a:p>
            <a:r>
              <a:rPr lang="vi-VN" smtClean="0"/>
              <a:t>BỘ MÔN VẬT LÝ ĐIỆN TỬ ỨNG DỤNG</a:t>
            </a:r>
            <a:endParaRPr lang="uz-Latn-UZ"/>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Rectangle 7"/>
          <p:cNvSpPr>
            <a:spLocks noGrp="1" noChangeArrowheads="1"/>
          </p:cNvSpPr>
          <p:nvPr>
            <p:ph type="title"/>
          </p:nvPr>
        </p:nvSpPr>
        <p:spPr/>
        <p:txBody>
          <a:bodyPr/>
          <a:lstStyle/>
          <a:p>
            <a:r>
              <a:rPr lang="en-US" sz="6000">
                <a:solidFill>
                  <a:srgbClr val="FF0066"/>
                </a:solidFill>
              </a:rPr>
              <a:t>Hệ 1 thấu kính</a:t>
            </a:r>
          </a:p>
        </p:txBody>
      </p:sp>
      <p:graphicFrame>
        <p:nvGraphicFramePr>
          <p:cNvPr id="6203" name="Organization Chart 59"/>
          <p:cNvGraphicFramePr>
            <a:graphicFrameLocks noChangeAspect="1"/>
          </p:cNvGraphicFramePr>
          <p:nvPr>
            <p:ph type="dgm" idx="1"/>
          </p:nvPr>
        </p:nvGraphicFramePr>
        <p:xfrm>
          <a:off x="285720" y="1643050"/>
          <a:ext cx="8229600" cy="4511675"/>
        </p:xfrm>
        <a:graphic>
          <a:graphicData uri="http://schemas.openxmlformats.org/drawingml/2006/compatibility">
            <com:legacyDrawing xmlns:com="http://schemas.openxmlformats.org/drawingml/2006/compatibility" spid="_x0000_s22530"/>
          </a:graphicData>
        </a:graphic>
      </p:graphicFrame>
      <p:sp>
        <p:nvSpPr>
          <p:cNvPr id="6224" name="Rectangle 80"/>
          <p:cNvSpPr>
            <a:spLocks noChangeArrowheads="1"/>
          </p:cNvSpPr>
          <p:nvPr/>
        </p:nvSpPr>
        <p:spPr bwMode="auto">
          <a:xfrm>
            <a:off x="0" y="3314700"/>
            <a:ext cx="9144000" cy="0"/>
          </a:xfrm>
          <a:prstGeom prst="rect">
            <a:avLst/>
          </a:prstGeom>
          <a:noFill/>
          <a:ln w="9525">
            <a:noFill/>
            <a:miter lim="800000"/>
            <a:headEnd/>
            <a:tailEnd/>
          </a:ln>
          <a:effectLst/>
        </p:spPr>
        <p:txBody>
          <a:bodyPr wrap="none" anchor="ctr">
            <a:spAutoFit/>
          </a:bodyPr>
          <a:lstStyle/>
          <a:p>
            <a:endParaRPr lang="uz-Latn-UZ"/>
          </a:p>
        </p:txBody>
      </p:sp>
      <p:graphicFrame>
        <p:nvGraphicFramePr>
          <p:cNvPr id="6223" name="Object 79"/>
          <p:cNvGraphicFramePr>
            <a:graphicFrameLocks noChangeAspect="1"/>
          </p:cNvGraphicFramePr>
          <p:nvPr/>
        </p:nvGraphicFramePr>
        <p:xfrm>
          <a:off x="0" y="3314700"/>
          <a:ext cx="152400" cy="228600"/>
        </p:xfrm>
        <a:graphic>
          <a:graphicData uri="http://schemas.openxmlformats.org/presentationml/2006/ole">
            <p:oleObj spid="_x0000_s22548" name="Equation" r:id="rId3" imgW="152334" imgH="228501" progId="">
              <p:embed/>
            </p:oleObj>
          </a:graphicData>
        </a:graphic>
      </p:graphicFrame>
      <p:sp>
        <p:nvSpPr>
          <p:cNvPr id="6226" name="Rectangle 82"/>
          <p:cNvSpPr>
            <a:spLocks noChangeArrowheads="1"/>
          </p:cNvSpPr>
          <p:nvPr/>
        </p:nvSpPr>
        <p:spPr bwMode="auto">
          <a:xfrm>
            <a:off x="0" y="3314700"/>
            <a:ext cx="9144000" cy="0"/>
          </a:xfrm>
          <a:prstGeom prst="rect">
            <a:avLst/>
          </a:prstGeom>
          <a:noFill/>
          <a:ln w="9525">
            <a:noFill/>
            <a:miter lim="800000"/>
            <a:headEnd/>
            <a:tailEnd/>
          </a:ln>
          <a:effectLst/>
        </p:spPr>
        <p:txBody>
          <a:bodyPr wrap="none" anchor="ctr">
            <a:spAutoFit/>
          </a:bodyPr>
          <a:lstStyle/>
          <a:p>
            <a:endParaRPr lang="uz-Latn-UZ"/>
          </a:p>
        </p:txBody>
      </p:sp>
      <p:graphicFrame>
        <p:nvGraphicFramePr>
          <p:cNvPr id="6225" name="Object 81"/>
          <p:cNvGraphicFramePr>
            <a:graphicFrameLocks noChangeAspect="1"/>
          </p:cNvGraphicFramePr>
          <p:nvPr/>
        </p:nvGraphicFramePr>
        <p:xfrm>
          <a:off x="0" y="3314700"/>
          <a:ext cx="152400" cy="228600"/>
        </p:xfrm>
        <a:graphic>
          <a:graphicData uri="http://schemas.openxmlformats.org/presentationml/2006/ole">
            <p:oleObj spid="_x0000_s22549" name="Equation" r:id="rId4" imgW="152334" imgH="228501" progId="">
              <p:embed/>
            </p:oleObj>
          </a:graphicData>
        </a:graphic>
      </p:graphicFrame>
      <p:sp>
        <p:nvSpPr>
          <p:cNvPr id="8" name="Date Placeholder 7"/>
          <p:cNvSpPr>
            <a:spLocks noGrp="1"/>
          </p:cNvSpPr>
          <p:nvPr>
            <p:ph type="dt" sz="half" idx="10"/>
          </p:nvPr>
        </p:nvSpPr>
        <p:spPr/>
        <p:txBody>
          <a:bodyPr/>
          <a:lstStyle/>
          <a:p>
            <a:fld id="{388E9926-8904-43FE-B4F1-871BF9A7FDA1}" type="datetime1">
              <a:rPr lang="uz-Latn-UZ" smtClean="0"/>
              <a:pPr/>
              <a:t>15/12 2010</a:t>
            </a:fld>
            <a:endParaRPr lang="en-US"/>
          </a:p>
        </p:txBody>
      </p:sp>
      <p:sp>
        <p:nvSpPr>
          <p:cNvPr id="9" name="Slide Number Placeholder 8"/>
          <p:cNvSpPr>
            <a:spLocks noGrp="1"/>
          </p:cNvSpPr>
          <p:nvPr>
            <p:ph type="sldNum" sz="quarter" idx="12"/>
          </p:nvPr>
        </p:nvSpPr>
        <p:spPr/>
        <p:txBody>
          <a:bodyPr/>
          <a:lstStyle/>
          <a:p>
            <a:fld id="{AB730933-7DB7-4675-9EE1-97522AEFD042}" type="slidenum">
              <a:rPr lang="en-US" smtClean="0"/>
              <a:pPr/>
              <a:t>40</a:t>
            </a:fld>
            <a:endParaRPr lang="en-US"/>
          </a:p>
        </p:txBody>
      </p:sp>
      <p:sp>
        <p:nvSpPr>
          <p:cNvPr id="10" name="Footer Placeholder 9"/>
          <p:cNvSpPr>
            <a:spLocks noGrp="1"/>
          </p:cNvSpPr>
          <p:nvPr>
            <p:ph type="ftr" sz="quarter" idx="11"/>
          </p:nvPr>
        </p:nvSpPr>
        <p:spPr/>
        <p:txBody>
          <a:bodyPr/>
          <a:lstStyle/>
          <a:p>
            <a:r>
              <a:rPr lang="vi-VN" smtClean="0"/>
              <a:t>BỘ MÔN VẬT LÝ ĐIỆN TỬ ỨNG DỤNG</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00100" y="4071942"/>
            <a:ext cx="3714776"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z-Latn-UZ"/>
          </a:p>
        </p:txBody>
      </p:sp>
      <p:sp>
        <p:nvSpPr>
          <p:cNvPr id="7170" name="Rectangle 2"/>
          <p:cNvSpPr>
            <a:spLocks noGrp="1" noChangeArrowheads="1"/>
          </p:cNvSpPr>
          <p:nvPr>
            <p:ph type="title"/>
          </p:nvPr>
        </p:nvSpPr>
        <p:spPr/>
        <p:txBody>
          <a:bodyPr/>
          <a:lstStyle/>
          <a:p>
            <a:r>
              <a:rPr lang="en-US" sz="6000">
                <a:solidFill>
                  <a:srgbClr val="FF0066"/>
                </a:solidFill>
              </a:rPr>
              <a:t>Hệ 1 thấu kính</a:t>
            </a:r>
          </a:p>
        </p:txBody>
      </p:sp>
      <p:graphicFrame>
        <p:nvGraphicFramePr>
          <p:cNvPr id="7174" name="Organization Chart 6"/>
          <p:cNvGraphicFramePr>
            <a:graphicFrameLocks/>
          </p:cNvGraphicFramePr>
          <p:nvPr>
            <p:ph type="dgm" idx="1"/>
          </p:nvPr>
        </p:nvGraphicFramePr>
        <p:xfrm>
          <a:off x="914400" y="2357430"/>
          <a:ext cx="8229600" cy="4495800"/>
        </p:xfrm>
        <a:graphic>
          <a:graphicData uri="http://schemas.openxmlformats.org/drawingml/2006/compatibility">
            <com:legacyDrawing xmlns:com="http://schemas.openxmlformats.org/drawingml/2006/compatibility" spid="_x0000_s23554"/>
          </a:graphicData>
        </a:graphic>
      </p:graphicFrame>
      <p:sp>
        <p:nvSpPr>
          <p:cNvPr id="7184" name="Line 16"/>
          <p:cNvSpPr>
            <a:spLocks noChangeShapeType="1"/>
          </p:cNvSpPr>
          <p:nvPr/>
        </p:nvSpPr>
        <p:spPr bwMode="auto">
          <a:xfrm>
            <a:off x="6019800" y="4419600"/>
            <a:ext cx="0" cy="609600"/>
          </a:xfrm>
          <a:prstGeom prst="line">
            <a:avLst/>
          </a:prstGeom>
          <a:noFill/>
          <a:ln w="9525">
            <a:solidFill>
              <a:schemeClr val="tx1"/>
            </a:solidFill>
            <a:round/>
            <a:headEnd/>
            <a:tailEnd/>
          </a:ln>
          <a:effectLst/>
        </p:spPr>
        <p:txBody>
          <a:bodyPr/>
          <a:lstStyle/>
          <a:p>
            <a:endParaRPr lang="uz-Latn-UZ"/>
          </a:p>
        </p:txBody>
      </p:sp>
      <p:sp>
        <p:nvSpPr>
          <p:cNvPr id="7" name="Date Placeholder 6"/>
          <p:cNvSpPr>
            <a:spLocks noGrp="1"/>
          </p:cNvSpPr>
          <p:nvPr>
            <p:ph type="dt" sz="half" idx="10"/>
          </p:nvPr>
        </p:nvSpPr>
        <p:spPr/>
        <p:txBody>
          <a:bodyPr/>
          <a:lstStyle/>
          <a:p>
            <a:fld id="{DB504EB0-A55E-40E0-9403-3EAEBC7C1802}" type="datetime1">
              <a:rPr lang="uz-Latn-UZ" smtClean="0"/>
              <a:pPr/>
              <a:t>15/12 2010</a:t>
            </a:fld>
            <a:endParaRPr lang="en-US"/>
          </a:p>
        </p:txBody>
      </p:sp>
      <p:sp>
        <p:nvSpPr>
          <p:cNvPr id="8" name="Slide Number Placeholder 7"/>
          <p:cNvSpPr>
            <a:spLocks noGrp="1"/>
          </p:cNvSpPr>
          <p:nvPr>
            <p:ph type="sldNum" sz="quarter" idx="12"/>
          </p:nvPr>
        </p:nvSpPr>
        <p:spPr/>
        <p:txBody>
          <a:bodyPr/>
          <a:lstStyle/>
          <a:p>
            <a:fld id="{AB730933-7DB7-4675-9EE1-97522AEFD042}" type="slidenum">
              <a:rPr lang="en-US" smtClean="0"/>
              <a:pPr/>
              <a:t>41</a:t>
            </a:fld>
            <a:endParaRPr lang="en-US"/>
          </a:p>
        </p:txBody>
      </p:sp>
      <p:sp>
        <p:nvSpPr>
          <p:cNvPr id="9" name="Footer Placeholder 8"/>
          <p:cNvSpPr>
            <a:spLocks noGrp="1"/>
          </p:cNvSpPr>
          <p:nvPr>
            <p:ph type="ftr" sz="quarter" idx="11"/>
          </p:nvPr>
        </p:nvSpPr>
        <p:spPr/>
        <p:txBody>
          <a:bodyPr/>
          <a:lstStyle/>
          <a:p>
            <a:r>
              <a:rPr lang="vi-VN" smtClean="0"/>
              <a:t>BỘ MÔN VẬT LÝ ĐIỆN TỬ ỨNG DỤNG</a:t>
            </a:r>
            <a:endParaRPr lang="en-US"/>
          </a:p>
        </p:txBody>
      </p:sp>
      <p:sp>
        <p:nvSpPr>
          <p:cNvPr id="10" name="Rounded Rectangle 9"/>
          <p:cNvSpPr/>
          <p:nvPr/>
        </p:nvSpPr>
        <p:spPr>
          <a:xfrm>
            <a:off x="928662" y="4000504"/>
            <a:ext cx="3786214" cy="1285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t>Ảnh</a:t>
            </a:r>
            <a:r>
              <a:rPr lang="en-US" sz="2800" dirty="0" smtClean="0"/>
              <a:t> </a:t>
            </a:r>
            <a:r>
              <a:rPr lang="en-US" sz="2800" dirty="0" err="1" smtClean="0"/>
              <a:t>hưởng</a:t>
            </a:r>
            <a:r>
              <a:rPr lang="en-US" sz="2800" dirty="0" smtClean="0"/>
              <a:t> </a:t>
            </a:r>
            <a:r>
              <a:rPr lang="en-US" sz="2800" dirty="0" err="1" smtClean="0"/>
              <a:t>của</a:t>
            </a:r>
            <a:r>
              <a:rPr lang="en-US" sz="2800" dirty="0" smtClean="0"/>
              <a:t> </a:t>
            </a:r>
            <a:r>
              <a:rPr lang="en-US" sz="2800" dirty="0" err="1" smtClean="0"/>
              <a:t>vận</a:t>
            </a:r>
            <a:r>
              <a:rPr lang="en-US" sz="2800" dirty="0" smtClean="0"/>
              <a:t> </a:t>
            </a:r>
            <a:r>
              <a:rPr lang="en-US" sz="2800" dirty="0" err="1" smtClean="0"/>
              <a:t>tốc</a:t>
            </a:r>
            <a:r>
              <a:rPr lang="en-US" sz="2800" dirty="0" smtClean="0"/>
              <a:t> </a:t>
            </a:r>
            <a:r>
              <a:rPr lang="en-US" sz="2800" dirty="0" err="1" smtClean="0"/>
              <a:t>đầu</a:t>
            </a:r>
            <a:endParaRPr lang="uz-Latn-UZ" sz="2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6000">
                <a:solidFill>
                  <a:srgbClr val="FF0066"/>
                </a:solidFill>
              </a:rPr>
              <a:t>Hệ 1 thấu kính</a:t>
            </a:r>
          </a:p>
        </p:txBody>
      </p:sp>
      <p:graphicFrame>
        <p:nvGraphicFramePr>
          <p:cNvPr id="30723" name="Organization Chart 3"/>
          <p:cNvGraphicFramePr>
            <a:graphicFrameLocks/>
          </p:cNvGraphicFramePr>
          <p:nvPr>
            <p:ph type="dgm" idx="1"/>
          </p:nvPr>
        </p:nvGraphicFramePr>
        <p:xfrm>
          <a:off x="457200" y="1614488"/>
          <a:ext cx="8229600" cy="4495800"/>
        </p:xfrm>
        <a:graphic>
          <a:graphicData uri="http://schemas.openxmlformats.org/drawingml/2006/compatibility">
            <com:legacyDrawing xmlns:com="http://schemas.openxmlformats.org/drawingml/2006/compatibility" spid="_x0000_s24578"/>
          </a:graphicData>
        </a:graphic>
      </p:graphicFrame>
      <p:sp>
        <p:nvSpPr>
          <p:cNvPr id="30732" name="Line 12"/>
          <p:cNvSpPr>
            <a:spLocks noChangeShapeType="1"/>
          </p:cNvSpPr>
          <p:nvPr/>
        </p:nvSpPr>
        <p:spPr bwMode="auto">
          <a:xfrm>
            <a:off x="6019800" y="4419600"/>
            <a:ext cx="0" cy="609600"/>
          </a:xfrm>
          <a:prstGeom prst="line">
            <a:avLst/>
          </a:prstGeom>
          <a:noFill/>
          <a:ln w="9525">
            <a:solidFill>
              <a:schemeClr val="tx1"/>
            </a:solidFill>
            <a:round/>
            <a:headEnd/>
            <a:tailEnd/>
          </a:ln>
          <a:effectLst/>
        </p:spPr>
        <p:txBody>
          <a:bodyPr/>
          <a:lstStyle/>
          <a:p>
            <a:endParaRPr lang="uz-Latn-UZ"/>
          </a:p>
        </p:txBody>
      </p:sp>
      <p:sp>
        <p:nvSpPr>
          <p:cNvPr id="5" name="Date Placeholder 4"/>
          <p:cNvSpPr>
            <a:spLocks noGrp="1"/>
          </p:cNvSpPr>
          <p:nvPr>
            <p:ph type="dt" sz="half" idx="10"/>
          </p:nvPr>
        </p:nvSpPr>
        <p:spPr/>
        <p:txBody>
          <a:bodyPr/>
          <a:lstStyle/>
          <a:p>
            <a:fld id="{EAD32570-201D-4AEF-A39E-5DA868B8C85E}" type="datetime1">
              <a:rPr lang="uz-Latn-UZ" smtClean="0"/>
              <a:pPr/>
              <a:t>15/12 2010</a:t>
            </a:fld>
            <a:endParaRPr lang="en-US"/>
          </a:p>
        </p:txBody>
      </p:sp>
      <p:sp>
        <p:nvSpPr>
          <p:cNvPr id="6" name="Slide Number Placeholder 5"/>
          <p:cNvSpPr>
            <a:spLocks noGrp="1"/>
          </p:cNvSpPr>
          <p:nvPr>
            <p:ph type="sldNum" sz="quarter" idx="12"/>
          </p:nvPr>
        </p:nvSpPr>
        <p:spPr/>
        <p:txBody>
          <a:bodyPr/>
          <a:lstStyle/>
          <a:p>
            <a:fld id="{AB730933-7DB7-4675-9EE1-97522AEFD042}" type="slidenum">
              <a:rPr lang="en-US" smtClean="0"/>
              <a:pPr/>
              <a:t>42</a:t>
            </a:fld>
            <a:endParaRPr lang="en-US"/>
          </a:p>
        </p:txBody>
      </p:sp>
      <p:sp>
        <p:nvSpPr>
          <p:cNvPr id="7" name="Footer Placeholder 6"/>
          <p:cNvSpPr>
            <a:spLocks noGrp="1"/>
          </p:cNvSpPr>
          <p:nvPr>
            <p:ph type="ftr" sz="quarter" idx="11"/>
          </p:nvPr>
        </p:nvSpPr>
        <p:spPr/>
        <p:txBody>
          <a:bodyPr/>
          <a:lstStyle/>
          <a:p>
            <a:r>
              <a:rPr lang="vi-VN" smtClean="0"/>
              <a:t>BỘ MÔN VẬT LÝ ĐIỆN TỬ ỨNG DỤNG</a:t>
            </a: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z="6000">
                <a:solidFill>
                  <a:srgbClr val="FF0066"/>
                </a:solidFill>
              </a:rPr>
              <a:t>Hệ 1 thấu kính</a:t>
            </a:r>
          </a:p>
        </p:txBody>
      </p:sp>
      <p:sp>
        <p:nvSpPr>
          <p:cNvPr id="31747" name="Rectangle 3"/>
          <p:cNvSpPr>
            <a:spLocks noGrp="1" noChangeArrowheads="1"/>
          </p:cNvSpPr>
          <p:nvPr>
            <p:ph type="body" idx="1"/>
          </p:nvPr>
        </p:nvSpPr>
        <p:spPr/>
        <p:txBody>
          <a:bodyPr/>
          <a:lstStyle/>
          <a:p>
            <a:r>
              <a:rPr lang="en-US" sz="4000" dirty="0" err="1">
                <a:latin typeface="Arial" pitchFamily="34" charset="0"/>
                <a:cs typeface="Arial" pitchFamily="34" charset="0"/>
              </a:rPr>
              <a:t>Với</a:t>
            </a:r>
            <a:r>
              <a:rPr lang="en-US" sz="4000" dirty="0">
                <a:latin typeface="Arial" pitchFamily="34" charset="0"/>
                <a:cs typeface="Arial" pitchFamily="34" charset="0"/>
              </a:rPr>
              <a:t> </a:t>
            </a:r>
            <a:r>
              <a:rPr lang="en-US" sz="4000" dirty="0" err="1">
                <a:latin typeface="Arial" pitchFamily="34" charset="0"/>
                <a:cs typeface="Arial" pitchFamily="34" charset="0"/>
              </a:rPr>
              <a:t>những</a:t>
            </a:r>
            <a:r>
              <a:rPr lang="en-US" sz="4000" dirty="0">
                <a:latin typeface="Arial" pitchFamily="34" charset="0"/>
                <a:cs typeface="Arial" pitchFamily="34" charset="0"/>
              </a:rPr>
              <a:t> </a:t>
            </a:r>
            <a:r>
              <a:rPr lang="en-US" sz="4000" dirty="0" err="1">
                <a:latin typeface="Arial" pitchFamily="34" charset="0"/>
                <a:cs typeface="Arial" pitchFamily="34" charset="0"/>
              </a:rPr>
              <a:t>lý</a:t>
            </a:r>
            <a:r>
              <a:rPr lang="en-US" sz="4000" dirty="0">
                <a:latin typeface="Arial" pitchFamily="34" charset="0"/>
                <a:cs typeface="Arial" pitchFamily="34" charset="0"/>
              </a:rPr>
              <a:t> do </a:t>
            </a:r>
            <a:r>
              <a:rPr lang="en-US" sz="4000" dirty="0" err="1">
                <a:latin typeface="Arial" pitchFamily="34" charset="0"/>
                <a:cs typeface="Arial" pitchFamily="34" charset="0"/>
              </a:rPr>
              <a:t>trên</a:t>
            </a:r>
            <a:r>
              <a:rPr lang="en-US" sz="4000" dirty="0">
                <a:latin typeface="Arial" pitchFamily="34" charset="0"/>
                <a:cs typeface="Arial" pitchFamily="34" charset="0"/>
              </a:rPr>
              <a:t>, </a:t>
            </a:r>
            <a:r>
              <a:rPr lang="en-US" sz="4000" dirty="0" err="1">
                <a:latin typeface="Arial" pitchFamily="34" charset="0"/>
                <a:cs typeface="Arial" pitchFamily="34" charset="0"/>
              </a:rPr>
              <a:t>súng</a:t>
            </a:r>
            <a:r>
              <a:rPr lang="en-US" sz="4000" dirty="0">
                <a:latin typeface="Arial" pitchFamily="34" charset="0"/>
                <a:cs typeface="Arial" pitchFamily="34" charset="0"/>
              </a:rPr>
              <a:t> </a:t>
            </a:r>
            <a:r>
              <a:rPr lang="en-US" sz="4000" dirty="0" err="1">
                <a:latin typeface="Arial" pitchFamily="34" charset="0"/>
                <a:cs typeface="Arial" pitchFamily="34" charset="0"/>
              </a:rPr>
              <a:t>điện</a:t>
            </a:r>
            <a:r>
              <a:rPr lang="en-US" sz="4000" dirty="0">
                <a:latin typeface="Arial" pitchFamily="34" charset="0"/>
                <a:cs typeface="Arial" pitchFamily="34" charset="0"/>
              </a:rPr>
              <a:t> </a:t>
            </a:r>
            <a:r>
              <a:rPr lang="en-US" sz="4000" dirty="0" err="1">
                <a:latin typeface="Arial" pitchFamily="34" charset="0"/>
                <a:cs typeface="Arial" pitchFamily="34" charset="0"/>
              </a:rPr>
              <a:t>tử</a:t>
            </a:r>
            <a:r>
              <a:rPr lang="en-US" sz="4000" dirty="0">
                <a:latin typeface="Arial" pitchFamily="34" charset="0"/>
                <a:cs typeface="Arial" pitchFamily="34" charset="0"/>
              </a:rPr>
              <a:t> </a:t>
            </a:r>
            <a:r>
              <a:rPr lang="en-US" sz="4000" dirty="0" err="1">
                <a:latin typeface="Arial" pitchFamily="34" charset="0"/>
                <a:cs typeface="Arial" pitchFamily="34" charset="0"/>
              </a:rPr>
              <a:t>thấu</a:t>
            </a:r>
            <a:r>
              <a:rPr lang="en-US" sz="4000" dirty="0">
                <a:latin typeface="Arial" pitchFamily="34" charset="0"/>
                <a:cs typeface="Arial" pitchFamily="34" charset="0"/>
              </a:rPr>
              <a:t> </a:t>
            </a:r>
            <a:r>
              <a:rPr lang="en-US" sz="4000" dirty="0" err="1">
                <a:latin typeface="Arial" pitchFamily="34" charset="0"/>
                <a:cs typeface="Arial" pitchFamily="34" charset="0"/>
              </a:rPr>
              <a:t>kính</a:t>
            </a:r>
            <a:r>
              <a:rPr lang="en-US" sz="4000" dirty="0">
                <a:latin typeface="Arial" pitchFamily="34" charset="0"/>
                <a:cs typeface="Arial" pitchFamily="34" charset="0"/>
              </a:rPr>
              <a:t> </a:t>
            </a:r>
            <a:r>
              <a:rPr lang="en-US" sz="4000" dirty="0" err="1">
                <a:latin typeface="Arial" pitchFamily="34" charset="0"/>
                <a:cs typeface="Arial" pitchFamily="34" charset="0"/>
              </a:rPr>
              <a:t>đơn</a:t>
            </a:r>
            <a:r>
              <a:rPr lang="en-US" sz="4000" dirty="0">
                <a:latin typeface="Arial" pitchFamily="34" charset="0"/>
                <a:cs typeface="Arial" pitchFamily="34" charset="0"/>
              </a:rPr>
              <a:t> </a:t>
            </a:r>
            <a:r>
              <a:rPr lang="en-US" sz="4000" dirty="0" err="1">
                <a:latin typeface="Arial" pitchFamily="34" charset="0"/>
                <a:cs typeface="Arial" pitchFamily="34" charset="0"/>
              </a:rPr>
              <a:t>không</a:t>
            </a:r>
            <a:r>
              <a:rPr lang="en-US" sz="4000" dirty="0">
                <a:latin typeface="Arial" pitchFamily="34" charset="0"/>
                <a:cs typeface="Arial" pitchFamily="34" charset="0"/>
              </a:rPr>
              <a:t> </a:t>
            </a:r>
            <a:r>
              <a:rPr lang="en-US" sz="4000" dirty="0" err="1">
                <a:latin typeface="Arial" pitchFamily="34" charset="0"/>
                <a:cs typeface="Arial" pitchFamily="34" charset="0"/>
              </a:rPr>
              <a:t>thể</a:t>
            </a:r>
            <a:r>
              <a:rPr lang="en-US" sz="4000" dirty="0">
                <a:latin typeface="Arial" pitchFamily="34" charset="0"/>
                <a:cs typeface="Arial" pitchFamily="34" charset="0"/>
              </a:rPr>
              <a:t> </a:t>
            </a:r>
            <a:r>
              <a:rPr lang="en-US" sz="4000" dirty="0" err="1">
                <a:latin typeface="Arial" pitchFamily="34" charset="0"/>
                <a:cs typeface="Arial" pitchFamily="34" charset="0"/>
              </a:rPr>
              <a:t>cho</a:t>
            </a:r>
            <a:r>
              <a:rPr lang="en-US" sz="4000" dirty="0">
                <a:latin typeface="Arial" pitchFamily="34" charset="0"/>
                <a:cs typeface="Arial" pitchFamily="34" charset="0"/>
              </a:rPr>
              <a:t> </a:t>
            </a:r>
            <a:r>
              <a:rPr lang="en-US" sz="4000" dirty="0" err="1">
                <a:latin typeface="Arial" pitchFamily="34" charset="0"/>
                <a:cs typeface="Arial" pitchFamily="34" charset="0"/>
              </a:rPr>
              <a:t>chùm</a:t>
            </a:r>
            <a:r>
              <a:rPr lang="en-US" sz="4000" dirty="0">
                <a:latin typeface="Arial" pitchFamily="34" charset="0"/>
                <a:cs typeface="Arial" pitchFamily="34" charset="0"/>
              </a:rPr>
              <a:t> </a:t>
            </a:r>
            <a:r>
              <a:rPr lang="en-US" sz="4000" dirty="0" err="1">
                <a:latin typeface="Arial" pitchFamily="34" charset="0"/>
                <a:cs typeface="Arial" pitchFamily="34" charset="0"/>
              </a:rPr>
              <a:t>điện</a:t>
            </a:r>
            <a:r>
              <a:rPr lang="en-US" sz="4000" dirty="0">
                <a:latin typeface="Arial" pitchFamily="34" charset="0"/>
                <a:cs typeface="Arial" pitchFamily="34" charset="0"/>
              </a:rPr>
              <a:t> </a:t>
            </a:r>
            <a:r>
              <a:rPr lang="en-US" sz="4000" dirty="0" err="1">
                <a:latin typeface="Arial" pitchFamily="34" charset="0"/>
                <a:cs typeface="Arial" pitchFamily="34" charset="0"/>
              </a:rPr>
              <a:t>tử</a:t>
            </a:r>
            <a:r>
              <a:rPr lang="en-US" sz="4000" dirty="0">
                <a:latin typeface="Arial" pitchFamily="34" charset="0"/>
                <a:cs typeface="Arial" pitchFamily="34" charset="0"/>
              </a:rPr>
              <a:t> </a:t>
            </a:r>
            <a:r>
              <a:rPr lang="en-US" sz="4000" dirty="0" err="1">
                <a:latin typeface="Arial" pitchFamily="34" charset="0"/>
                <a:cs typeface="Arial" pitchFamily="34" charset="0"/>
              </a:rPr>
              <a:t>có</a:t>
            </a:r>
            <a:r>
              <a:rPr lang="en-US" sz="4000" dirty="0">
                <a:latin typeface="Arial" pitchFamily="34" charset="0"/>
                <a:cs typeface="Arial" pitchFamily="34" charset="0"/>
              </a:rPr>
              <a:t> </a:t>
            </a:r>
            <a:r>
              <a:rPr lang="en-US" sz="4000" dirty="0" err="1">
                <a:latin typeface="Arial" pitchFamily="34" charset="0"/>
                <a:cs typeface="Arial" pitchFamily="34" charset="0"/>
              </a:rPr>
              <a:t>tiết</a:t>
            </a:r>
            <a:r>
              <a:rPr lang="en-US" sz="4000" dirty="0">
                <a:latin typeface="Arial" pitchFamily="34" charset="0"/>
                <a:cs typeface="Arial" pitchFamily="34" charset="0"/>
              </a:rPr>
              <a:t> </a:t>
            </a:r>
            <a:r>
              <a:rPr lang="en-US" sz="4000" dirty="0" err="1">
                <a:latin typeface="Arial" pitchFamily="34" charset="0"/>
                <a:cs typeface="Arial" pitchFamily="34" charset="0"/>
              </a:rPr>
              <a:t>diện</a:t>
            </a:r>
            <a:r>
              <a:rPr lang="en-US" sz="4000" dirty="0">
                <a:latin typeface="Arial" pitchFamily="34" charset="0"/>
                <a:cs typeface="Arial" pitchFamily="34" charset="0"/>
              </a:rPr>
              <a:t> </a:t>
            </a:r>
            <a:r>
              <a:rPr lang="en-US" sz="4000" dirty="0" err="1">
                <a:latin typeface="Arial" pitchFamily="34" charset="0"/>
                <a:cs typeface="Arial" pitchFamily="34" charset="0"/>
              </a:rPr>
              <a:t>nhỏ</a:t>
            </a:r>
            <a:r>
              <a:rPr lang="en-US" sz="4000" dirty="0">
                <a:latin typeface="Arial" pitchFamily="34" charset="0"/>
                <a:cs typeface="Arial" pitchFamily="34" charset="0"/>
              </a:rPr>
              <a:t> </a:t>
            </a:r>
            <a:r>
              <a:rPr lang="en-US" sz="4000" dirty="0" err="1">
                <a:latin typeface="Arial" pitchFamily="34" charset="0"/>
                <a:cs typeface="Arial" pitchFamily="34" charset="0"/>
              </a:rPr>
              <a:t>nhất</a:t>
            </a:r>
            <a:r>
              <a:rPr lang="en-US" sz="4000" dirty="0">
                <a:latin typeface="Arial" pitchFamily="34" charset="0"/>
                <a:cs typeface="Arial" pitchFamily="34" charset="0"/>
              </a:rPr>
              <a:t>. Do </a:t>
            </a:r>
            <a:r>
              <a:rPr lang="en-US" sz="4000" dirty="0" err="1">
                <a:latin typeface="Arial" pitchFamily="34" charset="0"/>
                <a:cs typeface="Arial" pitchFamily="34" charset="0"/>
              </a:rPr>
              <a:t>đó</a:t>
            </a:r>
            <a:r>
              <a:rPr lang="en-US" sz="4000" dirty="0">
                <a:latin typeface="Arial" pitchFamily="34" charset="0"/>
                <a:cs typeface="Arial" pitchFamily="34" charset="0"/>
              </a:rPr>
              <a:t> </a:t>
            </a:r>
            <a:r>
              <a:rPr lang="en-US" sz="4000" dirty="0" err="1">
                <a:latin typeface="Arial" pitchFamily="34" charset="0"/>
                <a:cs typeface="Arial" pitchFamily="34" charset="0"/>
              </a:rPr>
              <a:t>nó</a:t>
            </a:r>
            <a:r>
              <a:rPr lang="en-US" sz="4000" dirty="0">
                <a:latin typeface="Arial" pitchFamily="34" charset="0"/>
                <a:cs typeface="Arial" pitchFamily="34" charset="0"/>
              </a:rPr>
              <a:t> </a:t>
            </a:r>
            <a:r>
              <a:rPr lang="en-US" sz="4000" dirty="0" err="1">
                <a:latin typeface="Arial" pitchFamily="34" charset="0"/>
                <a:cs typeface="Arial" pitchFamily="34" charset="0"/>
              </a:rPr>
              <a:t>ít</a:t>
            </a:r>
            <a:r>
              <a:rPr lang="en-US" sz="4000" dirty="0">
                <a:latin typeface="Arial" pitchFamily="34" charset="0"/>
                <a:cs typeface="Arial" pitchFamily="34" charset="0"/>
              </a:rPr>
              <a:t> </a:t>
            </a:r>
            <a:r>
              <a:rPr lang="en-US" sz="4000" dirty="0" err="1">
                <a:latin typeface="Arial" pitchFamily="34" charset="0"/>
                <a:cs typeface="Arial" pitchFamily="34" charset="0"/>
              </a:rPr>
              <a:t>được</a:t>
            </a:r>
            <a:r>
              <a:rPr lang="en-US" sz="4000" dirty="0">
                <a:latin typeface="Arial" pitchFamily="34" charset="0"/>
                <a:cs typeface="Arial" pitchFamily="34" charset="0"/>
              </a:rPr>
              <a:t> </a:t>
            </a:r>
            <a:r>
              <a:rPr lang="en-US" sz="4000" dirty="0" err="1">
                <a:latin typeface="Arial" pitchFamily="34" charset="0"/>
                <a:cs typeface="Arial" pitchFamily="34" charset="0"/>
              </a:rPr>
              <a:t>sử</a:t>
            </a:r>
            <a:r>
              <a:rPr lang="en-US" sz="4000" dirty="0">
                <a:latin typeface="Arial" pitchFamily="34" charset="0"/>
                <a:cs typeface="Arial" pitchFamily="34" charset="0"/>
              </a:rPr>
              <a:t> </a:t>
            </a:r>
            <a:r>
              <a:rPr lang="en-US" sz="4000" dirty="0" err="1">
                <a:latin typeface="Arial" pitchFamily="34" charset="0"/>
                <a:cs typeface="Arial" pitchFamily="34" charset="0"/>
              </a:rPr>
              <a:t>dụng</a:t>
            </a:r>
            <a:endParaRPr lang="en-US" sz="4000" dirty="0">
              <a:latin typeface="Arial" pitchFamily="34" charset="0"/>
              <a:cs typeface="Arial" pitchFamily="34" charset="0"/>
            </a:endParaRPr>
          </a:p>
          <a:p>
            <a:r>
              <a:rPr lang="en-US" sz="4000" dirty="0" err="1">
                <a:latin typeface="Arial" pitchFamily="34" charset="0"/>
                <a:cs typeface="Arial" pitchFamily="34" charset="0"/>
              </a:rPr>
              <a:t>Hầu</a:t>
            </a:r>
            <a:r>
              <a:rPr lang="en-US" sz="4000" dirty="0">
                <a:latin typeface="Arial" pitchFamily="34" charset="0"/>
                <a:cs typeface="Arial" pitchFamily="34" charset="0"/>
              </a:rPr>
              <a:t> </a:t>
            </a:r>
            <a:r>
              <a:rPr lang="en-US" sz="4000" dirty="0" err="1">
                <a:latin typeface="Arial" pitchFamily="34" charset="0"/>
                <a:cs typeface="Arial" pitchFamily="34" charset="0"/>
              </a:rPr>
              <a:t>hết</a:t>
            </a:r>
            <a:r>
              <a:rPr lang="en-US" sz="4000" dirty="0">
                <a:latin typeface="Arial" pitchFamily="34" charset="0"/>
                <a:cs typeface="Arial" pitchFamily="34" charset="0"/>
              </a:rPr>
              <a:t> </a:t>
            </a:r>
            <a:r>
              <a:rPr lang="en-US" sz="4000" dirty="0" err="1">
                <a:latin typeface="Arial" pitchFamily="34" charset="0"/>
                <a:cs typeface="Arial" pitchFamily="34" charset="0"/>
              </a:rPr>
              <a:t>súng</a:t>
            </a:r>
            <a:r>
              <a:rPr lang="en-US" sz="4000" dirty="0">
                <a:latin typeface="Arial" pitchFamily="34" charset="0"/>
                <a:cs typeface="Arial" pitchFamily="34" charset="0"/>
              </a:rPr>
              <a:t> </a:t>
            </a:r>
            <a:r>
              <a:rPr lang="en-US" sz="4000" dirty="0" err="1">
                <a:latin typeface="Arial" pitchFamily="34" charset="0"/>
                <a:cs typeface="Arial" pitchFamily="34" charset="0"/>
              </a:rPr>
              <a:t>ngày</a:t>
            </a:r>
            <a:r>
              <a:rPr lang="en-US" sz="4000" dirty="0">
                <a:latin typeface="Arial" pitchFamily="34" charset="0"/>
                <a:cs typeface="Arial" pitchFamily="34" charset="0"/>
              </a:rPr>
              <a:t> nay </a:t>
            </a:r>
            <a:r>
              <a:rPr lang="en-US" sz="4000" dirty="0" err="1">
                <a:latin typeface="Arial" pitchFamily="34" charset="0"/>
                <a:cs typeface="Arial" pitchFamily="34" charset="0"/>
              </a:rPr>
              <a:t>sử</a:t>
            </a:r>
            <a:r>
              <a:rPr lang="en-US" sz="4000" dirty="0">
                <a:latin typeface="Arial" pitchFamily="34" charset="0"/>
                <a:cs typeface="Arial" pitchFamily="34" charset="0"/>
              </a:rPr>
              <a:t> </a:t>
            </a:r>
            <a:r>
              <a:rPr lang="en-US" sz="4000" dirty="0" err="1">
                <a:latin typeface="Arial" pitchFamily="34" charset="0"/>
                <a:cs typeface="Arial" pitchFamily="34" charset="0"/>
              </a:rPr>
              <a:t>dụng</a:t>
            </a:r>
            <a:r>
              <a:rPr lang="en-US" sz="4000" dirty="0">
                <a:latin typeface="Arial" pitchFamily="34" charset="0"/>
                <a:cs typeface="Arial" pitchFamily="34" charset="0"/>
              </a:rPr>
              <a:t> </a:t>
            </a:r>
            <a:r>
              <a:rPr lang="en-US" sz="4000" dirty="0" err="1">
                <a:latin typeface="Arial" pitchFamily="34" charset="0"/>
                <a:cs typeface="Arial" pitchFamily="34" charset="0"/>
              </a:rPr>
              <a:t>hệ</a:t>
            </a:r>
            <a:r>
              <a:rPr lang="en-US" sz="4000" dirty="0">
                <a:latin typeface="Arial" pitchFamily="34" charset="0"/>
                <a:cs typeface="Arial" pitchFamily="34" charset="0"/>
              </a:rPr>
              <a:t> </a:t>
            </a:r>
            <a:r>
              <a:rPr lang="en-US" sz="4000" dirty="0" err="1">
                <a:latin typeface="Arial" pitchFamily="34" charset="0"/>
                <a:cs typeface="Arial" pitchFamily="34" charset="0"/>
              </a:rPr>
              <a:t>quang</a:t>
            </a:r>
            <a:r>
              <a:rPr lang="en-US" sz="4000" dirty="0">
                <a:latin typeface="Arial" pitchFamily="34" charset="0"/>
                <a:cs typeface="Arial" pitchFamily="34" charset="0"/>
              </a:rPr>
              <a:t> </a:t>
            </a:r>
            <a:r>
              <a:rPr lang="en-US" sz="4000" dirty="0" err="1">
                <a:latin typeface="Arial" pitchFamily="34" charset="0"/>
                <a:cs typeface="Arial" pitchFamily="34" charset="0"/>
              </a:rPr>
              <a:t>học</a:t>
            </a:r>
            <a:r>
              <a:rPr lang="en-US" sz="4000" dirty="0">
                <a:latin typeface="Arial" pitchFamily="34" charset="0"/>
                <a:cs typeface="Arial" pitchFamily="34" charset="0"/>
              </a:rPr>
              <a:t> </a:t>
            </a:r>
            <a:r>
              <a:rPr lang="en-US" sz="4000" dirty="0" err="1">
                <a:latin typeface="Arial" pitchFamily="34" charset="0"/>
                <a:cs typeface="Arial" pitchFamily="34" charset="0"/>
              </a:rPr>
              <a:t>hai</a:t>
            </a:r>
            <a:r>
              <a:rPr lang="en-US" sz="4000" dirty="0">
                <a:latin typeface="Arial" pitchFamily="34" charset="0"/>
                <a:cs typeface="Arial" pitchFamily="34" charset="0"/>
              </a:rPr>
              <a:t> </a:t>
            </a:r>
            <a:r>
              <a:rPr lang="en-US" sz="4000" dirty="0" err="1">
                <a:latin typeface="Arial" pitchFamily="34" charset="0"/>
                <a:cs typeface="Arial" pitchFamily="34" charset="0"/>
              </a:rPr>
              <a:t>thấu</a:t>
            </a:r>
            <a:r>
              <a:rPr lang="en-US" sz="4000" dirty="0">
                <a:latin typeface="Arial" pitchFamily="34" charset="0"/>
                <a:cs typeface="Arial" pitchFamily="34" charset="0"/>
              </a:rPr>
              <a:t> </a:t>
            </a:r>
            <a:r>
              <a:rPr lang="en-US" sz="4000" dirty="0" err="1">
                <a:latin typeface="Arial" pitchFamily="34" charset="0"/>
                <a:cs typeface="Arial" pitchFamily="34" charset="0"/>
              </a:rPr>
              <a:t>kính</a:t>
            </a:r>
            <a:r>
              <a:rPr lang="en-US" sz="4000" dirty="0">
                <a:latin typeface="Arial" pitchFamily="34" charset="0"/>
                <a:cs typeface="Arial" pitchFamily="34" charset="0"/>
              </a:rPr>
              <a:t> </a:t>
            </a:r>
          </a:p>
        </p:txBody>
      </p:sp>
      <p:sp>
        <p:nvSpPr>
          <p:cNvPr id="4" name="Date Placeholder 3"/>
          <p:cNvSpPr>
            <a:spLocks noGrp="1"/>
          </p:cNvSpPr>
          <p:nvPr>
            <p:ph type="dt" sz="half" idx="10"/>
          </p:nvPr>
        </p:nvSpPr>
        <p:spPr/>
        <p:txBody>
          <a:bodyPr/>
          <a:lstStyle/>
          <a:p>
            <a:fld id="{C175BD5B-73E5-421A-98CE-762DD32ED45F}" type="datetime1">
              <a:rPr lang="uz-Latn-UZ" smtClean="0"/>
              <a:pPr/>
              <a:t>15/12 2010</a:t>
            </a:fld>
            <a:endParaRPr lang="uz-Latn-UZ"/>
          </a:p>
        </p:txBody>
      </p:sp>
      <p:sp>
        <p:nvSpPr>
          <p:cNvPr id="5" name="Slide Number Placeholder 4"/>
          <p:cNvSpPr>
            <a:spLocks noGrp="1"/>
          </p:cNvSpPr>
          <p:nvPr>
            <p:ph type="sldNum" sz="quarter" idx="12"/>
          </p:nvPr>
        </p:nvSpPr>
        <p:spPr/>
        <p:txBody>
          <a:bodyPr/>
          <a:lstStyle/>
          <a:p>
            <a:fld id="{8E1AD46C-56E5-4B44-BEDD-E369C7BBEEFE}" type="slidenum">
              <a:rPr lang="uz-Latn-UZ" smtClean="0"/>
              <a:pPr/>
              <a:t>43</a:t>
            </a:fld>
            <a:endParaRPr lang="uz-Latn-UZ"/>
          </a:p>
        </p:txBody>
      </p:sp>
      <p:sp>
        <p:nvSpPr>
          <p:cNvPr id="6" name="Footer Placeholder 5"/>
          <p:cNvSpPr>
            <a:spLocks noGrp="1"/>
          </p:cNvSpPr>
          <p:nvPr>
            <p:ph type="ftr" sz="quarter" idx="11"/>
          </p:nvPr>
        </p:nvSpPr>
        <p:spPr/>
        <p:txBody>
          <a:bodyPr/>
          <a:lstStyle/>
          <a:p>
            <a:r>
              <a:rPr lang="vi-VN" smtClean="0"/>
              <a:t>BỘ MÔN VẬT LÝ ĐIỆN TỬ ỨNG DỤNG</a:t>
            </a:r>
            <a:endParaRPr lang="uz-Latn-UZ"/>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a:ln>
            <a:solidFill>
              <a:srgbClr val="0000FF"/>
            </a:solidFill>
          </a:ln>
        </p:spPr>
        <p:txBody>
          <a:bodyPr/>
          <a:lstStyle/>
          <a:p>
            <a:r>
              <a:rPr lang="en-US" sz="6000">
                <a:solidFill>
                  <a:srgbClr val="0000FF"/>
                </a:solidFill>
              </a:rPr>
              <a:t>Hệ 2 thấu kính</a:t>
            </a:r>
          </a:p>
        </p:txBody>
      </p:sp>
      <p:pic>
        <p:nvPicPr>
          <p:cNvPr id="9222" name="Picture 6" descr="4"/>
          <p:cNvPicPr>
            <a:picLocks noChangeAspect="1" noChangeArrowheads="1"/>
          </p:cNvPicPr>
          <p:nvPr/>
        </p:nvPicPr>
        <p:blipFill>
          <a:blip r:embed="rId2"/>
          <a:srcRect/>
          <a:stretch>
            <a:fillRect/>
          </a:stretch>
        </p:blipFill>
        <p:spPr bwMode="auto">
          <a:xfrm>
            <a:off x="1371600" y="2133600"/>
            <a:ext cx="6781800" cy="3776663"/>
          </a:xfrm>
          <a:prstGeom prst="rect">
            <a:avLst/>
          </a:prstGeom>
          <a:noFill/>
        </p:spPr>
      </p:pic>
      <p:sp>
        <p:nvSpPr>
          <p:cNvPr id="4" name="Date Placeholder 3"/>
          <p:cNvSpPr>
            <a:spLocks noGrp="1"/>
          </p:cNvSpPr>
          <p:nvPr>
            <p:ph type="dt" sz="half" idx="10"/>
          </p:nvPr>
        </p:nvSpPr>
        <p:spPr/>
        <p:txBody>
          <a:bodyPr/>
          <a:lstStyle/>
          <a:p>
            <a:fld id="{3328A123-1F57-442A-8B90-859DA210FBB6}" type="datetime1">
              <a:rPr lang="uz-Latn-UZ" smtClean="0"/>
              <a:pPr/>
              <a:t>15/12 2010</a:t>
            </a:fld>
            <a:endParaRPr lang="uz-Latn-UZ"/>
          </a:p>
        </p:txBody>
      </p:sp>
      <p:sp>
        <p:nvSpPr>
          <p:cNvPr id="5" name="Slide Number Placeholder 4"/>
          <p:cNvSpPr>
            <a:spLocks noGrp="1"/>
          </p:cNvSpPr>
          <p:nvPr>
            <p:ph type="sldNum" sz="quarter" idx="12"/>
          </p:nvPr>
        </p:nvSpPr>
        <p:spPr/>
        <p:txBody>
          <a:bodyPr/>
          <a:lstStyle/>
          <a:p>
            <a:fld id="{8E1AD46C-56E5-4B44-BEDD-E369C7BBEEFE}" type="slidenum">
              <a:rPr lang="uz-Latn-UZ" smtClean="0"/>
              <a:pPr/>
              <a:t>44</a:t>
            </a:fld>
            <a:endParaRPr lang="uz-Latn-UZ"/>
          </a:p>
        </p:txBody>
      </p:sp>
      <p:sp>
        <p:nvSpPr>
          <p:cNvPr id="6" name="Footer Placeholder 5"/>
          <p:cNvSpPr>
            <a:spLocks noGrp="1"/>
          </p:cNvSpPr>
          <p:nvPr>
            <p:ph type="ftr" sz="quarter" idx="11"/>
          </p:nvPr>
        </p:nvSpPr>
        <p:spPr/>
        <p:txBody>
          <a:bodyPr/>
          <a:lstStyle/>
          <a:p>
            <a:r>
              <a:rPr lang="vi-VN" smtClean="0"/>
              <a:t>BỘ MÔN VẬT LÝ ĐIỆN TỬ ỨNG DỤNG</a:t>
            </a:r>
            <a:endParaRPr lang="uz-Latn-UZ"/>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z="6000">
                <a:solidFill>
                  <a:srgbClr val="0000FF"/>
                </a:solidFill>
              </a:rPr>
              <a:t>Hệ 2 thấu kính</a:t>
            </a:r>
          </a:p>
        </p:txBody>
      </p:sp>
      <p:pic>
        <p:nvPicPr>
          <p:cNvPr id="33796" name="Picture 4" descr="4"/>
          <p:cNvPicPr>
            <a:picLocks noGrp="1" noChangeAspect="1" noChangeArrowheads="1"/>
          </p:cNvPicPr>
          <p:nvPr>
            <p:ph type="body" idx="1"/>
          </p:nvPr>
        </p:nvPicPr>
        <p:blipFill>
          <a:blip r:embed="rId2"/>
          <a:srcRect/>
          <a:stretch>
            <a:fillRect/>
          </a:stretch>
        </p:blipFill>
        <p:spPr>
          <a:xfrm>
            <a:off x="762000" y="1295400"/>
            <a:ext cx="7696200" cy="3675063"/>
          </a:xfrm>
          <a:noFill/>
          <a:ln/>
        </p:spPr>
      </p:pic>
      <p:sp>
        <p:nvSpPr>
          <p:cNvPr id="33797" name="Rectangle 5"/>
          <p:cNvSpPr>
            <a:spLocks noChangeArrowheads="1"/>
          </p:cNvSpPr>
          <p:nvPr/>
        </p:nvSpPr>
        <p:spPr bwMode="auto">
          <a:xfrm>
            <a:off x="685800" y="5305425"/>
            <a:ext cx="7467600" cy="1187450"/>
          </a:xfrm>
          <a:prstGeom prst="rect">
            <a:avLst/>
          </a:prstGeom>
          <a:noFill/>
          <a:ln w="9525">
            <a:noFill/>
            <a:miter lim="800000"/>
            <a:headEnd/>
            <a:tailEnd/>
          </a:ln>
          <a:effectLst/>
        </p:spPr>
        <p:txBody>
          <a:bodyPr anchor="ctr">
            <a:spAutoFit/>
          </a:bodyPr>
          <a:lstStyle/>
          <a:p>
            <a:pPr algn="ctr"/>
            <a:r>
              <a:rPr lang="en-US" sz="2400"/>
              <a:t>(1.thấu kính thứ nhất 2. thấu kính thứ hai, 3. màn hình, 4. tiết diện giao nhau, 5. hình ảnh cathode, 6. bán kính chùm tia)</a:t>
            </a:r>
          </a:p>
        </p:txBody>
      </p:sp>
      <p:sp>
        <p:nvSpPr>
          <p:cNvPr id="5" name="Date Placeholder 4"/>
          <p:cNvSpPr>
            <a:spLocks noGrp="1"/>
          </p:cNvSpPr>
          <p:nvPr>
            <p:ph type="dt" sz="half" idx="10"/>
          </p:nvPr>
        </p:nvSpPr>
        <p:spPr/>
        <p:txBody>
          <a:bodyPr/>
          <a:lstStyle/>
          <a:p>
            <a:fld id="{2E1A31E8-19F5-459E-B239-7F03A61EBEB7}" type="datetime1">
              <a:rPr lang="uz-Latn-UZ" smtClean="0"/>
              <a:pPr/>
              <a:t>15/12 2010</a:t>
            </a:fld>
            <a:endParaRPr lang="uz-Latn-UZ"/>
          </a:p>
        </p:txBody>
      </p:sp>
      <p:sp>
        <p:nvSpPr>
          <p:cNvPr id="6" name="Slide Number Placeholder 5"/>
          <p:cNvSpPr>
            <a:spLocks noGrp="1"/>
          </p:cNvSpPr>
          <p:nvPr>
            <p:ph type="sldNum" sz="quarter" idx="12"/>
          </p:nvPr>
        </p:nvSpPr>
        <p:spPr/>
        <p:txBody>
          <a:bodyPr/>
          <a:lstStyle/>
          <a:p>
            <a:fld id="{8E1AD46C-56E5-4B44-BEDD-E369C7BBEEFE}" type="slidenum">
              <a:rPr lang="uz-Latn-UZ" smtClean="0"/>
              <a:pPr/>
              <a:t>45</a:t>
            </a:fld>
            <a:endParaRPr lang="uz-Latn-UZ"/>
          </a:p>
        </p:txBody>
      </p:sp>
      <p:sp>
        <p:nvSpPr>
          <p:cNvPr id="7" name="Footer Placeholder 6"/>
          <p:cNvSpPr>
            <a:spLocks noGrp="1"/>
          </p:cNvSpPr>
          <p:nvPr>
            <p:ph type="ftr" sz="quarter" idx="11"/>
          </p:nvPr>
        </p:nvSpPr>
        <p:spPr/>
        <p:txBody>
          <a:bodyPr/>
          <a:lstStyle/>
          <a:p>
            <a:r>
              <a:rPr lang="vi-VN" smtClean="0"/>
              <a:t>BỘ MÔN VẬT LÝ ĐIỆN TỬ ỨNG DỤNG</a:t>
            </a:r>
            <a:endParaRPr lang="uz-Latn-UZ"/>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z="6000">
                <a:solidFill>
                  <a:srgbClr val="0000FF"/>
                </a:solidFill>
              </a:rPr>
              <a:t>Hệ 2 thấu kính</a:t>
            </a:r>
          </a:p>
        </p:txBody>
      </p:sp>
      <p:sp>
        <p:nvSpPr>
          <p:cNvPr id="34819" name="Rectangle 3"/>
          <p:cNvSpPr>
            <a:spLocks noGrp="1" noChangeArrowheads="1"/>
          </p:cNvSpPr>
          <p:nvPr>
            <p:ph type="body" idx="1"/>
          </p:nvPr>
        </p:nvSpPr>
        <p:spPr/>
        <p:txBody>
          <a:bodyPr/>
          <a:lstStyle/>
          <a:p>
            <a:r>
              <a:rPr lang="en-US" dirty="0" err="1">
                <a:latin typeface="Times New Roman" pitchFamily="18" charset="0"/>
                <a:cs typeface="Times New Roman" pitchFamily="18" charset="0"/>
              </a:rPr>
              <a:t>Vì</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2 </a:t>
            </a:r>
            <a:r>
              <a:rPr lang="en-US" dirty="0" err="1">
                <a:latin typeface="Times New Roman" pitchFamily="18" charset="0"/>
                <a:cs typeface="Times New Roman" pitchFamily="18" charset="0"/>
              </a:rPr>
              <a:t>hoặc</a:t>
            </a:r>
            <a:r>
              <a:rPr lang="en-US" dirty="0">
                <a:latin typeface="Times New Roman" pitchFamily="18" charset="0"/>
                <a:cs typeface="Times New Roman" pitchFamily="18" charset="0"/>
              </a:rPr>
              <a:t> 3 </a:t>
            </a:r>
            <a:r>
              <a:rPr lang="en-US" dirty="0" err="1">
                <a:latin typeface="Times New Roman" pitchFamily="18" charset="0"/>
                <a:cs typeface="Times New Roman" pitchFamily="18" charset="0"/>
              </a:rPr>
              <a:t>thấu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phép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chúng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súng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đáp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ứng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tốt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đòi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hỏi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nêu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a:t>
            </a:r>
            <a:r>
              <a:rPr lang="en-US" dirty="0">
                <a:latin typeface="Times New Roman" pitchFamily="18" charset="0"/>
                <a:cs typeface="Times New Roman" pitchFamily="18" charset="0"/>
              </a:rPr>
              <a:t> ở </a:t>
            </a:r>
            <a:r>
              <a:rPr lang="en-US" dirty="0" err="1">
                <a:latin typeface="Times New Roman" pitchFamily="18" charset="0"/>
                <a:cs typeface="Times New Roman" pitchFamily="18" charset="0"/>
              </a:rPr>
              <a:t>trên</a:t>
            </a:r>
            <a:r>
              <a:rPr lang="en-US" dirty="0">
                <a:latin typeface="Times New Roman" pitchFamily="18" charset="0"/>
                <a:cs typeface="Times New Roman" pitchFamily="18" charset="0"/>
              </a:rPr>
              <a:t>.</a:t>
            </a:r>
          </a:p>
        </p:txBody>
      </p:sp>
      <p:sp>
        <p:nvSpPr>
          <p:cNvPr id="4" name="Date Placeholder 3"/>
          <p:cNvSpPr>
            <a:spLocks noGrp="1"/>
          </p:cNvSpPr>
          <p:nvPr>
            <p:ph type="dt" sz="half" idx="10"/>
          </p:nvPr>
        </p:nvSpPr>
        <p:spPr/>
        <p:txBody>
          <a:bodyPr/>
          <a:lstStyle/>
          <a:p>
            <a:fld id="{49503693-F42D-4325-8772-1C8A115E6741}" type="datetime1">
              <a:rPr lang="uz-Latn-UZ" smtClean="0"/>
              <a:pPr/>
              <a:t>15/12 2010</a:t>
            </a:fld>
            <a:endParaRPr lang="uz-Latn-UZ"/>
          </a:p>
        </p:txBody>
      </p:sp>
      <p:sp>
        <p:nvSpPr>
          <p:cNvPr id="5" name="Slide Number Placeholder 4"/>
          <p:cNvSpPr>
            <a:spLocks noGrp="1"/>
          </p:cNvSpPr>
          <p:nvPr>
            <p:ph type="sldNum" sz="quarter" idx="12"/>
          </p:nvPr>
        </p:nvSpPr>
        <p:spPr/>
        <p:txBody>
          <a:bodyPr/>
          <a:lstStyle/>
          <a:p>
            <a:fld id="{8E1AD46C-56E5-4B44-BEDD-E369C7BBEEFE}" type="slidenum">
              <a:rPr lang="uz-Latn-UZ" smtClean="0"/>
              <a:pPr/>
              <a:t>46</a:t>
            </a:fld>
            <a:endParaRPr lang="uz-Latn-UZ"/>
          </a:p>
        </p:txBody>
      </p:sp>
      <p:sp>
        <p:nvSpPr>
          <p:cNvPr id="6" name="Footer Placeholder 5"/>
          <p:cNvSpPr>
            <a:spLocks noGrp="1"/>
          </p:cNvSpPr>
          <p:nvPr>
            <p:ph type="ftr" sz="quarter" idx="11"/>
          </p:nvPr>
        </p:nvSpPr>
        <p:spPr/>
        <p:txBody>
          <a:bodyPr/>
          <a:lstStyle/>
          <a:p>
            <a:r>
              <a:rPr lang="vi-VN" smtClean="0"/>
              <a:t>BỘ MÔN VẬT LÝ ĐIỆN TỬ ỨNG DỤNG</a:t>
            </a:r>
            <a:endParaRPr lang="uz-Latn-UZ"/>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r>
              <a:rPr lang="en-US" sz="4000" b="1">
                <a:solidFill>
                  <a:srgbClr val="0000FF"/>
                </a:solidFill>
              </a:rPr>
              <a:t>THẤU KÍNH ĐẦU TIÊN CỦA SÚNG</a:t>
            </a:r>
            <a:br>
              <a:rPr lang="en-US" sz="4000" b="1">
                <a:solidFill>
                  <a:srgbClr val="0000FF"/>
                </a:solidFill>
              </a:rPr>
            </a:br>
            <a:endParaRPr lang="en-US" sz="4000" b="1">
              <a:solidFill>
                <a:srgbClr val="0000FF"/>
              </a:solidFill>
            </a:endParaRPr>
          </a:p>
        </p:txBody>
      </p:sp>
      <p:pic>
        <p:nvPicPr>
          <p:cNvPr id="44035" name="Picture 3" descr="4"/>
          <p:cNvPicPr>
            <a:picLocks noGrp="1" noChangeAspect="1" noChangeArrowheads="1"/>
          </p:cNvPicPr>
          <p:nvPr>
            <p:ph type="body" idx="1"/>
          </p:nvPr>
        </p:nvPicPr>
        <p:blipFill>
          <a:blip r:embed="rId2"/>
          <a:srcRect/>
          <a:stretch>
            <a:fillRect/>
          </a:stretch>
        </p:blipFill>
        <p:spPr>
          <a:xfrm>
            <a:off x="838200" y="1676400"/>
            <a:ext cx="7391400" cy="3405188"/>
          </a:xfrm>
          <a:noFill/>
          <a:ln/>
        </p:spPr>
      </p:pic>
      <p:sp>
        <p:nvSpPr>
          <p:cNvPr id="4" name="Date Placeholder 3"/>
          <p:cNvSpPr>
            <a:spLocks noGrp="1"/>
          </p:cNvSpPr>
          <p:nvPr>
            <p:ph type="dt" sz="half" idx="10"/>
          </p:nvPr>
        </p:nvSpPr>
        <p:spPr/>
        <p:txBody>
          <a:bodyPr/>
          <a:lstStyle/>
          <a:p>
            <a:fld id="{8AB7D34D-9ED9-44A0-A6A8-DC496FED5D7D}" type="datetime1">
              <a:rPr lang="uz-Latn-UZ" smtClean="0"/>
              <a:pPr/>
              <a:t>15/12 2010</a:t>
            </a:fld>
            <a:endParaRPr lang="uz-Latn-UZ"/>
          </a:p>
        </p:txBody>
      </p:sp>
      <p:sp>
        <p:nvSpPr>
          <p:cNvPr id="5" name="Slide Number Placeholder 4"/>
          <p:cNvSpPr>
            <a:spLocks noGrp="1"/>
          </p:cNvSpPr>
          <p:nvPr>
            <p:ph type="sldNum" sz="quarter" idx="12"/>
          </p:nvPr>
        </p:nvSpPr>
        <p:spPr/>
        <p:txBody>
          <a:bodyPr/>
          <a:lstStyle/>
          <a:p>
            <a:fld id="{8E1AD46C-56E5-4B44-BEDD-E369C7BBEEFE}" type="slidenum">
              <a:rPr lang="uz-Latn-UZ" smtClean="0"/>
              <a:pPr/>
              <a:t>47</a:t>
            </a:fld>
            <a:endParaRPr lang="uz-Latn-UZ"/>
          </a:p>
        </p:txBody>
      </p:sp>
      <p:sp>
        <p:nvSpPr>
          <p:cNvPr id="6" name="Footer Placeholder 5"/>
          <p:cNvSpPr>
            <a:spLocks noGrp="1"/>
          </p:cNvSpPr>
          <p:nvPr>
            <p:ph type="ftr" sz="quarter" idx="11"/>
          </p:nvPr>
        </p:nvSpPr>
        <p:spPr/>
        <p:txBody>
          <a:bodyPr/>
          <a:lstStyle/>
          <a:p>
            <a:r>
              <a:rPr lang="vi-VN" smtClean="0"/>
              <a:t>BỘ MÔN VẬT LÝ ĐIỆN TỬ ỨNG DỤNG</a:t>
            </a:r>
            <a:endParaRPr lang="uz-Latn-UZ"/>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fontScale="90000"/>
          </a:bodyPr>
          <a:lstStyle/>
          <a:p>
            <a:r>
              <a:rPr lang="en-US" sz="4000" b="1">
                <a:solidFill>
                  <a:srgbClr val="0000FF"/>
                </a:solidFill>
              </a:rPr>
              <a:t>THẤU KÍNH ĐẦU TIÊN CỦA SÚNG</a:t>
            </a:r>
            <a:br>
              <a:rPr lang="en-US" sz="4000" b="1">
                <a:solidFill>
                  <a:srgbClr val="0000FF"/>
                </a:solidFill>
              </a:rPr>
            </a:br>
            <a:endParaRPr lang="en-US" sz="4000" b="1">
              <a:solidFill>
                <a:srgbClr val="0000FF"/>
              </a:solidFill>
            </a:endParaRPr>
          </a:p>
        </p:txBody>
      </p:sp>
      <p:pic>
        <p:nvPicPr>
          <p:cNvPr id="56323" name="Picture 3" descr="4"/>
          <p:cNvPicPr>
            <a:picLocks noGrp="1" noChangeAspect="1" noChangeArrowheads="1"/>
          </p:cNvPicPr>
          <p:nvPr>
            <p:ph type="body" idx="1"/>
          </p:nvPr>
        </p:nvPicPr>
        <p:blipFill>
          <a:blip r:embed="rId2"/>
          <a:srcRect/>
          <a:stretch>
            <a:fillRect/>
          </a:stretch>
        </p:blipFill>
        <p:spPr>
          <a:xfrm>
            <a:off x="1371600" y="1828800"/>
            <a:ext cx="5791200" cy="4248150"/>
          </a:xfrm>
          <a:noFill/>
          <a:ln/>
        </p:spPr>
      </p:pic>
      <p:sp>
        <p:nvSpPr>
          <p:cNvPr id="4" name="Date Placeholder 3"/>
          <p:cNvSpPr>
            <a:spLocks noGrp="1"/>
          </p:cNvSpPr>
          <p:nvPr>
            <p:ph type="dt" sz="half" idx="10"/>
          </p:nvPr>
        </p:nvSpPr>
        <p:spPr/>
        <p:txBody>
          <a:bodyPr/>
          <a:lstStyle/>
          <a:p>
            <a:fld id="{1813F667-81A5-4DBD-8F3B-DA2A6B92EFDA}" type="datetime1">
              <a:rPr lang="uz-Latn-UZ" smtClean="0"/>
              <a:pPr/>
              <a:t>15/12 2010</a:t>
            </a:fld>
            <a:endParaRPr lang="uz-Latn-UZ"/>
          </a:p>
        </p:txBody>
      </p:sp>
      <p:sp>
        <p:nvSpPr>
          <p:cNvPr id="5" name="Slide Number Placeholder 4"/>
          <p:cNvSpPr>
            <a:spLocks noGrp="1"/>
          </p:cNvSpPr>
          <p:nvPr>
            <p:ph type="sldNum" sz="quarter" idx="12"/>
          </p:nvPr>
        </p:nvSpPr>
        <p:spPr/>
        <p:txBody>
          <a:bodyPr/>
          <a:lstStyle/>
          <a:p>
            <a:fld id="{8E1AD46C-56E5-4B44-BEDD-E369C7BBEEFE}" type="slidenum">
              <a:rPr lang="uz-Latn-UZ" smtClean="0"/>
              <a:pPr/>
              <a:t>48</a:t>
            </a:fld>
            <a:endParaRPr lang="uz-Latn-UZ"/>
          </a:p>
        </p:txBody>
      </p:sp>
      <p:sp>
        <p:nvSpPr>
          <p:cNvPr id="6" name="Footer Placeholder 5"/>
          <p:cNvSpPr>
            <a:spLocks noGrp="1"/>
          </p:cNvSpPr>
          <p:nvPr>
            <p:ph type="ftr" sz="quarter" idx="11"/>
          </p:nvPr>
        </p:nvSpPr>
        <p:spPr/>
        <p:txBody>
          <a:bodyPr/>
          <a:lstStyle/>
          <a:p>
            <a:r>
              <a:rPr lang="vi-VN" smtClean="0"/>
              <a:t>BỘ MÔN VẬT LÝ ĐIỆN TỬ ỨNG DỤNG</a:t>
            </a:r>
            <a:endParaRPr lang="uz-Latn-UZ"/>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fontScale="90000"/>
          </a:bodyPr>
          <a:lstStyle/>
          <a:p>
            <a:r>
              <a:rPr lang="en-US" sz="4000" b="1">
                <a:solidFill>
                  <a:srgbClr val="0000FF"/>
                </a:solidFill>
              </a:rPr>
              <a:t>THẤU KÍNH ĐẦU TIÊN CỦA SÚNG</a:t>
            </a:r>
            <a:br>
              <a:rPr lang="en-US" sz="4000" b="1">
                <a:solidFill>
                  <a:srgbClr val="0000FF"/>
                </a:solidFill>
              </a:rPr>
            </a:br>
            <a:endParaRPr lang="en-US" sz="4000" b="1">
              <a:solidFill>
                <a:srgbClr val="0000FF"/>
              </a:solidFill>
            </a:endParaRPr>
          </a:p>
        </p:txBody>
      </p:sp>
      <p:sp>
        <p:nvSpPr>
          <p:cNvPr id="45059" name="Rectangle 3"/>
          <p:cNvSpPr>
            <a:spLocks noGrp="1" noChangeArrowheads="1"/>
          </p:cNvSpPr>
          <p:nvPr>
            <p:ph type="body" sz="half" idx="1"/>
          </p:nvPr>
        </p:nvSpPr>
        <p:spPr/>
        <p:txBody>
          <a:bodyPr/>
          <a:lstStyle/>
          <a:p>
            <a:r>
              <a:rPr lang="en-US" sz="2800"/>
              <a:t>lý thuyết Lagrange-Helmholtz:</a:t>
            </a:r>
          </a:p>
          <a:p>
            <a:r>
              <a:rPr lang="en-US" sz="2800"/>
              <a:t>Theo hình vẽ</a:t>
            </a:r>
          </a:p>
          <a:p>
            <a:endParaRPr lang="en-US" sz="2800"/>
          </a:p>
        </p:txBody>
      </p:sp>
      <p:graphicFrame>
        <p:nvGraphicFramePr>
          <p:cNvPr id="45077" name="Object 21"/>
          <p:cNvGraphicFramePr>
            <a:graphicFrameLocks noChangeAspect="1"/>
          </p:cNvGraphicFramePr>
          <p:nvPr>
            <p:ph sz="quarter" idx="3"/>
          </p:nvPr>
        </p:nvGraphicFramePr>
        <p:xfrm>
          <a:off x="838200" y="5181600"/>
          <a:ext cx="4267200" cy="673100"/>
        </p:xfrm>
        <a:graphic>
          <a:graphicData uri="http://schemas.openxmlformats.org/presentationml/2006/ole">
            <p:oleObj spid="_x0000_s25602" name="Equation" r:id="rId3" imgW="1688760" imgH="266400" progId="">
              <p:embed/>
            </p:oleObj>
          </a:graphicData>
        </a:graphic>
      </p:graphicFrame>
      <p:sp>
        <p:nvSpPr>
          <p:cNvPr id="45061" name="Rectangle 5"/>
          <p:cNvSpPr>
            <a:spLocks noChangeArrowheads="1"/>
          </p:cNvSpPr>
          <p:nvPr/>
        </p:nvSpPr>
        <p:spPr bwMode="auto">
          <a:xfrm>
            <a:off x="0" y="3252788"/>
            <a:ext cx="9144000" cy="0"/>
          </a:xfrm>
          <a:prstGeom prst="rect">
            <a:avLst/>
          </a:prstGeom>
          <a:noFill/>
          <a:ln w="9525">
            <a:noFill/>
            <a:miter lim="800000"/>
            <a:headEnd/>
            <a:tailEnd/>
          </a:ln>
          <a:effectLst/>
        </p:spPr>
        <p:txBody>
          <a:bodyPr wrap="none" anchor="ctr">
            <a:spAutoFit/>
          </a:bodyPr>
          <a:lstStyle/>
          <a:p>
            <a:endParaRPr lang="uz-Latn-UZ"/>
          </a:p>
        </p:txBody>
      </p:sp>
      <p:graphicFrame>
        <p:nvGraphicFramePr>
          <p:cNvPr id="45060" name="Object 4"/>
          <p:cNvGraphicFramePr>
            <a:graphicFrameLocks noChangeAspect="1"/>
          </p:cNvGraphicFramePr>
          <p:nvPr/>
        </p:nvGraphicFramePr>
        <p:xfrm>
          <a:off x="4267200" y="1676400"/>
          <a:ext cx="4343400" cy="773113"/>
        </p:xfrm>
        <a:graphic>
          <a:graphicData uri="http://schemas.openxmlformats.org/presentationml/2006/ole">
            <p:oleObj spid="_x0000_s25603" name="Equation" r:id="rId4" imgW="1320227" imgH="241195" progId="">
              <p:embed/>
            </p:oleObj>
          </a:graphicData>
        </a:graphic>
      </p:graphicFrame>
      <p:sp>
        <p:nvSpPr>
          <p:cNvPr id="45063"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uz-Latn-UZ"/>
          </a:p>
        </p:txBody>
      </p:sp>
      <p:sp>
        <p:nvSpPr>
          <p:cNvPr id="45065" name="Rectangle 9"/>
          <p:cNvSpPr>
            <a:spLocks noChangeArrowheads="1"/>
          </p:cNvSpPr>
          <p:nvPr/>
        </p:nvSpPr>
        <p:spPr bwMode="auto">
          <a:xfrm>
            <a:off x="2286000" y="2057400"/>
            <a:ext cx="9144000" cy="0"/>
          </a:xfrm>
          <a:prstGeom prst="rect">
            <a:avLst/>
          </a:prstGeom>
          <a:noFill/>
          <a:ln w="9525">
            <a:noFill/>
            <a:miter lim="800000"/>
            <a:headEnd/>
            <a:tailEnd/>
          </a:ln>
          <a:effectLst/>
        </p:spPr>
        <p:txBody>
          <a:bodyPr wrap="none" anchor="ctr">
            <a:spAutoFit/>
          </a:bodyPr>
          <a:lstStyle/>
          <a:p>
            <a:endParaRPr lang="uz-Latn-UZ"/>
          </a:p>
        </p:txBody>
      </p:sp>
      <p:sp>
        <p:nvSpPr>
          <p:cNvPr id="45067" name="Rectangle 11"/>
          <p:cNvSpPr>
            <a:spLocks noChangeArrowheads="1"/>
          </p:cNvSpPr>
          <p:nvPr/>
        </p:nvSpPr>
        <p:spPr bwMode="auto">
          <a:xfrm>
            <a:off x="914400" y="2819400"/>
            <a:ext cx="9144000" cy="0"/>
          </a:xfrm>
          <a:prstGeom prst="rect">
            <a:avLst/>
          </a:prstGeom>
          <a:noFill/>
          <a:ln w="9525">
            <a:noFill/>
            <a:miter lim="800000"/>
            <a:headEnd/>
            <a:tailEnd/>
          </a:ln>
          <a:effectLst/>
        </p:spPr>
        <p:txBody>
          <a:bodyPr wrap="none" anchor="ctr">
            <a:spAutoFit/>
          </a:bodyPr>
          <a:lstStyle/>
          <a:p>
            <a:endParaRPr lang="uz-Latn-UZ"/>
          </a:p>
        </p:txBody>
      </p:sp>
      <p:sp>
        <p:nvSpPr>
          <p:cNvPr id="45071" name="Rectangle 15"/>
          <p:cNvSpPr>
            <a:spLocks noChangeArrowheads="1"/>
          </p:cNvSpPr>
          <p:nvPr/>
        </p:nvSpPr>
        <p:spPr bwMode="auto">
          <a:xfrm>
            <a:off x="2362200" y="2514600"/>
            <a:ext cx="9144000" cy="0"/>
          </a:xfrm>
          <a:prstGeom prst="rect">
            <a:avLst/>
          </a:prstGeom>
          <a:noFill/>
          <a:ln w="9525">
            <a:noFill/>
            <a:miter lim="800000"/>
            <a:headEnd/>
            <a:tailEnd/>
          </a:ln>
          <a:effectLst/>
        </p:spPr>
        <p:txBody>
          <a:bodyPr wrap="none" anchor="ctr">
            <a:spAutoFit/>
          </a:bodyPr>
          <a:lstStyle/>
          <a:p>
            <a:endParaRPr lang="uz-Latn-UZ"/>
          </a:p>
        </p:txBody>
      </p:sp>
      <p:graphicFrame>
        <p:nvGraphicFramePr>
          <p:cNvPr id="45070" name="Object 14"/>
          <p:cNvGraphicFramePr>
            <a:graphicFrameLocks noChangeAspect="1"/>
          </p:cNvGraphicFramePr>
          <p:nvPr/>
        </p:nvGraphicFramePr>
        <p:xfrm>
          <a:off x="3462338" y="5783263"/>
          <a:ext cx="2295525" cy="1074737"/>
        </p:xfrm>
        <a:graphic>
          <a:graphicData uri="http://schemas.openxmlformats.org/presentationml/2006/ole">
            <p:oleObj spid="_x0000_s25604" name="Equation" r:id="rId5" imgW="888840" imgH="419040" progId="">
              <p:embed/>
            </p:oleObj>
          </a:graphicData>
        </a:graphic>
      </p:graphicFrame>
      <p:graphicFrame>
        <p:nvGraphicFramePr>
          <p:cNvPr id="45081" name="Object 25"/>
          <p:cNvGraphicFramePr>
            <a:graphicFrameLocks noChangeAspect="1"/>
          </p:cNvGraphicFramePr>
          <p:nvPr>
            <p:ph sz="quarter" idx="2"/>
          </p:nvPr>
        </p:nvGraphicFramePr>
        <p:xfrm>
          <a:off x="838200" y="4114800"/>
          <a:ext cx="7213600" cy="1190625"/>
        </p:xfrm>
        <a:graphic>
          <a:graphicData uri="http://schemas.openxmlformats.org/presentationml/2006/ole">
            <p:oleObj spid="_x0000_s25605" name="Equation" r:id="rId6" imgW="2768400" imgH="457200" progId="">
              <p:embed/>
            </p:oleObj>
          </a:graphicData>
        </a:graphic>
      </p:graphicFrame>
      <p:graphicFrame>
        <p:nvGraphicFramePr>
          <p:cNvPr id="45084" name="Object 28"/>
          <p:cNvGraphicFramePr>
            <a:graphicFrameLocks noChangeAspect="1"/>
          </p:cNvGraphicFramePr>
          <p:nvPr/>
        </p:nvGraphicFramePr>
        <p:xfrm>
          <a:off x="3200400" y="2819400"/>
          <a:ext cx="1828800" cy="1287463"/>
        </p:xfrm>
        <a:graphic>
          <a:graphicData uri="http://schemas.openxmlformats.org/presentationml/2006/ole">
            <p:oleObj spid="_x0000_s25606" name="Equation" r:id="rId7" imgW="685800" imgH="482400" progId="">
              <p:embed/>
            </p:oleObj>
          </a:graphicData>
        </a:graphic>
      </p:graphicFrame>
      <p:sp>
        <p:nvSpPr>
          <p:cNvPr id="14" name="Date Placeholder 13"/>
          <p:cNvSpPr>
            <a:spLocks noGrp="1"/>
          </p:cNvSpPr>
          <p:nvPr>
            <p:ph type="dt" sz="half" idx="10"/>
          </p:nvPr>
        </p:nvSpPr>
        <p:spPr/>
        <p:txBody>
          <a:bodyPr/>
          <a:lstStyle/>
          <a:p>
            <a:fld id="{737027BC-318A-49D9-A3D6-892A113C3BCF}" type="datetime1">
              <a:rPr lang="uz-Latn-UZ" smtClean="0"/>
              <a:pPr/>
              <a:t>15/12 2010</a:t>
            </a:fld>
            <a:endParaRPr lang="en-US"/>
          </a:p>
        </p:txBody>
      </p:sp>
      <p:sp>
        <p:nvSpPr>
          <p:cNvPr id="15" name="Slide Number Placeholder 14"/>
          <p:cNvSpPr>
            <a:spLocks noGrp="1"/>
          </p:cNvSpPr>
          <p:nvPr>
            <p:ph type="sldNum" sz="quarter" idx="12"/>
          </p:nvPr>
        </p:nvSpPr>
        <p:spPr/>
        <p:txBody>
          <a:bodyPr/>
          <a:lstStyle/>
          <a:p>
            <a:fld id="{7423468E-2661-4A1E-A5FA-4264C8D2ED2E}" type="slidenum">
              <a:rPr lang="en-US" smtClean="0"/>
              <a:pPr/>
              <a:t>49</a:t>
            </a:fld>
            <a:endParaRPr lang="en-US"/>
          </a:p>
        </p:txBody>
      </p:sp>
      <p:sp>
        <p:nvSpPr>
          <p:cNvPr id="16" name="Footer Placeholder 15"/>
          <p:cNvSpPr>
            <a:spLocks noGrp="1"/>
          </p:cNvSpPr>
          <p:nvPr>
            <p:ph type="ftr" sz="quarter" idx="11"/>
          </p:nvPr>
        </p:nvSpPr>
        <p:spPr/>
        <p:txBody>
          <a:bodyPr/>
          <a:lstStyle/>
          <a:p>
            <a:r>
              <a:rPr lang="vi-VN" smtClean="0"/>
              <a:t>BỘ MÔN VẬT LÝ ĐIỆN TỬ ỨNG DỤNG</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3" name="Rectangle 4"/>
          <p:cNvSpPr>
            <a:spLocks noChangeArrowheads="1"/>
          </p:cNvSpPr>
          <p:nvPr/>
        </p:nvSpPr>
        <p:spPr bwMode="auto">
          <a:xfrm>
            <a:off x="250825" y="212725"/>
            <a:ext cx="8893175" cy="6124754"/>
          </a:xfrm>
          <a:prstGeom prst="rect">
            <a:avLst/>
          </a:prstGeom>
          <a:noFill/>
          <a:ln w="9525">
            <a:noFill/>
            <a:miter lim="800000"/>
            <a:headEnd/>
            <a:tailEnd/>
          </a:ln>
        </p:spPr>
        <p:txBody>
          <a:bodyPr anchor="ctr">
            <a:spAutoFit/>
          </a:bodyPr>
          <a:lstStyle/>
          <a:p>
            <a:pPr eaLnBrk="0" hangingPunct="0"/>
            <a:r>
              <a:rPr lang="en-US" sz="2800" dirty="0" smtClean="0">
                <a:latin typeface="VNI-Times" pitchFamily="2" charset="0"/>
              </a:rPr>
              <a:t>Theo </a:t>
            </a:r>
            <a:r>
              <a:rPr lang="en-US" sz="2800" dirty="0" err="1" smtClean="0">
                <a:latin typeface="VNI-Times" pitchFamily="2" charset="0"/>
              </a:rPr>
              <a:t>nguyeân</a:t>
            </a:r>
            <a:r>
              <a:rPr lang="en-US" sz="2800" dirty="0" smtClean="0">
                <a:latin typeface="VNI-Times" pitchFamily="2" charset="0"/>
              </a:rPr>
              <a:t> </a:t>
            </a:r>
            <a:r>
              <a:rPr lang="en-US" sz="2800" dirty="0" err="1">
                <a:latin typeface="VNI-Times" pitchFamily="2" charset="0"/>
              </a:rPr>
              <a:t>lí</a:t>
            </a:r>
            <a:r>
              <a:rPr lang="en-US" sz="2800" dirty="0">
                <a:latin typeface="VNI-Times" pitchFamily="2" charset="0"/>
              </a:rPr>
              <a:t> </a:t>
            </a:r>
            <a:r>
              <a:rPr lang="en-US" sz="2800" dirty="0" err="1">
                <a:latin typeface="VNI-Times" pitchFamily="2" charset="0"/>
              </a:rPr>
              <a:t>taùc</a:t>
            </a:r>
            <a:r>
              <a:rPr lang="en-US" sz="2800" dirty="0">
                <a:latin typeface="VNI-Times" pitchFamily="2" charset="0"/>
              </a:rPr>
              <a:t> </a:t>
            </a:r>
            <a:r>
              <a:rPr lang="en-US" sz="2800" dirty="0" err="1">
                <a:latin typeface="VNI-Times" pitchFamily="2" charset="0"/>
              </a:rPr>
              <a:t>duïng</a:t>
            </a:r>
            <a:r>
              <a:rPr lang="en-US" sz="2800" dirty="0">
                <a:latin typeface="VNI-Times" pitchFamily="2" charset="0"/>
              </a:rPr>
              <a:t> </a:t>
            </a:r>
            <a:r>
              <a:rPr lang="en-US" sz="2800" dirty="0" err="1">
                <a:latin typeface="VNI-Times" pitchFamily="2" charset="0"/>
              </a:rPr>
              <a:t>toái</a:t>
            </a:r>
            <a:r>
              <a:rPr lang="en-US" sz="2800" dirty="0">
                <a:latin typeface="VNI-Times" pitchFamily="2" charset="0"/>
              </a:rPr>
              <a:t> </a:t>
            </a:r>
            <a:r>
              <a:rPr lang="en-US" sz="2800" dirty="0" err="1" smtClean="0">
                <a:latin typeface="VNI-Times" pitchFamily="2" charset="0"/>
              </a:rPr>
              <a:t>thieåu</a:t>
            </a:r>
            <a:r>
              <a:rPr lang="en-US" sz="2800" dirty="0" smtClean="0">
                <a:latin typeface="VNI-Times" pitchFamily="2" charset="0"/>
              </a:rPr>
              <a:t> </a:t>
            </a:r>
            <a:r>
              <a:rPr lang="en-US" sz="2800" dirty="0" err="1" smtClean="0">
                <a:latin typeface="VNI-Times" pitchFamily="2" charset="0"/>
              </a:rPr>
              <a:t>trong</a:t>
            </a:r>
            <a:r>
              <a:rPr lang="en-US" sz="2800" dirty="0" smtClean="0">
                <a:latin typeface="VNI-Times" pitchFamily="2" charset="0"/>
              </a:rPr>
              <a:t> </a:t>
            </a:r>
            <a:r>
              <a:rPr lang="en-US" sz="2800" dirty="0" err="1" smtClean="0">
                <a:latin typeface="VNI-Times" pitchFamily="2" charset="0"/>
              </a:rPr>
              <a:t>cơ</a:t>
            </a:r>
            <a:r>
              <a:rPr lang="en-US" sz="2800" dirty="0" smtClean="0">
                <a:latin typeface="VNI-Times" pitchFamily="2" charset="0"/>
              </a:rPr>
              <a:t> </a:t>
            </a:r>
            <a:r>
              <a:rPr lang="en-US" sz="2800" dirty="0" err="1" smtClean="0">
                <a:latin typeface="VNI-Times" pitchFamily="2" charset="0"/>
              </a:rPr>
              <a:t>học</a:t>
            </a:r>
            <a:r>
              <a:rPr lang="en-US" sz="2800" dirty="0" smtClean="0">
                <a:latin typeface="VNI-Times" pitchFamily="2" charset="0"/>
              </a:rPr>
              <a:t> , </a:t>
            </a:r>
            <a:r>
              <a:rPr lang="en-US" sz="2800" dirty="0" err="1" smtClean="0">
                <a:latin typeface="VNI-Times" pitchFamily="2" charset="0"/>
              </a:rPr>
              <a:t>moät</a:t>
            </a:r>
            <a:r>
              <a:rPr lang="en-US" sz="2800" dirty="0" smtClean="0">
                <a:latin typeface="VNI-Times" pitchFamily="2" charset="0"/>
              </a:rPr>
              <a:t> </a:t>
            </a:r>
            <a:r>
              <a:rPr lang="en-US" sz="2800" dirty="0" err="1">
                <a:latin typeface="VNI-Times" pitchFamily="2" charset="0"/>
              </a:rPr>
              <a:t>haït</a:t>
            </a:r>
            <a:r>
              <a:rPr lang="en-US" sz="2800" dirty="0">
                <a:latin typeface="VNI-Times" pitchFamily="2" charset="0"/>
              </a:rPr>
              <a:t> </a:t>
            </a:r>
            <a:r>
              <a:rPr lang="en-US" sz="2800" dirty="0" err="1">
                <a:latin typeface="VNI-Times" pitchFamily="2" charset="0"/>
              </a:rPr>
              <a:t>chuyeån</a:t>
            </a:r>
            <a:r>
              <a:rPr lang="en-US" sz="2800" dirty="0">
                <a:latin typeface="VNI-Times" pitchFamily="2" charset="0"/>
              </a:rPr>
              <a:t> </a:t>
            </a:r>
            <a:r>
              <a:rPr lang="en-US" sz="2800" dirty="0" err="1">
                <a:latin typeface="VNI-Times" pitchFamily="2" charset="0"/>
              </a:rPr>
              <a:t>ñoäng</a:t>
            </a:r>
            <a:r>
              <a:rPr lang="en-US" sz="2800" dirty="0">
                <a:latin typeface="VNI-Times" pitchFamily="2" charset="0"/>
              </a:rPr>
              <a:t> </a:t>
            </a:r>
            <a:r>
              <a:rPr lang="en-US" sz="2800" dirty="0" err="1">
                <a:latin typeface="VNI-Times" pitchFamily="2" charset="0"/>
              </a:rPr>
              <a:t>töø</a:t>
            </a:r>
            <a:r>
              <a:rPr lang="en-US" sz="2800" dirty="0">
                <a:latin typeface="VNI-Times" pitchFamily="2" charset="0"/>
              </a:rPr>
              <a:t> </a:t>
            </a:r>
            <a:r>
              <a:rPr lang="en-US" sz="2800" dirty="0" err="1">
                <a:latin typeface="VNI-Times" pitchFamily="2" charset="0"/>
              </a:rPr>
              <a:t>ñieåm</a:t>
            </a:r>
            <a:r>
              <a:rPr lang="en-US" sz="2800" dirty="0">
                <a:latin typeface="VNI-Times" pitchFamily="2" charset="0"/>
              </a:rPr>
              <a:t> A </a:t>
            </a:r>
            <a:r>
              <a:rPr lang="en-US" sz="2800" dirty="0" err="1">
                <a:latin typeface="VNI-Times" pitchFamily="2" charset="0"/>
              </a:rPr>
              <a:t>ñeán</a:t>
            </a:r>
            <a:r>
              <a:rPr lang="en-US" sz="2800" dirty="0">
                <a:latin typeface="VNI-Times" pitchFamily="2" charset="0"/>
              </a:rPr>
              <a:t> </a:t>
            </a:r>
            <a:r>
              <a:rPr lang="en-US" sz="2800" dirty="0" err="1">
                <a:latin typeface="VNI-Times" pitchFamily="2" charset="0"/>
              </a:rPr>
              <a:t>ñieåm</a:t>
            </a:r>
            <a:r>
              <a:rPr lang="en-US" sz="2800" dirty="0">
                <a:latin typeface="VNI-Times" pitchFamily="2" charset="0"/>
              </a:rPr>
              <a:t> B </a:t>
            </a:r>
            <a:r>
              <a:rPr lang="en-US" sz="2800" dirty="0" err="1">
                <a:latin typeface="VNI-Times" pitchFamily="2" charset="0"/>
              </a:rPr>
              <a:t>trong</a:t>
            </a:r>
            <a:r>
              <a:rPr lang="en-US" sz="2800" dirty="0">
                <a:latin typeface="VNI-Times" pitchFamily="2" charset="0"/>
              </a:rPr>
              <a:t> </a:t>
            </a:r>
            <a:r>
              <a:rPr lang="en-US" sz="2800" dirty="0" err="1">
                <a:latin typeface="VNI-Times" pitchFamily="2" charset="0"/>
              </a:rPr>
              <a:t>tröôøng</a:t>
            </a:r>
            <a:r>
              <a:rPr lang="en-US" sz="2800" dirty="0">
                <a:latin typeface="VNI-Times" pitchFamily="2" charset="0"/>
              </a:rPr>
              <a:t> </a:t>
            </a:r>
            <a:r>
              <a:rPr lang="en-US" sz="2800" dirty="0" err="1">
                <a:latin typeface="VNI-Times" pitchFamily="2" charset="0"/>
              </a:rPr>
              <a:t>theá</a:t>
            </a:r>
            <a:r>
              <a:rPr lang="en-US" sz="2800" dirty="0">
                <a:latin typeface="VNI-Times" pitchFamily="2" charset="0"/>
              </a:rPr>
              <a:t> </a:t>
            </a:r>
            <a:r>
              <a:rPr lang="en-US" sz="2800" dirty="0" err="1">
                <a:latin typeface="VNI-Times" pitchFamily="2" charset="0"/>
              </a:rPr>
              <a:t>theo</a:t>
            </a:r>
            <a:r>
              <a:rPr lang="en-US" sz="2800" dirty="0">
                <a:latin typeface="VNI-Times" pitchFamily="2" charset="0"/>
              </a:rPr>
              <a:t> </a:t>
            </a:r>
            <a:r>
              <a:rPr lang="en-US" sz="2800" dirty="0" err="1">
                <a:latin typeface="VNI-Times" pitchFamily="2" charset="0"/>
              </a:rPr>
              <a:t>moät</a:t>
            </a:r>
            <a:r>
              <a:rPr lang="en-US" sz="2800" dirty="0">
                <a:latin typeface="VNI-Times" pitchFamily="2" charset="0"/>
              </a:rPr>
              <a:t> </a:t>
            </a:r>
            <a:r>
              <a:rPr lang="en-US" sz="2800" dirty="0" err="1">
                <a:latin typeface="VNI-Times" pitchFamily="2" charset="0"/>
              </a:rPr>
              <a:t>quyõ</a:t>
            </a:r>
            <a:r>
              <a:rPr lang="en-US" sz="2800" dirty="0">
                <a:latin typeface="VNI-Times" pitchFamily="2" charset="0"/>
              </a:rPr>
              <a:t> </a:t>
            </a:r>
            <a:r>
              <a:rPr lang="en-US" sz="2800" dirty="0" err="1">
                <a:latin typeface="VNI-Times" pitchFamily="2" charset="0"/>
              </a:rPr>
              <a:t>ñaïo</a:t>
            </a:r>
            <a:r>
              <a:rPr lang="en-US" sz="2800" dirty="0">
                <a:latin typeface="VNI-Times" pitchFamily="2" charset="0"/>
              </a:rPr>
              <a:t> </a:t>
            </a:r>
            <a:r>
              <a:rPr lang="en-US" sz="2800" dirty="0" err="1">
                <a:latin typeface="VNI-Times" pitchFamily="2" charset="0"/>
              </a:rPr>
              <a:t>xaùc</a:t>
            </a:r>
            <a:r>
              <a:rPr lang="en-US" sz="2800" dirty="0">
                <a:latin typeface="VNI-Times" pitchFamily="2" charset="0"/>
              </a:rPr>
              <a:t> </a:t>
            </a:r>
            <a:r>
              <a:rPr lang="en-US" sz="2800" dirty="0" err="1">
                <a:latin typeface="VNI-Times" pitchFamily="2" charset="0"/>
              </a:rPr>
              <a:t>ñònh</a:t>
            </a:r>
            <a:r>
              <a:rPr lang="en-US" sz="2800" dirty="0">
                <a:latin typeface="VNI-Times" pitchFamily="2" charset="0"/>
              </a:rPr>
              <a:t> </a:t>
            </a:r>
            <a:r>
              <a:rPr lang="en-US" sz="2800" dirty="0" err="1">
                <a:latin typeface="VNI-Times" pitchFamily="2" charset="0"/>
              </a:rPr>
              <a:t>cuõng</a:t>
            </a:r>
            <a:r>
              <a:rPr lang="en-US" sz="2800" dirty="0">
                <a:latin typeface="VNI-Times" pitchFamily="2" charset="0"/>
              </a:rPr>
              <a:t> </a:t>
            </a:r>
            <a:r>
              <a:rPr lang="en-US" sz="2800" dirty="0" err="1">
                <a:latin typeface="VNI-Times" pitchFamily="2" charset="0"/>
              </a:rPr>
              <a:t>tuaân</a:t>
            </a:r>
            <a:r>
              <a:rPr lang="en-US" sz="2800" dirty="0">
                <a:latin typeface="VNI-Times" pitchFamily="2" charset="0"/>
              </a:rPr>
              <a:t> </a:t>
            </a:r>
            <a:r>
              <a:rPr lang="en-US" sz="2800" dirty="0" err="1">
                <a:latin typeface="VNI-Times" pitchFamily="2" charset="0"/>
              </a:rPr>
              <a:t>theo</a:t>
            </a:r>
            <a:r>
              <a:rPr lang="en-US" sz="2800" dirty="0">
                <a:latin typeface="VNI-Times" pitchFamily="2" charset="0"/>
              </a:rPr>
              <a:t> </a:t>
            </a:r>
            <a:r>
              <a:rPr lang="en-US" sz="2800" dirty="0" err="1">
                <a:latin typeface="VNI-Times" pitchFamily="2" charset="0"/>
              </a:rPr>
              <a:t>nguyeân</a:t>
            </a:r>
            <a:r>
              <a:rPr lang="en-US" sz="2800" dirty="0">
                <a:latin typeface="VNI-Times" pitchFamily="2" charset="0"/>
              </a:rPr>
              <a:t> </a:t>
            </a:r>
            <a:r>
              <a:rPr lang="en-US" sz="2800" dirty="0" err="1">
                <a:latin typeface="VNI-Times" pitchFamily="2" charset="0"/>
              </a:rPr>
              <a:t>lí</a:t>
            </a:r>
            <a:r>
              <a:rPr lang="en-US" sz="2800" dirty="0">
                <a:latin typeface="VNI-Times" pitchFamily="2" charset="0"/>
              </a:rPr>
              <a:t> </a:t>
            </a:r>
            <a:r>
              <a:rPr lang="en-US" sz="2800" dirty="0" err="1">
                <a:latin typeface="VNI-Times" pitchFamily="2" charset="0"/>
              </a:rPr>
              <a:t>taùc</a:t>
            </a:r>
            <a:r>
              <a:rPr lang="en-US" sz="2800" dirty="0">
                <a:latin typeface="VNI-Times" pitchFamily="2" charset="0"/>
              </a:rPr>
              <a:t> </a:t>
            </a:r>
            <a:r>
              <a:rPr lang="en-US" sz="2800" dirty="0" err="1">
                <a:latin typeface="VNI-Times" pitchFamily="2" charset="0"/>
              </a:rPr>
              <a:t>duïng</a:t>
            </a:r>
            <a:r>
              <a:rPr lang="en-US" sz="2800" dirty="0">
                <a:latin typeface="VNI-Times" pitchFamily="2" charset="0"/>
              </a:rPr>
              <a:t> </a:t>
            </a:r>
            <a:r>
              <a:rPr lang="en-US" sz="2800" dirty="0" err="1">
                <a:latin typeface="VNI-Times" pitchFamily="2" charset="0"/>
              </a:rPr>
              <a:t>toái</a:t>
            </a:r>
            <a:r>
              <a:rPr lang="en-US" sz="2800" dirty="0">
                <a:latin typeface="VNI-Times" pitchFamily="2" charset="0"/>
              </a:rPr>
              <a:t> </a:t>
            </a:r>
            <a:r>
              <a:rPr lang="en-US" sz="2800" dirty="0" err="1">
                <a:latin typeface="VNI-Times" pitchFamily="2" charset="0"/>
              </a:rPr>
              <a:t>thieåu</a:t>
            </a:r>
            <a:r>
              <a:rPr lang="en-US" sz="2800" dirty="0">
                <a:latin typeface="VNI-Times" pitchFamily="2" charset="0"/>
              </a:rPr>
              <a:t>:</a:t>
            </a:r>
          </a:p>
          <a:p>
            <a:pPr eaLnBrk="0" hangingPunct="0"/>
            <a:endParaRPr lang="en-US" sz="2800" dirty="0">
              <a:latin typeface="VNI-Times" pitchFamily="2" charset="0"/>
            </a:endParaRPr>
          </a:p>
          <a:p>
            <a:pPr eaLnBrk="0" hangingPunct="0"/>
            <a:endParaRPr lang="en-US" sz="2800" dirty="0">
              <a:latin typeface="VNI-Times" pitchFamily="2" charset="0"/>
            </a:endParaRPr>
          </a:p>
          <a:p>
            <a:pPr eaLnBrk="0" hangingPunct="0"/>
            <a:r>
              <a:rPr lang="en-US" sz="2800" dirty="0" err="1">
                <a:latin typeface="VNI-Times" pitchFamily="2" charset="0"/>
              </a:rPr>
              <a:t>W</a:t>
            </a:r>
            <a:r>
              <a:rPr lang="en-US" sz="2800" baseline="-25000" dirty="0" err="1">
                <a:latin typeface="VNI-Times" pitchFamily="2" charset="0"/>
              </a:rPr>
              <a:t>ñ</a:t>
            </a:r>
            <a:r>
              <a:rPr lang="en-US" sz="2800" dirty="0">
                <a:latin typeface="VNI-Times" pitchFamily="2" charset="0"/>
              </a:rPr>
              <a:t> = 		:</a:t>
            </a:r>
            <a:r>
              <a:rPr lang="en-US" sz="2800" dirty="0" err="1">
                <a:latin typeface="VNI-Times" pitchFamily="2" charset="0"/>
              </a:rPr>
              <a:t>ñoäng</a:t>
            </a:r>
            <a:r>
              <a:rPr lang="en-US" sz="2800" dirty="0">
                <a:latin typeface="VNI-Times" pitchFamily="2" charset="0"/>
              </a:rPr>
              <a:t> </a:t>
            </a:r>
            <a:r>
              <a:rPr lang="en-US" sz="2800" dirty="0" err="1">
                <a:latin typeface="VNI-Times" pitchFamily="2" charset="0"/>
              </a:rPr>
              <a:t>naêng</a:t>
            </a:r>
            <a:r>
              <a:rPr lang="en-US" sz="2800" dirty="0">
                <a:latin typeface="VNI-Times" pitchFamily="2" charset="0"/>
              </a:rPr>
              <a:t> </a:t>
            </a:r>
            <a:r>
              <a:rPr lang="en-US" sz="2800" dirty="0" err="1">
                <a:latin typeface="VNI-Times" pitchFamily="2" charset="0"/>
              </a:rPr>
              <a:t>cuûa</a:t>
            </a:r>
            <a:r>
              <a:rPr lang="en-US" sz="2800" dirty="0">
                <a:latin typeface="VNI-Times" pitchFamily="2" charset="0"/>
              </a:rPr>
              <a:t> </a:t>
            </a:r>
            <a:r>
              <a:rPr lang="en-US" sz="2800" dirty="0" err="1">
                <a:latin typeface="VNI-Times" pitchFamily="2" charset="0"/>
              </a:rPr>
              <a:t>haït</a:t>
            </a:r>
            <a:r>
              <a:rPr lang="en-US" sz="2800" dirty="0">
                <a:latin typeface="VNI-Times" pitchFamily="2" charset="0"/>
              </a:rPr>
              <a:t>.</a:t>
            </a:r>
          </a:p>
          <a:p>
            <a:pPr eaLnBrk="0" hangingPunct="0"/>
            <a:r>
              <a:rPr lang="en-US" sz="2800" dirty="0">
                <a:latin typeface="VNI-Times" pitchFamily="2" charset="0"/>
              </a:rPr>
              <a:t>V: </a:t>
            </a:r>
            <a:r>
              <a:rPr lang="en-US" sz="2800" dirty="0" err="1">
                <a:latin typeface="VNI-Times" pitchFamily="2" charset="0"/>
              </a:rPr>
              <a:t>vaän</a:t>
            </a:r>
            <a:r>
              <a:rPr lang="en-US" sz="2800" dirty="0">
                <a:latin typeface="VNI-Times" pitchFamily="2" charset="0"/>
              </a:rPr>
              <a:t> </a:t>
            </a:r>
            <a:r>
              <a:rPr lang="en-US" sz="2800" dirty="0" err="1">
                <a:latin typeface="VNI-Times" pitchFamily="2" charset="0"/>
              </a:rPr>
              <a:t>toác</a:t>
            </a:r>
            <a:r>
              <a:rPr lang="en-US" sz="2800" dirty="0">
                <a:latin typeface="VNI-Times" pitchFamily="2" charset="0"/>
              </a:rPr>
              <a:t> </a:t>
            </a:r>
            <a:r>
              <a:rPr lang="en-US" sz="2800" dirty="0" err="1">
                <a:latin typeface="VNI-Times" pitchFamily="2" charset="0"/>
              </a:rPr>
              <a:t>cuûa</a:t>
            </a:r>
            <a:r>
              <a:rPr lang="en-US" sz="2800" dirty="0">
                <a:latin typeface="VNI-Times" pitchFamily="2" charset="0"/>
              </a:rPr>
              <a:t> </a:t>
            </a:r>
            <a:r>
              <a:rPr lang="en-US" sz="2800" dirty="0" err="1">
                <a:latin typeface="VNI-Times" pitchFamily="2" charset="0"/>
              </a:rPr>
              <a:t>haït</a:t>
            </a:r>
            <a:r>
              <a:rPr lang="en-US" sz="2800" dirty="0">
                <a:latin typeface="VNI-Times" pitchFamily="2" charset="0"/>
              </a:rPr>
              <a:t>.</a:t>
            </a:r>
          </a:p>
          <a:p>
            <a:pPr eaLnBrk="0" hangingPunct="0"/>
            <a:r>
              <a:rPr lang="en-US" sz="2800" dirty="0" err="1">
                <a:latin typeface="VNI-Times" pitchFamily="2" charset="0"/>
              </a:rPr>
              <a:t>Giaû</a:t>
            </a:r>
            <a:r>
              <a:rPr lang="en-US" sz="2800" dirty="0">
                <a:latin typeface="VNI-Times" pitchFamily="2" charset="0"/>
              </a:rPr>
              <a:t> </a:t>
            </a:r>
            <a:r>
              <a:rPr lang="en-US" sz="2800" dirty="0" err="1">
                <a:latin typeface="VNI-Times" pitchFamily="2" charset="0"/>
              </a:rPr>
              <a:t>söû</a:t>
            </a:r>
            <a:r>
              <a:rPr lang="en-US" sz="2800" dirty="0">
                <a:latin typeface="VNI-Times" pitchFamily="2" charset="0"/>
              </a:rPr>
              <a:t> electron </a:t>
            </a:r>
            <a:r>
              <a:rPr lang="en-US" sz="2800" dirty="0" err="1">
                <a:latin typeface="VNI-Times" pitchFamily="2" charset="0"/>
              </a:rPr>
              <a:t>chuyeån</a:t>
            </a:r>
            <a:r>
              <a:rPr lang="en-US" sz="2800" dirty="0">
                <a:latin typeface="VNI-Times" pitchFamily="2" charset="0"/>
              </a:rPr>
              <a:t> </a:t>
            </a:r>
            <a:r>
              <a:rPr lang="en-US" sz="2800" dirty="0" err="1">
                <a:latin typeface="VNI-Times" pitchFamily="2" charset="0"/>
              </a:rPr>
              <a:t>ñoäng</a:t>
            </a:r>
            <a:r>
              <a:rPr lang="en-US" sz="2800" dirty="0">
                <a:latin typeface="VNI-Times" pitchFamily="2" charset="0"/>
              </a:rPr>
              <a:t> </a:t>
            </a:r>
            <a:r>
              <a:rPr lang="en-US" sz="2800" dirty="0" err="1">
                <a:latin typeface="VNI-Times" pitchFamily="2" charset="0"/>
              </a:rPr>
              <a:t>vaøo</a:t>
            </a:r>
            <a:r>
              <a:rPr lang="en-US" sz="2800" dirty="0">
                <a:latin typeface="VNI-Times" pitchFamily="2" charset="0"/>
              </a:rPr>
              <a:t> </a:t>
            </a:r>
            <a:r>
              <a:rPr lang="en-US" sz="2800" dirty="0" err="1">
                <a:latin typeface="VNI-Times" pitchFamily="2" charset="0"/>
              </a:rPr>
              <a:t>vuøng</a:t>
            </a:r>
            <a:r>
              <a:rPr lang="en-US" sz="2800" dirty="0">
                <a:latin typeface="VNI-Times" pitchFamily="2" charset="0"/>
              </a:rPr>
              <a:t> </a:t>
            </a:r>
            <a:r>
              <a:rPr lang="en-US" sz="2800" dirty="0" err="1">
                <a:latin typeface="VNI-Times" pitchFamily="2" charset="0"/>
              </a:rPr>
              <a:t>coù</a:t>
            </a:r>
            <a:r>
              <a:rPr lang="en-US" sz="2800" dirty="0">
                <a:latin typeface="VNI-Times" pitchFamily="2" charset="0"/>
              </a:rPr>
              <a:t> </a:t>
            </a:r>
            <a:r>
              <a:rPr lang="en-US" sz="2800" dirty="0" err="1">
                <a:latin typeface="VNI-Times" pitchFamily="2" charset="0"/>
              </a:rPr>
              <a:t>ñieän</a:t>
            </a:r>
            <a:r>
              <a:rPr lang="en-US" sz="2800" dirty="0">
                <a:latin typeface="VNI-Times" pitchFamily="2" charset="0"/>
              </a:rPr>
              <a:t> </a:t>
            </a:r>
            <a:r>
              <a:rPr lang="en-US" sz="2800" dirty="0" err="1">
                <a:latin typeface="VNI-Times" pitchFamily="2" charset="0"/>
              </a:rPr>
              <a:t>theá</a:t>
            </a:r>
            <a:r>
              <a:rPr lang="en-US" sz="2800" dirty="0">
                <a:latin typeface="VNI-Times" pitchFamily="2" charset="0"/>
              </a:rPr>
              <a:t> U </a:t>
            </a:r>
            <a:r>
              <a:rPr lang="en-US" sz="2800" dirty="0" err="1">
                <a:latin typeface="VNI-Times" pitchFamily="2" charset="0"/>
              </a:rPr>
              <a:t>töø</a:t>
            </a:r>
            <a:r>
              <a:rPr lang="en-US" sz="2800" dirty="0">
                <a:latin typeface="VNI-Times" pitchFamily="2" charset="0"/>
              </a:rPr>
              <a:t> </a:t>
            </a:r>
            <a:r>
              <a:rPr lang="en-US" sz="2800" dirty="0" err="1">
                <a:latin typeface="VNI-Times" pitchFamily="2" charset="0"/>
              </a:rPr>
              <a:t>ñieåm</a:t>
            </a:r>
            <a:r>
              <a:rPr lang="en-US" sz="2800" dirty="0">
                <a:latin typeface="VNI-Times" pitchFamily="2" charset="0"/>
              </a:rPr>
              <a:t> ban </a:t>
            </a:r>
            <a:r>
              <a:rPr lang="en-US" sz="2800" dirty="0" err="1">
                <a:latin typeface="VNI-Times" pitchFamily="2" charset="0"/>
              </a:rPr>
              <a:t>ñaàu</a:t>
            </a:r>
            <a:r>
              <a:rPr lang="en-US" sz="2800" dirty="0">
                <a:latin typeface="VNI-Times" pitchFamily="2" charset="0"/>
              </a:rPr>
              <a:t> </a:t>
            </a:r>
            <a:r>
              <a:rPr lang="en-US" sz="2800" dirty="0" err="1">
                <a:latin typeface="VNI-Times" pitchFamily="2" charset="0"/>
              </a:rPr>
              <a:t>Uo</a:t>
            </a:r>
            <a:r>
              <a:rPr lang="en-US" sz="2800" dirty="0">
                <a:latin typeface="VNI-Times" pitchFamily="2" charset="0"/>
              </a:rPr>
              <a:t>=0 </a:t>
            </a:r>
            <a:r>
              <a:rPr lang="en-US" sz="2800" dirty="0" err="1">
                <a:latin typeface="VNI-Times" pitchFamily="2" charset="0"/>
              </a:rPr>
              <a:t>vôùi</a:t>
            </a:r>
            <a:r>
              <a:rPr lang="en-US" sz="2800" dirty="0">
                <a:latin typeface="VNI-Times" pitchFamily="2" charset="0"/>
              </a:rPr>
              <a:t> </a:t>
            </a:r>
            <a:r>
              <a:rPr lang="en-US" sz="2800" dirty="0" err="1">
                <a:latin typeface="VNI-Times" pitchFamily="2" charset="0"/>
              </a:rPr>
              <a:t>vaän</a:t>
            </a:r>
            <a:r>
              <a:rPr lang="en-US" sz="2800" dirty="0">
                <a:latin typeface="VNI-Times" pitchFamily="2" charset="0"/>
              </a:rPr>
              <a:t> </a:t>
            </a:r>
            <a:r>
              <a:rPr lang="en-US" sz="2800" dirty="0" err="1">
                <a:latin typeface="VNI-Times" pitchFamily="2" charset="0"/>
              </a:rPr>
              <a:t>toác</a:t>
            </a:r>
            <a:r>
              <a:rPr lang="en-US" sz="2800" dirty="0">
                <a:latin typeface="VNI-Times" pitchFamily="2" charset="0"/>
              </a:rPr>
              <a:t> ban </a:t>
            </a:r>
            <a:r>
              <a:rPr lang="en-US" sz="2800" dirty="0" err="1">
                <a:latin typeface="VNI-Times" pitchFamily="2" charset="0"/>
              </a:rPr>
              <a:t>ñaàu</a:t>
            </a:r>
            <a:r>
              <a:rPr lang="en-US" sz="2800" dirty="0">
                <a:latin typeface="VNI-Times" pitchFamily="2" charset="0"/>
              </a:rPr>
              <a:t> v</a:t>
            </a:r>
            <a:r>
              <a:rPr lang="en-US" sz="2800" baseline="-25000" dirty="0">
                <a:latin typeface="VNI-Times" pitchFamily="2" charset="0"/>
              </a:rPr>
              <a:t>0</a:t>
            </a:r>
            <a:r>
              <a:rPr lang="en-US" sz="2800" dirty="0">
                <a:latin typeface="VNI-Times" pitchFamily="2" charset="0"/>
              </a:rPr>
              <a:t>=0.</a:t>
            </a:r>
          </a:p>
          <a:p>
            <a:pPr eaLnBrk="0" hangingPunct="0"/>
            <a:r>
              <a:rPr lang="en-US" sz="2800" dirty="0">
                <a:latin typeface="VNI-Times" pitchFamily="2" charset="0"/>
              </a:rPr>
              <a:t>Theo </a:t>
            </a:r>
            <a:r>
              <a:rPr lang="en-US" sz="2800" dirty="0" err="1">
                <a:latin typeface="VNI-Times" pitchFamily="2" charset="0"/>
              </a:rPr>
              <a:t>ñònh</a:t>
            </a:r>
            <a:r>
              <a:rPr lang="en-US" sz="2800" dirty="0">
                <a:latin typeface="VNI-Times" pitchFamily="2" charset="0"/>
              </a:rPr>
              <a:t> </a:t>
            </a:r>
            <a:r>
              <a:rPr lang="en-US" sz="2800" dirty="0" err="1">
                <a:latin typeface="VNI-Times" pitchFamily="2" charset="0"/>
              </a:rPr>
              <a:t>luaät</a:t>
            </a:r>
            <a:r>
              <a:rPr lang="en-US" sz="2800" dirty="0">
                <a:latin typeface="VNI-Times" pitchFamily="2" charset="0"/>
              </a:rPr>
              <a:t> </a:t>
            </a:r>
            <a:r>
              <a:rPr lang="en-US" sz="2800" dirty="0" err="1">
                <a:latin typeface="VNI-Times" pitchFamily="2" charset="0"/>
              </a:rPr>
              <a:t>baûo</a:t>
            </a:r>
            <a:r>
              <a:rPr lang="en-US" sz="2800" dirty="0">
                <a:latin typeface="VNI-Times" pitchFamily="2" charset="0"/>
              </a:rPr>
              <a:t> </a:t>
            </a:r>
            <a:r>
              <a:rPr lang="en-US" sz="2800" dirty="0" err="1">
                <a:latin typeface="VNI-Times" pitchFamily="2" charset="0"/>
              </a:rPr>
              <a:t>toaøn</a:t>
            </a:r>
            <a:r>
              <a:rPr lang="en-US" sz="2800" dirty="0">
                <a:latin typeface="VNI-Times" pitchFamily="2" charset="0"/>
              </a:rPr>
              <a:t> </a:t>
            </a:r>
            <a:r>
              <a:rPr lang="en-US" sz="2800" dirty="0" err="1">
                <a:latin typeface="VNI-Times" pitchFamily="2" charset="0"/>
              </a:rPr>
              <a:t>naêng</a:t>
            </a:r>
            <a:r>
              <a:rPr lang="en-US" sz="2800" dirty="0">
                <a:latin typeface="VNI-Times" pitchFamily="2" charset="0"/>
              </a:rPr>
              <a:t> </a:t>
            </a:r>
            <a:r>
              <a:rPr lang="en-US" sz="2800" dirty="0" err="1">
                <a:latin typeface="VNI-Times" pitchFamily="2" charset="0"/>
              </a:rPr>
              <a:t>löôïng</a:t>
            </a:r>
            <a:r>
              <a:rPr lang="en-US" sz="2800" dirty="0">
                <a:latin typeface="VNI-Times" pitchFamily="2" charset="0"/>
              </a:rPr>
              <a:t> </a:t>
            </a:r>
            <a:r>
              <a:rPr lang="en-US" sz="2800" dirty="0" err="1">
                <a:latin typeface="VNI-Times" pitchFamily="2" charset="0"/>
              </a:rPr>
              <a:t>ta</a:t>
            </a:r>
            <a:r>
              <a:rPr lang="en-US" sz="2800" dirty="0">
                <a:latin typeface="VNI-Times" pitchFamily="2" charset="0"/>
              </a:rPr>
              <a:t> </a:t>
            </a:r>
            <a:r>
              <a:rPr lang="en-US" sz="2800" dirty="0" err="1">
                <a:latin typeface="VNI-Times" pitchFamily="2" charset="0"/>
              </a:rPr>
              <a:t>coù</a:t>
            </a:r>
            <a:r>
              <a:rPr lang="en-US" sz="2800" dirty="0">
                <a:latin typeface="VNI-Times" pitchFamily="2" charset="0"/>
              </a:rPr>
              <a:t>:</a:t>
            </a:r>
          </a:p>
          <a:p>
            <a:pPr eaLnBrk="0" hangingPunct="0"/>
            <a:endParaRPr lang="en-US" sz="2800" dirty="0">
              <a:latin typeface="VNI-Times" pitchFamily="2" charset="0"/>
            </a:endParaRPr>
          </a:p>
          <a:p>
            <a:pPr eaLnBrk="0" hangingPunct="0"/>
            <a:endParaRPr lang="en-US" sz="2800" dirty="0">
              <a:latin typeface="VNI-Times" pitchFamily="2" charset="0"/>
            </a:endParaRPr>
          </a:p>
          <a:p>
            <a:pPr eaLnBrk="0" hangingPunct="0"/>
            <a:endParaRPr lang="en-US" sz="2800" dirty="0">
              <a:latin typeface="VNI-Times" pitchFamily="2" charset="0"/>
            </a:endParaRPr>
          </a:p>
        </p:txBody>
      </p:sp>
      <p:graphicFrame>
        <p:nvGraphicFramePr>
          <p:cNvPr id="3074" name="Object 5"/>
          <p:cNvGraphicFramePr>
            <a:graphicFrameLocks noChangeAspect="1"/>
          </p:cNvGraphicFramePr>
          <p:nvPr/>
        </p:nvGraphicFramePr>
        <p:xfrm>
          <a:off x="1258888" y="2708275"/>
          <a:ext cx="546100" cy="720725"/>
        </p:xfrm>
        <a:graphic>
          <a:graphicData uri="http://schemas.openxmlformats.org/presentationml/2006/ole">
            <p:oleObj spid="_x0000_s97282" name="Equation" r:id="rId3" imgW="317160" imgH="419040" progId="">
              <p:embed/>
            </p:oleObj>
          </a:graphicData>
        </a:graphic>
      </p:graphicFrame>
      <p:grpSp>
        <p:nvGrpSpPr>
          <p:cNvPr id="2" name="Group 13"/>
          <p:cNvGrpSpPr>
            <a:grpSpLocks/>
          </p:cNvGrpSpPr>
          <p:nvPr/>
        </p:nvGrpSpPr>
        <p:grpSpPr bwMode="auto">
          <a:xfrm>
            <a:off x="3059113" y="1700213"/>
            <a:ext cx="5689600" cy="798512"/>
            <a:chOff x="1655" y="1162"/>
            <a:chExt cx="3584" cy="503"/>
          </a:xfrm>
        </p:grpSpPr>
        <p:grpSp>
          <p:nvGrpSpPr>
            <p:cNvPr id="3" name="Group 11"/>
            <p:cNvGrpSpPr>
              <a:grpSpLocks/>
            </p:cNvGrpSpPr>
            <p:nvPr/>
          </p:nvGrpSpPr>
          <p:grpSpPr bwMode="auto">
            <a:xfrm>
              <a:off x="1655" y="1162"/>
              <a:ext cx="2404" cy="503"/>
              <a:chOff x="340" y="1157"/>
              <a:chExt cx="2404" cy="503"/>
            </a:xfrm>
          </p:grpSpPr>
          <p:graphicFrame>
            <p:nvGraphicFramePr>
              <p:cNvPr id="3081" name="Object 7"/>
              <p:cNvGraphicFramePr>
                <a:graphicFrameLocks noChangeAspect="1"/>
              </p:cNvGraphicFramePr>
              <p:nvPr/>
            </p:nvGraphicFramePr>
            <p:xfrm>
              <a:off x="340" y="1158"/>
              <a:ext cx="726" cy="502"/>
            </p:xfrm>
            <a:graphic>
              <a:graphicData uri="http://schemas.openxmlformats.org/presentationml/2006/ole">
                <p:oleObj spid="_x0000_s97289" name="Equation" r:id="rId4" imgW="698400" imgH="482400" progId="">
                  <p:embed/>
                </p:oleObj>
              </a:graphicData>
            </a:graphic>
          </p:graphicFrame>
          <p:sp>
            <p:nvSpPr>
              <p:cNvPr id="3092" name="Rectangle 8"/>
              <p:cNvSpPr>
                <a:spLocks noChangeArrowheads="1"/>
              </p:cNvSpPr>
              <p:nvPr/>
            </p:nvSpPr>
            <p:spPr bwMode="auto">
              <a:xfrm>
                <a:off x="1156" y="1344"/>
                <a:ext cx="227" cy="136"/>
              </a:xfrm>
              <a:prstGeom prst="rect">
                <a:avLst/>
              </a:prstGeom>
              <a:noFill/>
              <a:ln w="9525">
                <a:noFill/>
                <a:miter lim="800000"/>
                <a:headEnd/>
                <a:tailEnd/>
              </a:ln>
            </p:spPr>
            <p:txBody>
              <a:bodyPr wrap="none" anchor="ctr"/>
              <a:lstStyle/>
              <a:p>
                <a:pPr algn="ctr"/>
                <a:r>
                  <a:rPr lang="en-US"/>
                  <a:t>=</a:t>
                </a:r>
              </a:p>
            </p:txBody>
          </p:sp>
          <p:graphicFrame>
            <p:nvGraphicFramePr>
              <p:cNvPr id="3082" name="Object 9"/>
              <p:cNvGraphicFramePr>
                <a:graphicFrameLocks noChangeAspect="1"/>
              </p:cNvGraphicFramePr>
              <p:nvPr/>
            </p:nvGraphicFramePr>
            <p:xfrm>
              <a:off x="1474" y="1157"/>
              <a:ext cx="726" cy="445"/>
            </p:xfrm>
            <a:graphic>
              <a:graphicData uri="http://schemas.openxmlformats.org/presentationml/2006/ole">
                <p:oleObj spid="_x0000_s97290" name="Equation" r:id="rId5" imgW="787320" imgH="482400" progId="">
                  <p:embed/>
                </p:oleObj>
              </a:graphicData>
            </a:graphic>
          </p:graphicFrame>
          <p:sp>
            <p:nvSpPr>
              <p:cNvPr id="3093" name="Rectangle 10"/>
              <p:cNvSpPr>
                <a:spLocks noChangeArrowheads="1"/>
              </p:cNvSpPr>
              <p:nvPr/>
            </p:nvSpPr>
            <p:spPr bwMode="auto">
              <a:xfrm>
                <a:off x="2290" y="1207"/>
                <a:ext cx="454" cy="408"/>
              </a:xfrm>
              <a:prstGeom prst="rect">
                <a:avLst/>
              </a:prstGeom>
              <a:noFill/>
              <a:ln w="9525">
                <a:noFill/>
                <a:miter lim="800000"/>
                <a:headEnd/>
                <a:tailEnd/>
              </a:ln>
            </p:spPr>
            <p:txBody>
              <a:bodyPr wrap="none" anchor="ctr"/>
              <a:lstStyle/>
              <a:p>
                <a:pPr algn="ctr"/>
                <a:r>
                  <a:rPr lang="en-US"/>
                  <a:t>= 0</a:t>
                </a:r>
              </a:p>
            </p:txBody>
          </p:sp>
        </p:grpSp>
        <p:sp>
          <p:nvSpPr>
            <p:cNvPr id="3091" name="Rectangle 12"/>
            <p:cNvSpPr>
              <a:spLocks noChangeArrowheads="1"/>
            </p:cNvSpPr>
            <p:nvPr/>
          </p:nvSpPr>
          <p:spPr bwMode="auto">
            <a:xfrm>
              <a:off x="4830" y="1298"/>
              <a:ext cx="409" cy="272"/>
            </a:xfrm>
            <a:prstGeom prst="rect">
              <a:avLst/>
            </a:prstGeom>
            <a:noFill/>
            <a:ln w="9525">
              <a:noFill/>
              <a:miter lim="800000"/>
              <a:headEnd/>
              <a:tailEnd/>
            </a:ln>
          </p:spPr>
          <p:txBody>
            <a:bodyPr wrap="none" anchor="ctr"/>
            <a:lstStyle/>
            <a:p>
              <a:pPr algn="ctr"/>
              <a:r>
                <a:rPr lang="en-US" b="1"/>
                <a:t>(4)</a:t>
              </a:r>
            </a:p>
          </p:txBody>
        </p:sp>
      </p:grpSp>
      <p:graphicFrame>
        <p:nvGraphicFramePr>
          <p:cNvPr id="3075" name="Object 18"/>
          <p:cNvGraphicFramePr>
            <a:graphicFrameLocks noChangeAspect="1"/>
          </p:cNvGraphicFramePr>
          <p:nvPr/>
        </p:nvGraphicFramePr>
        <p:xfrm>
          <a:off x="2565400" y="1435100"/>
          <a:ext cx="914400" cy="198438"/>
        </p:xfrm>
        <a:graphic>
          <a:graphicData uri="http://schemas.openxmlformats.org/presentationml/2006/ole">
            <p:oleObj spid="_x0000_s97283" name="Equation" r:id="rId6" imgW="914400" imgH="198720" progId="">
              <p:embed/>
            </p:oleObj>
          </a:graphicData>
        </a:graphic>
      </p:graphicFrame>
      <p:graphicFrame>
        <p:nvGraphicFramePr>
          <p:cNvPr id="3076" name="Object 20"/>
          <p:cNvGraphicFramePr>
            <a:graphicFrameLocks noChangeAspect="1"/>
          </p:cNvGraphicFramePr>
          <p:nvPr/>
        </p:nvGraphicFramePr>
        <p:xfrm>
          <a:off x="2565400" y="1435100"/>
          <a:ext cx="914400" cy="198438"/>
        </p:xfrm>
        <a:graphic>
          <a:graphicData uri="http://schemas.openxmlformats.org/presentationml/2006/ole">
            <p:oleObj spid="_x0000_s97284" name="Equation" r:id="rId7" imgW="914400" imgH="198720" progId="">
              <p:embed/>
            </p:oleObj>
          </a:graphicData>
        </a:graphic>
      </p:graphicFrame>
      <p:grpSp>
        <p:nvGrpSpPr>
          <p:cNvPr id="4" name="Group 26"/>
          <p:cNvGrpSpPr>
            <a:grpSpLocks/>
          </p:cNvGrpSpPr>
          <p:nvPr/>
        </p:nvGrpSpPr>
        <p:grpSpPr bwMode="auto">
          <a:xfrm>
            <a:off x="287338" y="4941888"/>
            <a:ext cx="8388350" cy="995362"/>
            <a:chOff x="181" y="3113"/>
            <a:chExt cx="5284" cy="627"/>
          </a:xfrm>
        </p:grpSpPr>
        <p:grpSp>
          <p:nvGrpSpPr>
            <p:cNvPr id="5" name="Group 24"/>
            <p:cNvGrpSpPr>
              <a:grpSpLocks/>
            </p:cNvGrpSpPr>
            <p:nvPr/>
          </p:nvGrpSpPr>
          <p:grpSpPr bwMode="auto">
            <a:xfrm>
              <a:off x="181" y="3113"/>
              <a:ext cx="2427" cy="627"/>
              <a:chOff x="181" y="3113"/>
              <a:chExt cx="2427" cy="627"/>
            </a:xfrm>
          </p:grpSpPr>
          <p:graphicFrame>
            <p:nvGraphicFramePr>
              <p:cNvPr id="3077" name="Object 14"/>
              <p:cNvGraphicFramePr>
                <a:graphicFrameLocks noChangeAspect="1"/>
              </p:cNvGraphicFramePr>
              <p:nvPr/>
            </p:nvGraphicFramePr>
            <p:xfrm>
              <a:off x="181" y="3113"/>
              <a:ext cx="475" cy="627"/>
            </p:xfrm>
            <a:graphic>
              <a:graphicData uri="http://schemas.openxmlformats.org/presentationml/2006/ole">
                <p:oleObj spid="_x0000_s97285" name="Equation" r:id="rId8" imgW="317160" imgH="419040" progId="">
                  <p:embed/>
                </p:oleObj>
              </a:graphicData>
            </a:graphic>
          </p:graphicFrame>
          <p:sp>
            <p:nvSpPr>
              <p:cNvPr id="3088" name="Rectangle 15"/>
              <p:cNvSpPr>
                <a:spLocks noChangeArrowheads="1"/>
              </p:cNvSpPr>
              <p:nvPr/>
            </p:nvSpPr>
            <p:spPr bwMode="auto">
              <a:xfrm>
                <a:off x="703" y="3339"/>
                <a:ext cx="272" cy="272"/>
              </a:xfrm>
              <a:prstGeom prst="rect">
                <a:avLst/>
              </a:prstGeom>
              <a:noFill/>
              <a:ln w="9525">
                <a:noFill/>
                <a:miter lim="800000"/>
                <a:headEnd/>
                <a:tailEnd/>
              </a:ln>
            </p:spPr>
            <p:txBody>
              <a:bodyPr wrap="none" anchor="ctr"/>
              <a:lstStyle/>
              <a:p>
                <a:pPr algn="ctr"/>
                <a:r>
                  <a:rPr lang="en-US"/>
                  <a:t>=</a:t>
                </a:r>
              </a:p>
            </p:txBody>
          </p:sp>
          <p:graphicFrame>
            <p:nvGraphicFramePr>
              <p:cNvPr id="3078" name="Object 16"/>
              <p:cNvGraphicFramePr>
                <a:graphicFrameLocks noChangeAspect="1"/>
              </p:cNvGraphicFramePr>
              <p:nvPr/>
            </p:nvGraphicFramePr>
            <p:xfrm>
              <a:off x="975" y="3294"/>
              <a:ext cx="363" cy="267"/>
            </p:xfrm>
            <a:graphic>
              <a:graphicData uri="http://schemas.openxmlformats.org/presentationml/2006/ole">
                <p:oleObj spid="_x0000_s97286" name="Equation" r:id="rId9" imgW="241200" imgH="177480" progId="">
                  <p:embed/>
                </p:oleObj>
              </a:graphicData>
            </a:graphic>
          </p:graphicFrame>
          <p:graphicFrame>
            <p:nvGraphicFramePr>
              <p:cNvPr id="3079" name="Object 17"/>
              <p:cNvGraphicFramePr>
                <a:graphicFrameLocks noChangeAspect="1"/>
              </p:cNvGraphicFramePr>
              <p:nvPr/>
            </p:nvGraphicFramePr>
            <p:xfrm>
              <a:off x="1474" y="3312"/>
              <a:ext cx="317" cy="254"/>
            </p:xfrm>
            <a:graphic>
              <a:graphicData uri="http://schemas.openxmlformats.org/presentationml/2006/ole">
                <p:oleObj spid="_x0000_s97287" name="Equation" r:id="rId10" imgW="190440" imgH="152280" progId="">
                  <p:embed/>
                </p:oleObj>
              </a:graphicData>
            </a:graphic>
          </p:graphicFrame>
          <p:sp>
            <p:nvSpPr>
              <p:cNvPr id="3089" name="Rectangle 19"/>
              <p:cNvSpPr>
                <a:spLocks noChangeArrowheads="1"/>
              </p:cNvSpPr>
              <p:nvPr/>
            </p:nvSpPr>
            <p:spPr bwMode="auto">
              <a:xfrm>
                <a:off x="1655" y="3294"/>
                <a:ext cx="545" cy="272"/>
              </a:xfrm>
              <a:prstGeom prst="rect">
                <a:avLst/>
              </a:prstGeom>
              <a:noFill/>
              <a:ln w="9525">
                <a:noFill/>
                <a:miter lim="800000"/>
                <a:headEnd/>
                <a:tailEnd/>
              </a:ln>
            </p:spPr>
            <p:txBody>
              <a:bodyPr wrap="none" anchor="ctr"/>
              <a:lstStyle/>
              <a:p>
                <a:pPr algn="ctr"/>
                <a:r>
                  <a:rPr lang="el-GR" sz="2800">
                    <a:latin typeface="Times New Roman" pitchFamily="18" charset="0"/>
                    <a:cs typeface="Times New Roman" pitchFamily="18" charset="0"/>
                  </a:rPr>
                  <a:t>ν</a:t>
                </a:r>
                <a:r>
                  <a:rPr lang="en-US"/>
                  <a:t> =</a:t>
                </a:r>
              </a:p>
            </p:txBody>
          </p:sp>
          <p:graphicFrame>
            <p:nvGraphicFramePr>
              <p:cNvPr id="3080" name="Object 21"/>
              <p:cNvGraphicFramePr>
                <a:graphicFrameLocks noChangeAspect="1"/>
              </p:cNvGraphicFramePr>
              <p:nvPr/>
            </p:nvGraphicFramePr>
            <p:xfrm>
              <a:off x="2109" y="3171"/>
              <a:ext cx="499" cy="486"/>
            </p:xfrm>
            <a:graphic>
              <a:graphicData uri="http://schemas.openxmlformats.org/presentationml/2006/ole">
                <p:oleObj spid="_x0000_s97288" name="Equation" r:id="rId11" imgW="457200" imgH="444240" progId="">
                  <p:embed/>
                </p:oleObj>
              </a:graphicData>
            </a:graphic>
          </p:graphicFrame>
        </p:grpSp>
        <p:sp>
          <p:nvSpPr>
            <p:cNvPr id="3087" name="Rectangle 25"/>
            <p:cNvSpPr>
              <a:spLocks noChangeArrowheads="1"/>
            </p:cNvSpPr>
            <p:nvPr/>
          </p:nvSpPr>
          <p:spPr bwMode="auto">
            <a:xfrm>
              <a:off x="5011" y="3294"/>
              <a:ext cx="454" cy="363"/>
            </a:xfrm>
            <a:prstGeom prst="rect">
              <a:avLst/>
            </a:prstGeom>
            <a:noFill/>
            <a:ln w="9525">
              <a:noFill/>
              <a:miter lim="800000"/>
              <a:headEnd/>
              <a:tailEnd/>
            </a:ln>
          </p:spPr>
          <p:txBody>
            <a:bodyPr wrap="none" anchor="ctr"/>
            <a:lstStyle/>
            <a:p>
              <a:pPr algn="ctr"/>
              <a:r>
                <a:rPr lang="en-US" b="1"/>
                <a:t>(5)</a:t>
              </a:r>
            </a:p>
          </p:txBody>
        </p:sp>
      </p:grpSp>
      <p:sp>
        <p:nvSpPr>
          <p:cNvPr id="22" name="Date Placeholder 21"/>
          <p:cNvSpPr>
            <a:spLocks noGrp="1"/>
          </p:cNvSpPr>
          <p:nvPr>
            <p:ph type="dt" sz="half" idx="10"/>
          </p:nvPr>
        </p:nvSpPr>
        <p:spPr/>
        <p:txBody>
          <a:bodyPr/>
          <a:lstStyle/>
          <a:p>
            <a:fld id="{29074479-766F-4C50-B6E6-27E33A6196FE}" type="datetime1">
              <a:rPr lang="uz-Latn-UZ" smtClean="0"/>
              <a:pPr/>
              <a:t>15/12 2010</a:t>
            </a:fld>
            <a:endParaRPr lang="uz-Latn-UZ"/>
          </a:p>
        </p:txBody>
      </p:sp>
      <p:sp>
        <p:nvSpPr>
          <p:cNvPr id="23" name="Slide Number Placeholder 22"/>
          <p:cNvSpPr>
            <a:spLocks noGrp="1"/>
          </p:cNvSpPr>
          <p:nvPr>
            <p:ph type="sldNum" sz="quarter" idx="12"/>
          </p:nvPr>
        </p:nvSpPr>
        <p:spPr/>
        <p:txBody>
          <a:bodyPr/>
          <a:lstStyle/>
          <a:p>
            <a:fld id="{8E1AD46C-56E5-4B44-BEDD-E369C7BBEEFE}" type="slidenum">
              <a:rPr lang="uz-Latn-UZ" smtClean="0"/>
              <a:pPr/>
              <a:t>5</a:t>
            </a:fld>
            <a:endParaRPr lang="uz-Latn-UZ"/>
          </a:p>
        </p:txBody>
      </p:sp>
      <p:sp>
        <p:nvSpPr>
          <p:cNvPr id="24" name="Footer Placeholder 23"/>
          <p:cNvSpPr>
            <a:spLocks noGrp="1"/>
          </p:cNvSpPr>
          <p:nvPr>
            <p:ph type="ftr" sz="quarter" idx="11"/>
          </p:nvPr>
        </p:nvSpPr>
        <p:spPr/>
        <p:txBody>
          <a:bodyPr/>
          <a:lstStyle/>
          <a:p>
            <a:r>
              <a:rPr lang="vi-VN" smtClean="0"/>
              <a:t>BỘ MÔN VẬT LÝ ĐIỆN TỬ ỨNG DỤNG</a:t>
            </a:r>
            <a:endParaRPr lang="uz-Latn-UZ"/>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7" name="Rectangle 11"/>
          <p:cNvSpPr>
            <a:spLocks noGrp="1" noChangeArrowheads="1"/>
          </p:cNvSpPr>
          <p:nvPr>
            <p:ph type="title"/>
          </p:nvPr>
        </p:nvSpPr>
        <p:spPr/>
        <p:txBody>
          <a:bodyPr>
            <a:normAutofit fontScale="90000"/>
          </a:bodyPr>
          <a:lstStyle/>
          <a:p>
            <a:r>
              <a:rPr lang="en-US" sz="4000" b="1">
                <a:solidFill>
                  <a:srgbClr val="0000FF"/>
                </a:solidFill>
              </a:rPr>
              <a:t>THẤU KÍNH ĐẦU TIÊN CỦA SÚNG</a:t>
            </a:r>
            <a:br>
              <a:rPr lang="en-US" sz="4000" b="1">
                <a:solidFill>
                  <a:srgbClr val="0000FF"/>
                </a:solidFill>
              </a:rPr>
            </a:br>
            <a:endParaRPr lang="en-US" sz="4000" b="1">
              <a:solidFill>
                <a:srgbClr val="0000FF"/>
              </a:solidFill>
            </a:endParaRPr>
          </a:p>
        </p:txBody>
      </p:sp>
      <p:sp>
        <p:nvSpPr>
          <p:cNvPr id="50179" name="Rectangle 3"/>
          <p:cNvSpPr>
            <a:spLocks noGrp="1" noChangeArrowheads="1"/>
          </p:cNvSpPr>
          <p:nvPr>
            <p:ph type="body" sz="half" idx="1"/>
          </p:nvPr>
        </p:nvSpPr>
        <p:spPr>
          <a:xfrm>
            <a:off x="457200" y="1600200"/>
            <a:ext cx="7772400" cy="4800600"/>
          </a:xfrm>
        </p:spPr>
        <p:txBody>
          <a:bodyPr/>
          <a:lstStyle/>
          <a:p>
            <a:pPr>
              <a:lnSpc>
                <a:spcPct val="90000"/>
              </a:lnSpc>
            </a:pPr>
            <a:r>
              <a:rPr lang="en-US" sz="2800"/>
              <a:t>Vì</a:t>
            </a:r>
          </a:p>
          <a:p>
            <a:pPr>
              <a:lnSpc>
                <a:spcPct val="90000"/>
              </a:lnSpc>
            </a:pPr>
            <a:endParaRPr lang="en-US" sz="2800"/>
          </a:p>
          <a:p>
            <a:pPr>
              <a:lnSpc>
                <a:spcPct val="90000"/>
              </a:lnSpc>
            </a:pPr>
            <a:endParaRPr lang="en-US" sz="2800"/>
          </a:p>
          <a:p>
            <a:pPr>
              <a:lnSpc>
                <a:spcPct val="90000"/>
              </a:lnSpc>
            </a:pPr>
            <a:endParaRPr lang="en-US" sz="2800"/>
          </a:p>
          <a:p>
            <a:pPr>
              <a:lnSpc>
                <a:spcPct val="90000"/>
              </a:lnSpc>
            </a:pPr>
            <a:endParaRPr lang="en-US" sz="2800"/>
          </a:p>
          <a:p>
            <a:pPr>
              <a:lnSpc>
                <a:spcPct val="90000"/>
              </a:lnSpc>
            </a:pPr>
            <a:endParaRPr lang="en-US" sz="2800"/>
          </a:p>
          <a:p>
            <a:pPr>
              <a:lnSpc>
                <a:spcPct val="90000"/>
              </a:lnSpc>
            </a:pPr>
            <a:endParaRPr lang="en-US" sz="2800"/>
          </a:p>
          <a:p>
            <a:pPr>
              <a:lnSpc>
                <a:spcPct val="90000"/>
              </a:lnSpc>
            </a:pPr>
            <a:r>
              <a:rPr lang="en-US" sz="2800"/>
              <a:t>                                                     (4.8)                                </a:t>
            </a:r>
          </a:p>
          <a:p>
            <a:pPr>
              <a:lnSpc>
                <a:spcPct val="90000"/>
              </a:lnSpc>
            </a:pPr>
            <a:endParaRPr lang="en-US" sz="2800"/>
          </a:p>
          <a:p>
            <a:pPr>
              <a:lnSpc>
                <a:spcPct val="90000"/>
              </a:lnSpc>
            </a:pPr>
            <a:r>
              <a:rPr lang="en-US" sz="2800"/>
              <a:t>: </a:t>
            </a:r>
          </a:p>
        </p:txBody>
      </p:sp>
      <p:sp>
        <p:nvSpPr>
          <p:cNvPr id="50181"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uz-Latn-UZ"/>
          </a:p>
        </p:txBody>
      </p:sp>
      <p:graphicFrame>
        <p:nvGraphicFramePr>
          <p:cNvPr id="50180" name="Object 4"/>
          <p:cNvGraphicFramePr>
            <a:graphicFrameLocks noChangeAspect="1"/>
          </p:cNvGraphicFramePr>
          <p:nvPr/>
        </p:nvGraphicFramePr>
        <p:xfrm>
          <a:off x="1752600" y="1676400"/>
          <a:ext cx="2057400" cy="677863"/>
        </p:xfrm>
        <a:graphic>
          <a:graphicData uri="http://schemas.openxmlformats.org/presentationml/2006/ole">
            <p:oleObj spid="_x0000_s26626" name="Equation" r:id="rId3" imgW="685800" imgH="228600" progId="">
              <p:embed/>
            </p:oleObj>
          </a:graphicData>
        </a:graphic>
      </p:graphicFrame>
      <p:sp>
        <p:nvSpPr>
          <p:cNvPr id="50183" name="Rectangle 7"/>
          <p:cNvSpPr>
            <a:spLocks noChangeArrowheads="1"/>
          </p:cNvSpPr>
          <p:nvPr/>
        </p:nvSpPr>
        <p:spPr bwMode="auto">
          <a:xfrm>
            <a:off x="0" y="3209925"/>
            <a:ext cx="9144000" cy="0"/>
          </a:xfrm>
          <a:prstGeom prst="rect">
            <a:avLst/>
          </a:prstGeom>
          <a:noFill/>
          <a:ln w="9525">
            <a:noFill/>
            <a:miter lim="800000"/>
            <a:headEnd/>
            <a:tailEnd/>
          </a:ln>
          <a:effectLst/>
        </p:spPr>
        <p:txBody>
          <a:bodyPr wrap="none" anchor="ctr">
            <a:spAutoFit/>
          </a:bodyPr>
          <a:lstStyle/>
          <a:p>
            <a:endParaRPr lang="uz-Latn-UZ"/>
          </a:p>
        </p:txBody>
      </p:sp>
      <p:graphicFrame>
        <p:nvGraphicFramePr>
          <p:cNvPr id="50182" name="Object 6"/>
          <p:cNvGraphicFramePr>
            <a:graphicFrameLocks noChangeAspect="1"/>
          </p:cNvGraphicFramePr>
          <p:nvPr/>
        </p:nvGraphicFramePr>
        <p:xfrm>
          <a:off x="1371600" y="4419600"/>
          <a:ext cx="2133600" cy="1114425"/>
        </p:xfrm>
        <a:graphic>
          <a:graphicData uri="http://schemas.openxmlformats.org/presentationml/2006/ole">
            <p:oleObj spid="_x0000_s26627" name="Equation" r:id="rId4" imgW="596641" imgH="317362" progId="">
              <p:embed/>
            </p:oleObj>
          </a:graphicData>
        </a:graphic>
      </p:graphicFrame>
      <p:sp>
        <p:nvSpPr>
          <p:cNvPr id="50185" name="Rectangle 9"/>
          <p:cNvSpPr>
            <a:spLocks noChangeArrowheads="1"/>
          </p:cNvSpPr>
          <p:nvPr/>
        </p:nvSpPr>
        <p:spPr bwMode="auto">
          <a:xfrm>
            <a:off x="0" y="4419600"/>
            <a:ext cx="9144000" cy="0"/>
          </a:xfrm>
          <a:prstGeom prst="rect">
            <a:avLst/>
          </a:prstGeom>
          <a:noFill/>
          <a:ln w="9525">
            <a:noFill/>
            <a:miter lim="800000"/>
            <a:headEnd/>
            <a:tailEnd/>
          </a:ln>
          <a:effectLst/>
        </p:spPr>
        <p:txBody>
          <a:bodyPr wrap="none" anchor="ctr">
            <a:spAutoFit/>
          </a:bodyPr>
          <a:lstStyle/>
          <a:p>
            <a:endParaRPr lang="uz-Latn-UZ"/>
          </a:p>
        </p:txBody>
      </p:sp>
      <p:graphicFrame>
        <p:nvGraphicFramePr>
          <p:cNvPr id="50184" name="Object 8"/>
          <p:cNvGraphicFramePr>
            <a:graphicFrameLocks noChangeAspect="1"/>
          </p:cNvGraphicFramePr>
          <p:nvPr/>
        </p:nvGraphicFramePr>
        <p:xfrm>
          <a:off x="5334000" y="2819400"/>
          <a:ext cx="1219200" cy="1016000"/>
        </p:xfrm>
        <a:graphic>
          <a:graphicData uri="http://schemas.openxmlformats.org/presentationml/2006/ole">
            <p:oleObj spid="_x0000_s26628" name="Equation" r:id="rId5" imgW="508000" imgH="419100" progId="">
              <p:embed/>
            </p:oleObj>
          </a:graphicData>
        </a:graphic>
      </p:graphicFrame>
      <p:graphicFrame>
        <p:nvGraphicFramePr>
          <p:cNvPr id="50186" name="Object 10"/>
          <p:cNvGraphicFramePr>
            <a:graphicFrameLocks noChangeAspect="1"/>
          </p:cNvGraphicFramePr>
          <p:nvPr>
            <p:ph sz="half" idx="2"/>
          </p:nvPr>
        </p:nvGraphicFramePr>
        <p:xfrm>
          <a:off x="1219200" y="2590800"/>
          <a:ext cx="2667000" cy="1257300"/>
        </p:xfrm>
        <a:graphic>
          <a:graphicData uri="http://schemas.openxmlformats.org/presentationml/2006/ole">
            <p:oleObj spid="_x0000_s26629" name="Equation" r:id="rId6" imgW="888840" imgH="419040" progId="">
              <p:embed/>
            </p:oleObj>
          </a:graphicData>
        </a:graphic>
      </p:graphicFrame>
      <p:sp>
        <p:nvSpPr>
          <p:cNvPr id="11" name="Date Placeholder 10"/>
          <p:cNvSpPr>
            <a:spLocks noGrp="1"/>
          </p:cNvSpPr>
          <p:nvPr>
            <p:ph type="dt" sz="half" idx="10"/>
          </p:nvPr>
        </p:nvSpPr>
        <p:spPr/>
        <p:txBody>
          <a:bodyPr/>
          <a:lstStyle/>
          <a:p>
            <a:fld id="{AD3C0859-F5F9-4AD2-849F-3F6D32DE8B17}" type="datetime1">
              <a:rPr lang="uz-Latn-UZ" smtClean="0"/>
              <a:pPr/>
              <a:t>15/12 2010</a:t>
            </a:fld>
            <a:endParaRPr lang="en-US"/>
          </a:p>
        </p:txBody>
      </p:sp>
      <p:sp>
        <p:nvSpPr>
          <p:cNvPr id="12" name="Slide Number Placeholder 11"/>
          <p:cNvSpPr>
            <a:spLocks noGrp="1"/>
          </p:cNvSpPr>
          <p:nvPr>
            <p:ph type="sldNum" sz="quarter" idx="12"/>
          </p:nvPr>
        </p:nvSpPr>
        <p:spPr/>
        <p:txBody>
          <a:bodyPr/>
          <a:lstStyle/>
          <a:p>
            <a:fld id="{89277E53-615F-4449-93B7-F5F5658180D3}" type="slidenum">
              <a:rPr lang="en-US" smtClean="0"/>
              <a:pPr/>
              <a:t>50</a:t>
            </a:fld>
            <a:endParaRPr lang="en-US"/>
          </a:p>
        </p:txBody>
      </p:sp>
      <p:sp>
        <p:nvSpPr>
          <p:cNvPr id="13" name="Footer Placeholder 12"/>
          <p:cNvSpPr>
            <a:spLocks noGrp="1"/>
          </p:cNvSpPr>
          <p:nvPr>
            <p:ph type="ftr" sz="quarter" idx="11"/>
          </p:nvPr>
        </p:nvSpPr>
        <p:spPr/>
        <p:txBody>
          <a:bodyPr/>
          <a:lstStyle/>
          <a:p>
            <a:r>
              <a:rPr lang="vi-VN" smtClean="0"/>
              <a:t>BỘ MÔN VẬT LÝ ĐIỆN TỬ ỨNG DỤNG</a:t>
            </a: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914400" y="500042"/>
            <a:ext cx="7772400" cy="1285884"/>
          </a:xfrm>
        </p:spPr>
        <p:txBody>
          <a:bodyPr>
            <a:normAutofit fontScale="90000"/>
          </a:bodyPr>
          <a:lstStyle/>
          <a:p>
            <a:r>
              <a:rPr lang="en-US" sz="4000" b="1" dirty="0">
                <a:solidFill>
                  <a:srgbClr val="0000FF"/>
                </a:solidFill>
                <a:latin typeface="Arial" pitchFamily="34" charset="0"/>
                <a:cs typeface="Arial" pitchFamily="34" charset="0"/>
              </a:rPr>
              <a:t>THẤU KÍNH ĐẦU TIÊN CỦA SÚNG</a:t>
            </a:r>
            <a:br>
              <a:rPr lang="en-US" sz="4000" b="1" dirty="0">
                <a:solidFill>
                  <a:srgbClr val="0000FF"/>
                </a:solidFill>
                <a:latin typeface="Arial" pitchFamily="34" charset="0"/>
                <a:cs typeface="Arial" pitchFamily="34" charset="0"/>
              </a:rPr>
            </a:br>
            <a:endParaRPr lang="en-US" sz="4000" b="1" dirty="0">
              <a:solidFill>
                <a:srgbClr val="0000FF"/>
              </a:solidFill>
              <a:latin typeface="Arial" pitchFamily="34" charset="0"/>
              <a:cs typeface="Arial" pitchFamily="34" charset="0"/>
            </a:endParaRPr>
          </a:p>
        </p:txBody>
      </p:sp>
      <p:sp>
        <p:nvSpPr>
          <p:cNvPr id="57347" name="Rectangle 3"/>
          <p:cNvSpPr>
            <a:spLocks noGrp="1" noChangeArrowheads="1"/>
          </p:cNvSpPr>
          <p:nvPr>
            <p:ph type="body" idx="1"/>
          </p:nvPr>
        </p:nvSpPr>
        <p:spPr>
          <a:xfrm>
            <a:off x="762000" y="1600200"/>
            <a:ext cx="7924800" cy="4525963"/>
          </a:xfrm>
        </p:spPr>
        <p:txBody>
          <a:bodyPr/>
          <a:lstStyle/>
          <a:p>
            <a:r>
              <a:rPr lang="fr-FR" dirty="0" err="1">
                <a:latin typeface="Arial" pitchFamily="34" charset="0"/>
                <a:cs typeface="Arial" pitchFamily="34" charset="0"/>
              </a:rPr>
              <a:t>Từ</a:t>
            </a:r>
            <a:r>
              <a:rPr lang="fr-FR" dirty="0">
                <a:latin typeface="Arial" pitchFamily="34" charset="0"/>
                <a:cs typeface="Arial" pitchFamily="34" charset="0"/>
              </a:rPr>
              <a:t> </a:t>
            </a:r>
            <a:r>
              <a:rPr lang="fr-FR" dirty="0" err="1">
                <a:latin typeface="Arial" pitchFamily="34" charset="0"/>
                <a:cs typeface="Arial" pitchFamily="34" charset="0"/>
              </a:rPr>
              <a:t>công</a:t>
            </a:r>
            <a:r>
              <a:rPr lang="fr-FR" dirty="0">
                <a:latin typeface="Arial" pitchFamily="34" charset="0"/>
                <a:cs typeface="Arial" pitchFamily="34" charset="0"/>
              </a:rPr>
              <a:t> </a:t>
            </a:r>
            <a:r>
              <a:rPr lang="fr-FR" dirty="0" err="1">
                <a:latin typeface="Arial" pitchFamily="34" charset="0"/>
                <a:cs typeface="Arial" pitchFamily="34" charset="0"/>
              </a:rPr>
              <a:t>thức</a:t>
            </a:r>
            <a:r>
              <a:rPr lang="fr-FR" dirty="0">
                <a:latin typeface="Arial" pitchFamily="34" charset="0"/>
                <a:cs typeface="Arial" pitchFamily="34" charset="0"/>
              </a:rPr>
              <a:t> </a:t>
            </a:r>
            <a:r>
              <a:rPr lang="fr-FR" dirty="0" err="1">
                <a:latin typeface="Arial" pitchFamily="34" charset="0"/>
                <a:cs typeface="Arial" pitchFamily="34" charset="0"/>
              </a:rPr>
              <a:t>trên</a:t>
            </a:r>
            <a:r>
              <a:rPr lang="fr-FR" dirty="0">
                <a:latin typeface="Arial" pitchFamily="34" charset="0"/>
                <a:cs typeface="Arial" pitchFamily="34" charset="0"/>
              </a:rPr>
              <a:t> ta </a:t>
            </a:r>
            <a:r>
              <a:rPr lang="fr-FR" dirty="0" err="1">
                <a:latin typeface="Arial" pitchFamily="34" charset="0"/>
                <a:cs typeface="Arial" pitchFamily="34" charset="0"/>
              </a:rPr>
              <a:t>thấy</a:t>
            </a:r>
            <a:r>
              <a:rPr lang="fr-FR" dirty="0">
                <a:latin typeface="Arial" pitchFamily="34" charset="0"/>
                <a:cs typeface="Arial" pitchFamily="34" charset="0"/>
              </a:rPr>
              <a:t> </a:t>
            </a:r>
            <a:r>
              <a:rPr lang="fr-FR" dirty="0" err="1">
                <a:latin typeface="Arial" pitchFamily="34" charset="0"/>
                <a:cs typeface="Arial" pitchFamily="34" charset="0"/>
              </a:rPr>
              <a:t>rằng</a:t>
            </a:r>
            <a:r>
              <a:rPr lang="fr-FR" dirty="0">
                <a:latin typeface="Arial" pitchFamily="34" charset="0"/>
                <a:cs typeface="Arial" pitchFamily="34" charset="0"/>
              </a:rPr>
              <a:t> :</a:t>
            </a:r>
          </a:p>
          <a:p>
            <a:pPr>
              <a:buFont typeface="Wingdings" pitchFamily="2" charset="2"/>
              <a:buChar char="ü"/>
            </a:pPr>
            <a:r>
              <a:rPr lang="fr-FR" dirty="0">
                <a:latin typeface="Arial" pitchFamily="34" charset="0"/>
                <a:cs typeface="Arial" pitchFamily="34" charset="0"/>
              </a:rPr>
              <a:t>r </a:t>
            </a:r>
            <a:r>
              <a:rPr lang="fr-FR" dirty="0" err="1">
                <a:latin typeface="Arial" pitchFamily="34" charset="0"/>
                <a:cs typeface="Arial" pitchFamily="34" charset="0"/>
              </a:rPr>
              <a:t>không</a:t>
            </a:r>
            <a:r>
              <a:rPr lang="fr-FR" dirty="0">
                <a:latin typeface="Arial" pitchFamily="34" charset="0"/>
                <a:cs typeface="Arial" pitchFamily="34" charset="0"/>
              </a:rPr>
              <a:t> </a:t>
            </a:r>
            <a:r>
              <a:rPr lang="fr-FR" dirty="0" err="1">
                <a:latin typeface="Arial" pitchFamily="34" charset="0"/>
                <a:cs typeface="Arial" pitchFamily="34" charset="0"/>
              </a:rPr>
              <a:t>phụ</a:t>
            </a:r>
            <a:r>
              <a:rPr lang="fr-FR" dirty="0">
                <a:latin typeface="Arial" pitchFamily="34" charset="0"/>
                <a:cs typeface="Arial" pitchFamily="34" charset="0"/>
              </a:rPr>
              <a:t> </a:t>
            </a:r>
            <a:r>
              <a:rPr lang="fr-FR" dirty="0" err="1">
                <a:latin typeface="Arial" pitchFamily="34" charset="0"/>
                <a:cs typeface="Arial" pitchFamily="34" charset="0"/>
              </a:rPr>
              <a:t>thuộc</a:t>
            </a:r>
            <a:r>
              <a:rPr lang="fr-FR" dirty="0">
                <a:latin typeface="Arial" pitchFamily="34" charset="0"/>
                <a:cs typeface="Arial" pitchFamily="34" charset="0"/>
              </a:rPr>
              <a:t> </a:t>
            </a:r>
            <a:r>
              <a:rPr lang="fr-FR" dirty="0" err="1">
                <a:latin typeface="Arial" pitchFamily="34" charset="0"/>
                <a:cs typeface="Arial" pitchFamily="34" charset="0"/>
              </a:rPr>
              <a:t>vào</a:t>
            </a:r>
            <a:r>
              <a:rPr lang="fr-FR" dirty="0">
                <a:latin typeface="Arial" pitchFamily="34" charset="0"/>
                <a:cs typeface="Arial" pitchFamily="34" charset="0"/>
              </a:rPr>
              <a:t> </a:t>
            </a:r>
            <a:r>
              <a:rPr lang="fr-FR" dirty="0" err="1">
                <a:latin typeface="Arial" pitchFamily="34" charset="0"/>
                <a:cs typeface="Arial" pitchFamily="34" charset="0"/>
              </a:rPr>
              <a:t>bán</a:t>
            </a:r>
            <a:r>
              <a:rPr lang="fr-FR" dirty="0">
                <a:latin typeface="Arial" pitchFamily="34" charset="0"/>
                <a:cs typeface="Arial" pitchFamily="34" charset="0"/>
              </a:rPr>
              <a:t> </a:t>
            </a:r>
            <a:r>
              <a:rPr lang="fr-FR" dirty="0" err="1">
                <a:latin typeface="Arial" pitchFamily="34" charset="0"/>
                <a:cs typeface="Arial" pitchFamily="34" charset="0"/>
              </a:rPr>
              <a:t>kính</a:t>
            </a:r>
            <a:r>
              <a:rPr lang="fr-FR" dirty="0">
                <a:latin typeface="Arial" pitchFamily="34" charset="0"/>
                <a:cs typeface="Arial" pitchFamily="34" charset="0"/>
              </a:rPr>
              <a:t> </a:t>
            </a:r>
            <a:r>
              <a:rPr lang="fr-FR" dirty="0" err="1">
                <a:latin typeface="Arial" pitchFamily="34" charset="0"/>
                <a:cs typeface="Arial" pitchFamily="34" charset="0"/>
              </a:rPr>
              <a:t>của</a:t>
            </a:r>
            <a:r>
              <a:rPr lang="fr-FR" dirty="0">
                <a:latin typeface="Arial" pitchFamily="34" charset="0"/>
                <a:cs typeface="Arial" pitchFamily="34" charset="0"/>
              </a:rPr>
              <a:t> </a:t>
            </a:r>
            <a:r>
              <a:rPr lang="fr-FR" dirty="0" err="1">
                <a:latin typeface="Arial" pitchFamily="34" charset="0"/>
                <a:cs typeface="Arial" pitchFamily="34" charset="0"/>
              </a:rPr>
              <a:t>bề</a:t>
            </a:r>
            <a:r>
              <a:rPr lang="fr-FR" dirty="0">
                <a:latin typeface="Arial" pitchFamily="34" charset="0"/>
                <a:cs typeface="Arial" pitchFamily="34" charset="0"/>
              </a:rPr>
              <a:t> </a:t>
            </a:r>
            <a:r>
              <a:rPr lang="fr-FR" dirty="0" err="1">
                <a:latin typeface="Arial" pitchFamily="34" charset="0"/>
                <a:cs typeface="Arial" pitchFamily="34" charset="0"/>
              </a:rPr>
              <a:t>mặt</a:t>
            </a:r>
            <a:r>
              <a:rPr lang="fr-FR" dirty="0">
                <a:latin typeface="Arial" pitchFamily="34" charset="0"/>
                <a:cs typeface="Arial" pitchFamily="34" charset="0"/>
              </a:rPr>
              <a:t> cathode </a:t>
            </a:r>
            <a:r>
              <a:rPr lang="fr-FR" dirty="0" err="1">
                <a:latin typeface="Arial" pitchFamily="34" charset="0"/>
                <a:cs typeface="Arial" pitchFamily="34" charset="0"/>
              </a:rPr>
              <a:t>phát</a:t>
            </a:r>
            <a:r>
              <a:rPr lang="fr-FR" dirty="0">
                <a:latin typeface="Arial" pitchFamily="34" charset="0"/>
                <a:cs typeface="Arial" pitchFamily="34" charset="0"/>
              </a:rPr>
              <a:t> </a:t>
            </a:r>
            <a:r>
              <a:rPr lang="fr-FR" dirty="0" err="1">
                <a:latin typeface="Arial" pitchFamily="34" charset="0"/>
                <a:cs typeface="Arial" pitchFamily="34" charset="0"/>
              </a:rPr>
              <a:t>xạ</a:t>
            </a:r>
            <a:r>
              <a:rPr lang="fr-FR" dirty="0">
                <a:latin typeface="Arial" pitchFamily="34" charset="0"/>
                <a:cs typeface="Arial" pitchFamily="34" charset="0"/>
              </a:rPr>
              <a:t> </a:t>
            </a:r>
          </a:p>
          <a:p>
            <a:pPr>
              <a:buFont typeface="Wingdings" pitchFamily="2" charset="2"/>
              <a:buChar char="ü"/>
            </a:pPr>
            <a:r>
              <a:rPr lang="fr-FR" dirty="0">
                <a:latin typeface="Arial" pitchFamily="34" charset="0"/>
                <a:cs typeface="Arial" pitchFamily="34" charset="0"/>
              </a:rPr>
              <a:t>r </a:t>
            </a:r>
            <a:r>
              <a:rPr lang="fr-FR" dirty="0" err="1">
                <a:latin typeface="Arial" pitchFamily="34" charset="0"/>
                <a:cs typeface="Arial" pitchFamily="34" charset="0"/>
              </a:rPr>
              <a:t>phụ</a:t>
            </a:r>
            <a:r>
              <a:rPr lang="fr-FR" dirty="0">
                <a:latin typeface="Arial" pitchFamily="34" charset="0"/>
                <a:cs typeface="Arial" pitchFamily="34" charset="0"/>
              </a:rPr>
              <a:t> </a:t>
            </a:r>
            <a:r>
              <a:rPr lang="fr-FR" dirty="0" err="1">
                <a:latin typeface="Arial" pitchFamily="34" charset="0"/>
                <a:cs typeface="Arial" pitchFamily="34" charset="0"/>
              </a:rPr>
              <a:t>thuộc</a:t>
            </a:r>
            <a:r>
              <a:rPr lang="fr-FR" dirty="0">
                <a:latin typeface="Arial" pitchFamily="34" charset="0"/>
                <a:cs typeface="Arial" pitchFamily="34" charset="0"/>
              </a:rPr>
              <a:t> </a:t>
            </a:r>
            <a:r>
              <a:rPr lang="fr-FR" dirty="0" err="1">
                <a:latin typeface="Arial" pitchFamily="34" charset="0"/>
                <a:cs typeface="Arial" pitchFamily="34" charset="0"/>
              </a:rPr>
              <a:t>vào</a:t>
            </a:r>
            <a:r>
              <a:rPr lang="fr-FR" dirty="0">
                <a:latin typeface="Arial" pitchFamily="34" charset="0"/>
                <a:cs typeface="Arial" pitchFamily="34" charset="0"/>
              </a:rPr>
              <a:t> </a:t>
            </a:r>
            <a:r>
              <a:rPr lang="fr-FR" dirty="0" err="1">
                <a:latin typeface="Arial" pitchFamily="34" charset="0"/>
                <a:cs typeface="Arial" pitchFamily="34" charset="0"/>
              </a:rPr>
              <a:t>tỷ</a:t>
            </a:r>
            <a:r>
              <a:rPr lang="fr-FR" dirty="0">
                <a:latin typeface="Arial" pitchFamily="34" charset="0"/>
                <a:cs typeface="Arial" pitchFamily="34" charset="0"/>
              </a:rPr>
              <a:t> </a:t>
            </a:r>
            <a:r>
              <a:rPr lang="fr-FR" dirty="0" err="1">
                <a:latin typeface="Arial" pitchFamily="34" charset="0"/>
                <a:cs typeface="Arial" pitchFamily="34" charset="0"/>
              </a:rPr>
              <a:t>số</a:t>
            </a:r>
            <a:r>
              <a:rPr lang="fr-FR" dirty="0">
                <a:latin typeface="Arial" pitchFamily="34" charset="0"/>
                <a:cs typeface="Arial" pitchFamily="34" charset="0"/>
              </a:rPr>
              <a:t> </a:t>
            </a:r>
            <a:r>
              <a:rPr lang="fr-FR" dirty="0" err="1">
                <a:latin typeface="Arial" pitchFamily="34" charset="0"/>
                <a:cs typeface="Arial" pitchFamily="34" charset="0"/>
              </a:rPr>
              <a:t>năng</a:t>
            </a:r>
            <a:r>
              <a:rPr lang="fr-FR" dirty="0">
                <a:latin typeface="Arial" pitchFamily="34" charset="0"/>
                <a:cs typeface="Arial" pitchFamily="34" charset="0"/>
              </a:rPr>
              <a:t> </a:t>
            </a:r>
            <a:r>
              <a:rPr lang="fr-FR" dirty="0" err="1">
                <a:latin typeface="Arial" pitchFamily="34" charset="0"/>
                <a:cs typeface="Arial" pitchFamily="34" charset="0"/>
              </a:rPr>
              <a:t>lượng</a:t>
            </a:r>
            <a:r>
              <a:rPr lang="fr-FR" dirty="0">
                <a:latin typeface="Arial" pitchFamily="34" charset="0"/>
                <a:cs typeface="Arial" pitchFamily="34" charset="0"/>
              </a:rPr>
              <a:t> ban </a:t>
            </a:r>
            <a:r>
              <a:rPr lang="fr-FR" dirty="0" err="1">
                <a:latin typeface="Arial" pitchFamily="34" charset="0"/>
                <a:cs typeface="Arial" pitchFamily="34" charset="0"/>
              </a:rPr>
              <a:t>đầu</a:t>
            </a:r>
            <a:r>
              <a:rPr lang="fr-FR" dirty="0">
                <a:latin typeface="Arial" pitchFamily="34" charset="0"/>
                <a:cs typeface="Arial" pitchFamily="34" charset="0"/>
              </a:rPr>
              <a:t> </a:t>
            </a:r>
            <a:r>
              <a:rPr lang="fr-FR" dirty="0" err="1">
                <a:latin typeface="Arial" pitchFamily="34" charset="0"/>
                <a:cs typeface="Arial" pitchFamily="34" charset="0"/>
              </a:rPr>
              <a:t>và</a:t>
            </a:r>
            <a:r>
              <a:rPr lang="fr-FR" dirty="0">
                <a:latin typeface="Arial" pitchFamily="34" charset="0"/>
                <a:cs typeface="Arial" pitchFamily="34" charset="0"/>
              </a:rPr>
              <a:t> </a:t>
            </a:r>
            <a:r>
              <a:rPr lang="fr-FR" dirty="0" err="1">
                <a:latin typeface="Arial" pitchFamily="34" charset="0"/>
                <a:cs typeface="Arial" pitchFamily="34" charset="0"/>
              </a:rPr>
              <a:t>năng</a:t>
            </a:r>
            <a:r>
              <a:rPr lang="fr-FR" dirty="0">
                <a:latin typeface="Arial" pitchFamily="34" charset="0"/>
                <a:cs typeface="Arial" pitchFamily="34" charset="0"/>
              </a:rPr>
              <a:t> </a:t>
            </a:r>
            <a:r>
              <a:rPr lang="fr-FR" dirty="0" err="1">
                <a:latin typeface="Arial" pitchFamily="34" charset="0"/>
                <a:cs typeface="Arial" pitchFamily="34" charset="0"/>
              </a:rPr>
              <a:t>lượng</a:t>
            </a:r>
            <a:r>
              <a:rPr lang="fr-FR" dirty="0">
                <a:latin typeface="Arial" pitchFamily="34" charset="0"/>
                <a:cs typeface="Arial" pitchFamily="34" charset="0"/>
              </a:rPr>
              <a:t> ở </a:t>
            </a:r>
            <a:r>
              <a:rPr lang="fr-FR" dirty="0" err="1">
                <a:latin typeface="Arial" pitchFamily="34" charset="0"/>
                <a:cs typeface="Arial" pitchFamily="34" charset="0"/>
              </a:rPr>
              <a:t>tiết</a:t>
            </a:r>
            <a:r>
              <a:rPr lang="fr-FR" dirty="0">
                <a:latin typeface="Arial" pitchFamily="34" charset="0"/>
                <a:cs typeface="Arial" pitchFamily="34" charset="0"/>
              </a:rPr>
              <a:t> </a:t>
            </a:r>
            <a:r>
              <a:rPr lang="fr-FR" dirty="0" err="1">
                <a:latin typeface="Arial" pitchFamily="34" charset="0"/>
                <a:cs typeface="Arial" pitchFamily="34" charset="0"/>
              </a:rPr>
              <a:t>diện</a:t>
            </a:r>
            <a:r>
              <a:rPr lang="fr-FR" dirty="0">
                <a:latin typeface="Arial" pitchFamily="34" charset="0"/>
                <a:cs typeface="Arial" pitchFamily="34" charset="0"/>
              </a:rPr>
              <a:t> </a:t>
            </a:r>
            <a:r>
              <a:rPr lang="fr-FR" dirty="0" err="1">
                <a:latin typeface="Arial" pitchFamily="34" charset="0"/>
                <a:cs typeface="Arial" pitchFamily="34" charset="0"/>
              </a:rPr>
              <a:t>ngang</a:t>
            </a:r>
            <a:r>
              <a:rPr lang="fr-FR" dirty="0">
                <a:latin typeface="Arial" pitchFamily="34" charset="0"/>
                <a:cs typeface="Arial" pitchFamily="34" charset="0"/>
              </a:rPr>
              <a:t> </a:t>
            </a:r>
            <a:r>
              <a:rPr lang="fr-FR" dirty="0" err="1">
                <a:latin typeface="Arial" pitchFamily="34" charset="0"/>
                <a:cs typeface="Arial" pitchFamily="34" charset="0"/>
              </a:rPr>
              <a:t>của</a:t>
            </a:r>
            <a:r>
              <a:rPr lang="fr-FR" dirty="0">
                <a:latin typeface="Arial" pitchFamily="34" charset="0"/>
                <a:cs typeface="Arial" pitchFamily="34" charset="0"/>
              </a:rPr>
              <a:t> </a:t>
            </a:r>
            <a:r>
              <a:rPr lang="fr-FR" dirty="0" err="1">
                <a:latin typeface="Arial" pitchFamily="34" charset="0"/>
                <a:cs typeface="Arial" pitchFamily="34" charset="0"/>
              </a:rPr>
              <a:t>electron</a:t>
            </a:r>
            <a:r>
              <a:rPr lang="fr-FR" dirty="0">
                <a:latin typeface="Arial" pitchFamily="34" charset="0"/>
                <a:cs typeface="Arial" pitchFamily="34" charset="0"/>
              </a:rPr>
              <a:t>.</a:t>
            </a:r>
            <a:r>
              <a:rPr lang="en-US" dirty="0">
                <a:latin typeface="Arial" pitchFamily="34" charset="0"/>
                <a:cs typeface="Arial" pitchFamily="34" charset="0"/>
              </a:rPr>
              <a:t> </a:t>
            </a:r>
          </a:p>
          <a:p>
            <a:pPr>
              <a:buFont typeface="Wingdings" pitchFamily="2" charset="2"/>
              <a:buNone/>
            </a:pPr>
            <a:r>
              <a:rPr lang="en-US" dirty="0">
                <a:latin typeface="Arial" pitchFamily="34" charset="0"/>
                <a:cs typeface="Arial" pitchFamily="34" charset="0"/>
              </a:rPr>
              <a:t>r </a:t>
            </a:r>
            <a:r>
              <a:rPr lang="en-US" dirty="0" err="1">
                <a:latin typeface="Arial" pitchFamily="34" charset="0"/>
                <a:cs typeface="Arial" pitchFamily="34" charset="0"/>
              </a:rPr>
              <a:t>chỉ</a:t>
            </a:r>
            <a:r>
              <a:rPr lang="en-US" dirty="0">
                <a:latin typeface="Arial" pitchFamily="34" charset="0"/>
                <a:cs typeface="Arial" pitchFamily="34" charset="0"/>
              </a:rPr>
              <a:t> </a:t>
            </a:r>
            <a:r>
              <a:rPr lang="en-US" dirty="0" err="1">
                <a:latin typeface="Arial" pitchFamily="34" charset="0"/>
                <a:cs typeface="Arial" pitchFamily="34" charset="0"/>
              </a:rPr>
              <a:t>đúng</a:t>
            </a:r>
            <a:r>
              <a:rPr lang="en-US" dirty="0">
                <a:latin typeface="Arial" pitchFamily="34" charset="0"/>
                <a:cs typeface="Arial" pitchFamily="34" charset="0"/>
              </a:rPr>
              <a:t> </a:t>
            </a:r>
            <a:r>
              <a:rPr lang="en-US" dirty="0" err="1">
                <a:latin typeface="Arial" pitchFamily="34" charset="0"/>
                <a:cs typeface="Arial" pitchFamily="34" charset="0"/>
              </a:rPr>
              <a:t>khi</a:t>
            </a:r>
            <a:r>
              <a:rPr lang="en-US" dirty="0">
                <a:latin typeface="Arial" pitchFamily="34" charset="0"/>
                <a:cs typeface="Arial" pitchFamily="34" charset="0"/>
              </a:rPr>
              <a:t> </a:t>
            </a:r>
            <a:r>
              <a:rPr lang="en-US" dirty="0" err="1">
                <a:latin typeface="Arial" pitchFamily="34" charset="0"/>
                <a:cs typeface="Arial" pitchFamily="34" charset="0"/>
              </a:rPr>
              <a:t>giả</a:t>
            </a:r>
            <a:r>
              <a:rPr lang="en-US" dirty="0">
                <a:latin typeface="Arial" pitchFamily="34" charset="0"/>
                <a:cs typeface="Arial" pitchFamily="34" charset="0"/>
              </a:rPr>
              <a:t> </a:t>
            </a:r>
            <a:r>
              <a:rPr lang="en-US" dirty="0" err="1">
                <a:latin typeface="Arial" pitchFamily="34" charset="0"/>
                <a:cs typeface="Arial" pitchFamily="34" charset="0"/>
              </a:rPr>
              <a:t>thiết</a:t>
            </a:r>
            <a:r>
              <a:rPr lang="en-US" dirty="0">
                <a:latin typeface="Arial" pitchFamily="34" charset="0"/>
                <a:cs typeface="Arial" pitchFamily="34" charset="0"/>
              </a:rPr>
              <a:t> </a:t>
            </a:r>
            <a:r>
              <a:rPr lang="en-US" dirty="0" err="1">
                <a:latin typeface="Arial" pitchFamily="34" charset="0"/>
                <a:cs typeface="Arial" pitchFamily="34" charset="0"/>
              </a:rPr>
              <a:t>rằng</a:t>
            </a:r>
            <a:r>
              <a:rPr lang="en-US" dirty="0">
                <a:latin typeface="Arial" pitchFamily="34" charset="0"/>
                <a:cs typeface="Arial" pitchFamily="34" charset="0"/>
              </a:rPr>
              <a:t> </a:t>
            </a:r>
            <a:r>
              <a:rPr lang="en-US" dirty="0" err="1">
                <a:latin typeface="Arial" pitchFamily="34" charset="0"/>
                <a:cs typeface="Arial" pitchFamily="34" charset="0"/>
              </a:rPr>
              <a:t>mọi</a:t>
            </a:r>
            <a:r>
              <a:rPr lang="en-US" dirty="0">
                <a:latin typeface="Arial" pitchFamily="34" charset="0"/>
                <a:cs typeface="Arial" pitchFamily="34" charset="0"/>
              </a:rPr>
              <a:t> electron </a:t>
            </a:r>
            <a:r>
              <a:rPr lang="en-US" dirty="0" err="1">
                <a:latin typeface="Arial" pitchFamily="34" charset="0"/>
                <a:cs typeface="Arial" pitchFamily="34" charset="0"/>
              </a:rPr>
              <a:t>có</a:t>
            </a:r>
            <a:r>
              <a:rPr lang="en-US" dirty="0">
                <a:latin typeface="Arial" pitchFamily="34" charset="0"/>
                <a:cs typeface="Arial" pitchFamily="34" charset="0"/>
              </a:rPr>
              <a:t> </a:t>
            </a:r>
            <a:r>
              <a:rPr lang="en-US" dirty="0" err="1">
                <a:latin typeface="Arial" pitchFamily="34" charset="0"/>
                <a:cs typeface="Arial" pitchFamily="34" charset="0"/>
              </a:rPr>
              <a:t>cùng</a:t>
            </a:r>
            <a:r>
              <a:rPr lang="en-US" dirty="0">
                <a:latin typeface="Arial" pitchFamily="34" charset="0"/>
                <a:cs typeface="Arial" pitchFamily="34" charset="0"/>
              </a:rPr>
              <a:t> </a:t>
            </a:r>
            <a:r>
              <a:rPr lang="en-US" dirty="0" err="1">
                <a:latin typeface="Arial" pitchFamily="34" charset="0"/>
                <a:cs typeface="Arial" pitchFamily="34" charset="0"/>
              </a:rPr>
              <a:t>vận</a:t>
            </a:r>
            <a:r>
              <a:rPr lang="en-US" dirty="0">
                <a:latin typeface="Arial" pitchFamily="34" charset="0"/>
                <a:cs typeface="Arial" pitchFamily="34" charset="0"/>
              </a:rPr>
              <a:t> </a:t>
            </a:r>
            <a:r>
              <a:rPr lang="en-US" dirty="0" err="1">
                <a:latin typeface="Arial" pitchFamily="34" charset="0"/>
                <a:cs typeface="Arial" pitchFamily="34" charset="0"/>
              </a:rPr>
              <a:t>tốc</a:t>
            </a:r>
            <a:r>
              <a:rPr lang="en-US" dirty="0">
                <a:latin typeface="Arial" pitchFamily="34" charset="0"/>
                <a:cs typeface="Arial" pitchFamily="34" charset="0"/>
              </a:rPr>
              <a:t> </a:t>
            </a:r>
            <a:r>
              <a:rPr lang="en-US" dirty="0" err="1">
                <a:latin typeface="Arial" pitchFamily="34" charset="0"/>
                <a:cs typeface="Arial" pitchFamily="34" charset="0"/>
              </a:rPr>
              <a:t>đầu</a:t>
            </a:r>
            <a:r>
              <a:rPr lang="en-US" dirty="0"/>
              <a:t>. </a:t>
            </a:r>
          </a:p>
        </p:txBody>
      </p:sp>
      <p:sp>
        <p:nvSpPr>
          <p:cNvPr id="57348" name="AutoShape 4"/>
          <p:cNvSpPr>
            <a:spLocks noChangeArrowheads="1"/>
          </p:cNvSpPr>
          <p:nvPr/>
        </p:nvSpPr>
        <p:spPr bwMode="auto">
          <a:xfrm>
            <a:off x="0" y="1752600"/>
            <a:ext cx="914400" cy="381000"/>
          </a:xfrm>
          <a:prstGeom prst="rightArrow">
            <a:avLst>
              <a:gd name="adj1" fmla="val 50000"/>
              <a:gd name="adj2" fmla="val 60000"/>
            </a:avLst>
          </a:prstGeom>
          <a:solidFill>
            <a:schemeClr val="accent1"/>
          </a:solidFill>
          <a:ln w="9525">
            <a:solidFill>
              <a:schemeClr val="tx1"/>
            </a:solidFill>
            <a:miter lim="800000"/>
            <a:headEnd/>
            <a:tailEnd/>
          </a:ln>
          <a:effectLst/>
        </p:spPr>
        <p:txBody>
          <a:bodyPr wrap="none" anchor="ctr"/>
          <a:lstStyle/>
          <a:p>
            <a:endParaRPr lang="uz-Latn-UZ"/>
          </a:p>
        </p:txBody>
      </p:sp>
      <p:sp>
        <p:nvSpPr>
          <p:cNvPr id="57349" name="AutoShape 5"/>
          <p:cNvSpPr>
            <a:spLocks noChangeArrowheads="1"/>
          </p:cNvSpPr>
          <p:nvPr/>
        </p:nvSpPr>
        <p:spPr bwMode="auto">
          <a:xfrm>
            <a:off x="0" y="3786190"/>
            <a:ext cx="685800" cy="685800"/>
          </a:xfrm>
          <a:prstGeom prst="rightArrowCallout">
            <a:avLst>
              <a:gd name="adj1" fmla="val 25000"/>
              <a:gd name="adj2" fmla="val 25000"/>
              <a:gd name="adj3" fmla="val 16667"/>
              <a:gd name="adj4" fmla="val 66667"/>
            </a:avLst>
          </a:prstGeom>
          <a:solidFill>
            <a:schemeClr val="accent1"/>
          </a:solidFill>
          <a:ln w="9525">
            <a:solidFill>
              <a:schemeClr val="tx1"/>
            </a:solidFill>
            <a:miter lim="800000"/>
            <a:headEnd/>
            <a:tailEnd/>
          </a:ln>
          <a:effectLst/>
        </p:spPr>
        <p:txBody>
          <a:bodyPr wrap="none" anchor="ctr"/>
          <a:lstStyle/>
          <a:p>
            <a:endParaRPr lang="uz-Latn-UZ"/>
          </a:p>
        </p:txBody>
      </p:sp>
      <p:sp>
        <p:nvSpPr>
          <p:cNvPr id="6" name="Date Placeholder 5"/>
          <p:cNvSpPr>
            <a:spLocks noGrp="1"/>
          </p:cNvSpPr>
          <p:nvPr>
            <p:ph type="dt" sz="half" idx="10"/>
          </p:nvPr>
        </p:nvSpPr>
        <p:spPr/>
        <p:txBody>
          <a:bodyPr/>
          <a:lstStyle/>
          <a:p>
            <a:fld id="{251ACFBE-3A62-4FCD-8D8A-51025164676E}" type="datetime1">
              <a:rPr lang="uz-Latn-UZ" smtClean="0"/>
              <a:pPr/>
              <a:t>15/12 2010</a:t>
            </a:fld>
            <a:endParaRPr lang="uz-Latn-UZ"/>
          </a:p>
        </p:txBody>
      </p:sp>
      <p:sp>
        <p:nvSpPr>
          <p:cNvPr id="7" name="Slide Number Placeholder 6"/>
          <p:cNvSpPr>
            <a:spLocks noGrp="1"/>
          </p:cNvSpPr>
          <p:nvPr>
            <p:ph type="sldNum" sz="quarter" idx="12"/>
          </p:nvPr>
        </p:nvSpPr>
        <p:spPr/>
        <p:txBody>
          <a:bodyPr/>
          <a:lstStyle/>
          <a:p>
            <a:fld id="{8E1AD46C-56E5-4B44-BEDD-E369C7BBEEFE}" type="slidenum">
              <a:rPr lang="uz-Latn-UZ" smtClean="0"/>
              <a:pPr/>
              <a:t>51</a:t>
            </a:fld>
            <a:endParaRPr lang="uz-Latn-UZ"/>
          </a:p>
        </p:txBody>
      </p:sp>
      <p:sp>
        <p:nvSpPr>
          <p:cNvPr id="8" name="Footer Placeholder 7"/>
          <p:cNvSpPr>
            <a:spLocks noGrp="1"/>
          </p:cNvSpPr>
          <p:nvPr>
            <p:ph type="ftr" sz="quarter" idx="11"/>
          </p:nvPr>
        </p:nvSpPr>
        <p:spPr/>
        <p:txBody>
          <a:bodyPr/>
          <a:lstStyle/>
          <a:p>
            <a:r>
              <a:rPr lang="vi-VN" smtClean="0"/>
              <a:t>BỘ MÔN VẬT LÝ ĐIỆN TỬ ỨNG DỤNG</a:t>
            </a:r>
            <a:endParaRPr lang="uz-Latn-UZ"/>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fontScale="90000"/>
          </a:bodyPr>
          <a:lstStyle/>
          <a:p>
            <a:r>
              <a:rPr lang="en-US" sz="4000" b="1">
                <a:solidFill>
                  <a:srgbClr val="0000FF"/>
                </a:solidFill>
              </a:rPr>
              <a:t>THẤU KÍNH ĐẦU TIÊN CỦA SÚNG</a:t>
            </a:r>
            <a:br>
              <a:rPr lang="en-US" sz="4000" b="1">
                <a:solidFill>
                  <a:srgbClr val="0000FF"/>
                </a:solidFill>
              </a:rPr>
            </a:br>
            <a:endParaRPr lang="en-US" sz="4000" b="1">
              <a:solidFill>
                <a:srgbClr val="0000FF"/>
              </a:solidFill>
            </a:endParaRPr>
          </a:p>
        </p:txBody>
      </p:sp>
      <p:sp>
        <p:nvSpPr>
          <p:cNvPr id="58371" name="Rectangle 3"/>
          <p:cNvSpPr>
            <a:spLocks noGrp="1" noChangeArrowheads="1"/>
          </p:cNvSpPr>
          <p:nvPr>
            <p:ph type="body" idx="1"/>
          </p:nvPr>
        </p:nvSpPr>
        <p:spPr/>
        <p:txBody>
          <a:bodyPr/>
          <a:lstStyle/>
          <a:p>
            <a:pPr>
              <a:lnSpc>
                <a:spcPct val="90000"/>
              </a:lnSpc>
            </a:pPr>
            <a:r>
              <a:rPr lang="en-US" sz="2800" dirty="0" err="1"/>
              <a:t>Thực</a:t>
            </a:r>
            <a:r>
              <a:rPr lang="en-US" sz="2800" dirty="0"/>
              <a:t> </a:t>
            </a:r>
            <a:r>
              <a:rPr lang="en-US" sz="2800" dirty="0" err="1"/>
              <a:t>tế</a:t>
            </a:r>
            <a:r>
              <a:rPr lang="en-US" sz="2800" dirty="0"/>
              <a:t>: electron </a:t>
            </a:r>
            <a:r>
              <a:rPr lang="en-US" sz="2800" dirty="0" err="1"/>
              <a:t>phát</a:t>
            </a:r>
            <a:r>
              <a:rPr lang="en-US" sz="2800" dirty="0"/>
              <a:t> </a:t>
            </a:r>
            <a:r>
              <a:rPr lang="en-US" sz="2800" dirty="0" err="1"/>
              <a:t>xạ</a:t>
            </a:r>
            <a:r>
              <a:rPr lang="en-US" sz="2800" dirty="0"/>
              <a:t> </a:t>
            </a:r>
            <a:r>
              <a:rPr lang="en-US" sz="2800" dirty="0" err="1"/>
              <a:t>từ</a:t>
            </a:r>
            <a:r>
              <a:rPr lang="en-US" sz="2800" dirty="0"/>
              <a:t> cathode </a:t>
            </a:r>
            <a:r>
              <a:rPr lang="en-US" sz="2800" dirty="0" err="1"/>
              <a:t>được</a:t>
            </a:r>
            <a:r>
              <a:rPr lang="en-US" sz="2800" dirty="0"/>
              <a:t> </a:t>
            </a:r>
            <a:r>
              <a:rPr lang="en-US" sz="2800" dirty="0" err="1"/>
              <a:t>phân</a:t>
            </a:r>
            <a:r>
              <a:rPr lang="en-US" sz="2800" dirty="0"/>
              <a:t> </a:t>
            </a:r>
            <a:r>
              <a:rPr lang="en-US" sz="2800" dirty="0" err="1"/>
              <a:t>bố</a:t>
            </a:r>
            <a:r>
              <a:rPr lang="en-US" sz="2800" dirty="0"/>
              <a:t> </a:t>
            </a:r>
            <a:r>
              <a:rPr lang="en-US" sz="2800" dirty="0" err="1"/>
              <a:t>theo</a:t>
            </a:r>
            <a:r>
              <a:rPr lang="en-US" sz="2800" dirty="0"/>
              <a:t> </a:t>
            </a:r>
            <a:r>
              <a:rPr lang="en-US" sz="2800" dirty="0" err="1"/>
              <a:t>định</a:t>
            </a:r>
            <a:r>
              <a:rPr lang="en-US" sz="2800" dirty="0"/>
              <a:t> </a:t>
            </a:r>
            <a:r>
              <a:rPr lang="en-US" sz="2800" dirty="0" err="1"/>
              <a:t>luật</a:t>
            </a:r>
            <a:r>
              <a:rPr lang="en-US" sz="2800" dirty="0"/>
              <a:t> Maxwell.</a:t>
            </a:r>
          </a:p>
          <a:p>
            <a:pPr>
              <a:lnSpc>
                <a:spcPct val="90000"/>
              </a:lnSpc>
            </a:pPr>
            <a:r>
              <a:rPr lang="en-US" sz="2800" dirty="0"/>
              <a:t>N: </a:t>
            </a:r>
            <a:r>
              <a:rPr lang="en-US" sz="2800" dirty="0" err="1"/>
              <a:t>nguyên</a:t>
            </a:r>
            <a:r>
              <a:rPr lang="en-US" sz="2800" dirty="0"/>
              <a:t> </a:t>
            </a:r>
            <a:r>
              <a:rPr lang="en-US" sz="2800" dirty="0" err="1"/>
              <a:t>tử</a:t>
            </a:r>
            <a:r>
              <a:rPr lang="en-US" sz="2800" dirty="0"/>
              <a:t> </a:t>
            </a:r>
            <a:r>
              <a:rPr lang="en-US" sz="2800" dirty="0" err="1"/>
              <a:t>phát</a:t>
            </a:r>
            <a:r>
              <a:rPr lang="en-US" sz="2800" dirty="0"/>
              <a:t> </a:t>
            </a:r>
            <a:r>
              <a:rPr lang="en-US" sz="2800" dirty="0" err="1"/>
              <a:t>ra</a:t>
            </a:r>
            <a:r>
              <a:rPr lang="en-US" sz="2800" dirty="0"/>
              <a:t> </a:t>
            </a:r>
            <a:r>
              <a:rPr lang="en-US" sz="2800" dirty="0" err="1"/>
              <a:t>trên</a:t>
            </a:r>
            <a:r>
              <a:rPr lang="en-US" sz="2800" dirty="0"/>
              <a:t> 1cm</a:t>
            </a:r>
            <a:r>
              <a:rPr lang="en-US" sz="2800" baseline="30000" dirty="0"/>
              <a:t>2,</a:t>
            </a:r>
            <a:r>
              <a:rPr lang="en-US" sz="2800" dirty="0"/>
              <a:t> </a:t>
            </a:r>
            <a:r>
              <a:rPr lang="en-US" sz="2800" dirty="0" err="1"/>
              <a:t>trong</a:t>
            </a:r>
            <a:r>
              <a:rPr lang="en-US" sz="2800" dirty="0"/>
              <a:t> 1 </a:t>
            </a:r>
            <a:r>
              <a:rPr lang="en-US" sz="2800" dirty="0" err="1"/>
              <a:t>đơn</a:t>
            </a:r>
            <a:r>
              <a:rPr lang="en-US" sz="2800" dirty="0"/>
              <a:t> </a:t>
            </a:r>
            <a:r>
              <a:rPr lang="en-US" sz="2800" dirty="0" err="1"/>
              <a:t>vị</a:t>
            </a:r>
            <a:r>
              <a:rPr lang="en-US" sz="2800" dirty="0"/>
              <a:t> </a:t>
            </a:r>
            <a:r>
              <a:rPr lang="en-US" sz="2800" dirty="0" err="1"/>
              <a:t>thời</a:t>
            </a:r>
            <a:r>
              <a:rPr lang="en-US" sz="2800" dirty="0"/>
              <a:t> </a:t>
            </a:r>
            <a:r>
              <a:rPr lang="en-US" sz="2800" dirty="0" err="1"/>
              <a:t>gian</a:t>
            </a:r>
            <a:r>
              <a:rPr lang="en-US" sz="2800" dirty="0"/>
              <a:t> </a:t>
            </a:r>
            <a:r>
              <a:rPr lang="en-US" sz="2800" dirty="0" err="1"/>
              <a:t>và</a:t>
            </a:r>
            <a:r>
              <a:rPr lang="en-US" sz="2800" dirty="0"/>
              <a:t> </a:t>
            </a:r>
            <a:r>
              <a:rPr lang="en-US" sz="2800" dirty="0" err="1"/>
              <a:t>trong</a:t>
            </a:r>
            <a:r>
              <a:rPr lang="en-US" sz="2800" dirty="0"/>
              <a:t> 1 </a:t>
            </a:r>
            <a:r>
              <a:rPr lang="en-US" sz="2800" dirty="0" err="1"/>
              <a:t>góc</a:t>
            </a:r>
            <a:r>
              <a:rPr lang="en-US" sz="2800" dirty="0"/>
              <a:t> </a:t>
            </a:r>
            <a:r>
              <a:rPr lang="en-US" sz="2800" dirty="0" err="1"/>
              <a:t>khối</a:t>
            </a:r>
            <a:r>
              <a:rPr lang="en-US" sz="2800" dirty="0"/>
              <a:t> </a:t>
            </a:r>
            <a:r>
              <a:rPr lang="en-US" sz="2800" dirty="0" err="1"/>
              <a:t>có</a:t>
            </a:r>
            <a:r>
              <a:rPr lang="en-US" sz="2800" dirty="0"/>
              <a:t> </a:t>
            </a:r>
            <a:r>
              <a:rPr lang="en-US" sz="2800" dirty="0" err="1"/>
              <a:t>năng</a:t>
            </a:r>
            <a:r>
              <a:rPr lang="en-US" sz="2800" dirty="0"/>
              <a:t> </a:t>
            </a:r>
            <a:r>
              <a:rPr lang="en-US" sz="2800" dirty="0" err="1"/>
              <a:t>lượng</a:t>
            </a:r>
            <a:r>
              <a:rPr lang="en-US" sz="2800" dirty="0"/>
              <a:t> </a:t>
            </a:r>
            <a:r>
              <a:rPr lang="en-US" sz="2800" dirty="0" err="1"/>
              <a:t>từ</a:t>
            </a:r>
            <a:r>
              <a:rPr lang="en-US" sz="2800" dirty="0"/>
              <a:t> </a:t>
            </a:r>
            <a:r>
              <a:rPr lang="en-US" sz="2800" dirty="0" err="1"/>
              <a:t>eu</a:t>
            </a:r>
            <a:r>
              <a:rPr lang="en-US" sz="2800" dirty="0"/>
              <a:t> </a:t>
            </a:r>
            <a:r>
              <a:rPr lang="en-US" sz="2800" dirty="0" err="1"/>
              <a:t>đến</a:t>
            </a:r>
            <a:r>
              <a:rPr lang="en-US" sz="2800" dirty="0"/>
              <a:t> e(</a:t>
            </a:r>
            <a:r>
              <a:rPr lang="en-US" sz="2800" dirty="0" err="1"/>
              <a:t>u+du</a:t>
            </a:r>
            <a:r>
              <a:rPr lang="en-US" sz="2800" dirty="0"/>
              <a:t>) </a:t>
            </a:r>
            <a:r>
              <a:rPr lang="en-US" sz="2800" dirty="0" err="1"/>
              <a:t>là</a:t>
            </a:r>
            <a:r>
              <a:rPr lang="en-US" sz="2800" dirty="0"/>
              <a:t>:</a:t>
            </a:r>
          </a:p>
          <a:p>
            <a:pPr>
              <a:lnSpc>
                <a:spcPct val="90000"/>
              </a:lnSpc>
            </a:pPr>
            <a:endParaRPr lang="en-US" sz="2800" dirty="0"/>
          </a:p>
          <a:p>
            <a:pPr>
              <a:lnSpc>
                <a:spcPct val="90000"/>
              </a:lnSpc>
            </a:pPr>
            <a:endParaRPr lang="en-US" sz="2800" dirty="0"/>
          </a:p>
          <a:p>
            <a:pPr>
              <a:lnSpc>
                <a:spcPct val="90000"/>
              </a:lnSpc>
            </a:pPr>
            <a:r>
              <a:rPr lang="en-US" sz="2800" dirty="0"/>
              <a:t>N</a:t>
            </a:r>
            <a:r>
              <a:rPr lang="en-US" sz="2800" baseline="-25000" dirty="0"/>
              <a:t>0</a:t>
            </a:r>
            <a:r>
              <a:rPr lang="en-US" sz="2800" dirty="0"/>
              <a:t>: </a:t>
            </a:r>
            <a:r>
              <a:rPr lang="en-US" sz="2800" dirty="0" err="1"/>
              <a:t>số</a:t>
            </a:r>
            <a:r>
              <a:rPr lang="en-US" sz="2800" dirty="0"/>
              <a:t> electron </a:t>
            </a:r>
            <a:r>
              <a:rPr lang="en-US" sz="2800" dirty="0" err="1"/>
              <a:t>được</a:t>
            </a:r>
            <a:r>
              <a:rPr lang="en-US" sz="2800" dirty="0"/>
              <a:t> </a:t>
            </a:r>
            <a:r>
              <a:rPr lang="en-US" sz="2800" dirty="0" err="1"/>
              <a:t>phát</a:t>
            </a:r>
            <a:r>
              <a:rPr lang="en-US" sz="2800" dirty="0"/>
              <a:t> </a:t>
            </a:r>
            <a:r>
              <a:rPr lang="en-US" sz="2800" dirty="0" err="1"/>
              <a:t>ra</a:t>
            </a:r>
            <a:r>
              <a:rPr lang="en-US" sz="2800" dirty="0"/>
              <a:t> ban </a:t>
            </a:r>
            <a:r>
              <a:rPr lang="en-US" sz="2800" dirty="0" err="1"/>
              <a:t>đầu</a:t>
            </a:r>
            <a:endParaRPr lang="fr-FR" sz="2800" dirty="0"/>
          </a:p>
          <a:p>
            <a:pPr>
              <a:lnSpc>
                <a:spcPct val="90000"/>
              </a:lnSpc>
            </a:pPr>
            <a:r>
              <a:rPr lang="fr-FR" sz="2800" dirty="0"/>
              <a:t>T: </a:t>
            </a:r>
            <a:r>
              <a:rPr lang="fr-FR" sz="2800" dirty="0" err="1"/>
              <a:t>nhiệt</a:t>
            </a:r>
            <a:r>
              <a:rPr lang="fr-FR" sz="2800" dirty="0"/>
              <a:t> </a:t>
            </a:r>
            <a:r>
              <a:rPr lang="fr-FR" sz="2800" dirty="0" err="1"/>
              <a:t>độ</a:t>
            </a:r>
            <a:r>
              <a:rPr lang="fr-FR" sz="2800" dirty="0"/>
              <a:t> </a:t>
            </a:r>
            <a:r>
              <a:rPr lang="fr-FR" sz="2800" dirty="0" err="1"/>
              <a:t>tuyệt</a:t>
            </a:r>
            <a:r>
              <a:rPr lang="fr-FR" sz="2800" dirty="0"/>
              <a:t> </a:t>
            </a:r>
            <a:r>
              <a:rPr lang="fr-FR" sz="2800" dirty="0" err="1"/>
              <a:t>đối</a:t>
            </a:r>
            <a:r>
              <a:rPr lang="fr-FR" sz="2800" dirty="0"/>
              <a:t> </a:t>
            </a:r>
            <a:r>
              <a:rPr lang="fr-FR" sz="2800" dirty="0" err="1"/>
              <a:t>của</a:t>
            </a:r>
            <a:r>
              <a:rPr lang="fr-FR" sz="2800" dirty="0"/>
              <a:t> cathode.</a:t>
            </a:r>
          </a:p>
          <a:p>
            <a:pPr>
              <a:lnSpc>
                <a:spcPct val="90000"/>
              </a:lnSpc>
            </a:pPr>
            <a:r>
              <a:rPr lang="fr-FR" sz="2800" dirty="0"/>
              <a:t>K : </a:t>
            </a:r>
            <a:r>
              <a:rPr lang="fr-FR" sz="2800" dirty="0" err="1"/>
              <a:t>hằng</a:t>
            </a:r>
            <a:r>
              <a:rPr lang="fr-FR" sz="2800" dirty="0"/>
              <a:t> </a:t>
            </a:r>
            <a:r>
              <a:rPr lang="fr-FR" sz="2800" dirty="0" err="1"/>
              <a:t>số</a:t>
            </a:r>
            <a:r>
              <a:rPr lang="fr-FR" sz="2800" dirty="0"/>
              <a:t> </a:t>
            </a:r>
            <a:r>
              <a:rPr lang="fr-FR" sz="2800" dirty="0" err="1"/>
              <a:t>Boltzman</a:t>
            </a:r>
            <a:r>
              <a:rPr lang="fr-FR" sz="2800" dirty="0"/>
              <a:t> </a:t>
            </a:r>
            <a:endParaRPr lang="en-US" sz="2800" dirty="0"/>
          </a:p>
          <a:p>
            <a:pPr>
              <a:lnSpc>
                <a:spcPct val="90000"/>
              </a:lnSpc>
            </a:pPr>
            <a:endParaRPr lang="en-US" sz="2800" dirty="0"/>
          </a:p>
          <a:p>
            <a:pPr>
              <a:lnSpc>
                <a:spcPct val="90000"/>
              </a:lnSpc>
            </a:pPr>
            <a:endParaRPr lang="en-US" sz="2800" dirty="0"/>
          </a:p>
        </p:txBody>
      </p:sp>
      <p:sp>
        <p:nvSpPr>
          <p:cNvPr id="58373" name="Rectangle 5"/>
          <p:cNvSpPr>
            <a:spLocks noChangeArrowheads="1"/>
          </p:cNvSpPr>
          <p:nvPr/>
        </p:nvSpPr>
        <p:spPr bwMode="auto">
          <a:xfrm>
            <a:off x="0" y="3171825"/>
            <a:ext cx="9144000" cy="0"/>
          </a:xfrm>
          <a:prstGeom prst="rect">
            <a:avLst/>
          </a:prstGeom>
          <a:noFill/>
          <a:ln w="9525">
            <a:noFill/>
            <a:miter lim="800000"/>
            <a:headEnd/>
            <a:tailEnd/>
          </a:ln>
          <a:effectLst/>
        </p:spPr>
        <p:txBody>
          <a:bodyPr wrap="none" anchor="ctr">
            <a:spAutoFit/>
          </a:bodyPr>
          <a:lstStyle/>
          <a:p>
            <a:endParaRPr lang="uz-Latn-UZ"/>
          </a:p>
        </p:txBody>
      </p:sp>
      <p:graphicFrame>
        <p:nvGraphicFramePr>
          <p:cNvPr id="58372" name="Object 4"/>
          <p:cNvGraphicFramePr>
            <a:graphicFrameLocks noChangeAspect="1"/>
          </p:cNvGraphicFramePr>
          <p:nvPr/>
        </p:nvGraphicFramePr>
        <p:xfrm>
          <a:off x="1714480" y="3357562"/>
          <a:ext cx="5029200" cy="942975"/>
        </p:xfrm>
        <a:graphic>
          <a:graphicData uri="http://schemas.openxmlformats.org/presentationml/2006/ole">
            <p:oleObj spid="_x0000_s27650" name="Equation" r:id="rId3" imgW="2108200" imgH="393700" progId="">
              <p:embed/>
            </p:oleObj>
          </a:graphicData>
        </a:graphic>
      </p:graphicFrame>
      <p:sp>
        <p:nvSpPr>
          <p:cNvPr id="6" name="Date Placeholder 5"/>
          <p:cNvSpPr>
            <a:spLocks noGrp="1"/>
          </p:cNvSpPr>
          <p:nvPr>
            <p:ph type="dt" sz="half" idx="10"/>
          </p:nvPr>
        </p:nvSpPr>
        <p:spPr/>
        <p:txBody>
          <a:bodyPr/>
          <a:lstStyle/>
          <a:p>
            <a:fld id="{EE375ED2-C413-43AA-A355-82E71FE44911}" type="datetime1">
              <a:rPr lang="uz-Latn-UZ" smtClean="0"/>
              <a:pPr/>
              <a:t>15/12 2010</a:t>
            </a:fld>
            <a:endParaRPr lang="uz-Latn-UZ"/>
          </a:p>
        </p:txBody>
      </p:sp>
      <p:sp>
        <p:nvSpPr>
          <p:cNvPr id="7" name="Slide Number Placeholder 6"/>
          <p:cNvSpPr>
            <a:spLocks noGrp="1"/>
          </p:cNvSpPr>
          <p:nvPr>
            <p:ph type="sldNum" sz="quarter" idx="12"/>
          </p:nvPr>
        </p:nvSpPr>
        <p:spPr/>
        <p:txBody>
          <a:bodyPr/>
          <a:lstStyle/>
          <a:p>
            <a:fld id="{8E1AD46C-56E5-4B44-BEDD-E369C7BBEEFE}" type="slidenum">
              <a:rPr lang="uz-Latn-UZ" smtClean="0"/>
              <a:pPr/>
              <a:t>52</a:t>
            </a:fld>
            <a:endParaRPr lang="uz-Latn-UZ"/>
          </a:p>
        </p:txBody>
      </p:sp>
      <p:sp>
        <p:nvSpPr>
          <p:cNvPr id="8" name="Footer Placeholder 7"/>
          <p:cNvSpPr>
            <a:spLocks noGrp="1"/>
          </p:cNvSpPr>
          <p:nvPr>
            <p:ph type="ftr" sz="quarter" idx="11"/>
          </p:nvPr>
        </p:nvSpPr>
        <p:spPr/>
        <p:txBody>
          <a:bodyPr/>
          <a:lstStyle/>
          <a:p>
            <a:r>
              <a:rPr lang="vi-VN" smtClean="0"/>
              <a:t>BỘ MÔN VẬT LÝ ĐIỆN TỬ ỨNG DỤNG</a:t>
            </a:r>
            <a:endParaRPr lang="uz-Latn-UZ"/>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fontScale="90000"/>
          </a:bodyPr>
          <a:lstStyle/>
          <a:p>
            <a:r>
              <a:rPr lang="en-US" sz="4000" b="1">
                <a:solidFill>
                  <a:srgbClr val="0000FF"/>
                </a:solidFill>
              </a:rPr>
              <a:t>THẤU KÍNH ĐẦU TIÊN CỦA SÚNG</a:t>
            </a:r>
            <a:br>
              <a:rPr lang="en-US" sz="4000" b="1">
                <a:solidFill>
                  <a:srgbClr val="0000FF"/>
                </a:solidFill>
              </a:rPr>
            </a:br>
            <a:endParaRPr lang="en-US" sz="4000" b="1">
              <a:solidFill>
                <a:srgbClr val="0000FF"/>
              </a:solidFill>
            </a:endParaRPr>
          </a:p>
        </p:txBody>
      </p:sp>
      <p:sp>
        <p:nvSpPr>
          <p:cNvPr id="59395" name="Rectangle 3"/>
          <p:cNvSpPr>
            <a:spLocks noGrp="1" noChangeArrowheads="1"/>
          </p:cNvSpPr>
          <p:nvPr>
            <p:ph type="body" idx="1"/>
          </p:nvPr>
        </p:nvSpPr>
        <p:spPr/>
        <p:txBody>
          <a:bodyPr/>
          <a:lstStyle/>
          <a:p>
            <a:r>
              <a:rPr lang="fr-FR" dirty="0" err="1">
                <a:latin typeface="Times New Roman" pitchFamily="18" charset="0"/>
                <a:cs typeface="Times New Roman" pitchFamily="18" charset="0"/>
              </a:rPr>
              <a:t>Giá</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trị</a:t>
            </a:r>
            <a:r>
              <a:rPr lang="fr-FR" dirty="0">
                <a:latin typeface="Times New Roman" pitchFamily="18" charset="0"/>
                <a:cs typeface="Times New Roman" pitchFamily="18" charset="0"/>
              </a:rPr>
              <a:t> N</a:t>
            </a:r>
            <a:r>
              <a:rPr lang="fr-FR" baseline="-25000" dirty="0">
                <a:latin typeface="Times New Roman" pitchFamily="18" charset="0"/>
                <a:cs typeface="Times New Roman" pitchFamily="18" charset="0"/>
              </a:rPr>
              <a:t>0</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có</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thể</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được</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xác</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định</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bởi</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mật</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độ</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dòng</a:t>
            </a:r>
            <a:r>
              <a:rPr lang="fr-FR" dirty="0">
                <a:latin typeface="Times New Roman" pitchFamily="18" charset="0"/>
                <a:cs typeface="Times New Roman" pitchFamily="18" charset="0"/>
              </a:rPr>
              <a:t> </a:t>
            </a:r>
          </a:p>
          <a:p>
            <a:endParaRPr lang="fr-FR" dirty="0"/>
          </a:p>
          <a:p>
            <a:endParaRPr lang="fr-FR" dirty="0"/>
          </a:p>
          <a:p>
            <a:r>
              <a:rPr lang="fr-FR" dirty="0" err="1">
                <a:latin typeface="Times New Roman" pitchFamily="18" charset="0"/>
                <a:cs typeface="Times New Roman" pitchFamily="18" charset="0"/>
              </a:rPr>
              <a:t>Bằng</a:t>
            </a:r>
            <a:r>
              <a:rPr lang="fr-FR" dirty="0">
                <a:latin typeface="Times New Roman" pitchFamily="18" charset="0"/>
                <a:cs typeface="Times New Roman" pitchFamily="18" charset="0"/>
              </a:rPr>
              <a:t> 1 </a:t>
            </a:r>
            <a:r>
              <a:rPr lang="fr-FR" dirty="0" err="1">
                <a:latin typeface="Times New Roman" pitchFamily="18" charset="0"/>
                <a:cs typeface="Times New Roman" pitchFamily="18" charset="0"/>
              </a:rPr>
              <a:t>số</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tính</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toán</a:t>
            </a:r>
            <a:r>
              <a:rPr lang="fr-FR" dirty="0">
                <a:latin typeface="Times New Roman" pitchFamily="18" charset="0"/>
                <a:cs typeface="Times New Roman" pitchFamily="18" charset="0"/>
              </a:rPr>
              <a:t> ta </a:t>
            </a:r>
            <a:r>
              <a:rPr lang="fr-FR" dirty="0" err="1">
                <a:latin typeface="Times New Roman" pitchFamily="18" charset="0"/>
                <a:cs typeface="Times New Roman" pitchFamily="18" charset="0"/>
              </a:rPr>
              <a:t>rút</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được</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mật</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độ</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dòng</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tại</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tâm</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tiết</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diện</a:t>
            </a:r>
            <a:r>
              <a:rPr lang="fr-FR" dirty="0"/>
              <a:t>:</a:t>
            </a:r>
          </a:p>
          <a:p>
            <a:endParaRPr lang="en-US" dirty="0"/>
          </a:p>
        </p:txBody>
      </p:sp>
      <p:sp>
        <p:nvSpPr>
          <p:cNvPr id="59397" name="Rectangle 5"/>
          <p:cNvSpPr>
            <a:spLocks noChangeArrowheads="1"/>
          </p:cNvSpPr>
          <p:nvPr/>
        </p:nvSpPr>
        <p:spPr bwMode="auto">
          <a:xfrm>
            <a:off x="0" y="3252788"/>
            <a:ext cx="9144000" cy="0"/>
          </a:xfrm>
          <a:prstGeom prst="rect">
            <a:avLst/>
          </a:prstGeom>
          <a:noFill/>
          <a:ln w="9525">
            <a:noFill/>
            <a:miter lim="800000"/>
            <a:headEnd/>
            <a:tailEnd/>
          </a:ln>
          <a:effectLst/>
        </p:spPr>
        <p:txBody>
          <a:bodyPr wrap="none" anchor="ctr">
            <a:spAutoFit/>
          </a:bodyPr>
          <a:lstStyle/>
          <a:p>
            <a:endParaRPr lang="uz-Latn-UZ"/>
          </a:p>
        </p:txBody>
      </p:sp>
      <p:graphicFrame>
        <p:nvGraphicFramePr>
          <p:cNvPr id="59396" name="Object 4"/>
          <p:cNvGraphicFramePr>
            <a:graphicFrameLocks noChangeAspect="1"/>
          </p:cNvGraphicFramePr>
          <p:nvPr/>
        </p:nvGraphicFramePr>
        <p:xfrm>
          <a:off x="2357422" y="2071678"/>
          <a:ext cx="1905000" cy="677863"/>
        </p:xfrm>
        <a:graphic>
          <a:graphicData uri="http://schemas.openxmlformats.org/presentationml/2006/ole">
            <p:oleObj spid="_x0000_s28674" name="Equation" r:id="rId3" imgW="647700" imgH="228600" progId="">
              <p:embed/>
            </p:oleObj>
          </a:graphicData>
        </a:graphic>
      </p:graphicFrame>
      <p:sp>
        <p:nvSpPr>
          <p:cNvPr id="59400"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uz-Latn-UZ"/>
          </a:p>
        </p:txBody>
      </p:sp>
      <p:graphicFrame>
        <p:nvGraphicFramePr>
          <p:cNvPr id="59399" name="Object 7"/>
          <p:cNvGraphicFramePr>
            <a:graphicFrameLocks noChangeAspect="1"/>
          </p:cNvGraphicFramePr>
          <p:nvPr/>
        </p:nvGraphicFramePr>
        <p:xfrm>
          <a:off x="2500298" y="3857628"/>
          <a:ext cx="3200400" cy="1036638"/>
        </p:xfrm>
        <a:graphic>
          <a:graphicData uri="http://schemas.openxmlformats.org/presentationml/2006/ole">
            <p:oleObj spid="_x0000_s28675" name="Equation" r:id="rId4" imgW="1333500" imgH="431800" progId="">
              <p:embed/>
            </p:oleObj>
          </a:graphicData>
        </a:graphic>
      </p:graphicFrame>
      <p:sp>
        <p:nvSpPr>
          <p:cNvPr id="8" name="Date Placeholder 7"/>
          <p:cNvSpPr>
            <a:spLocks noGrp="1"/>
          </p:cNvSpPr>
          <p:nvPr>
            <p:ph type="dt" sz="half" idx="10"/>
          </p:nvPr>
        </p:nvSpPr>
        <p:spPr/>
        <p:txBody>
          <a:bodyPr/>
          <a:lstStyle/>
          <a:p>
            <a:fld id="{82B06BBE-B957-4D4F-9C27-39EFC15902B4}" type="datetime1">
              <a:rPr lang="uz-Latn-UZ" smtClean="0"/>
              <a:pPr/>
              <a:t>15/12 2010</a:t>
            </a:fld>
            <a:endParaRPr lang="uz-Latn-UZ"/>
          </a:p>
        </p:txBody>
      </p:sp>
      <p:sp>
        <p:nvSpPr>
          <p:cNvPr id="9" name="Slide Number Placeholder 8"/>
          <p:cNvSpPr>
            <a:spLocks noGrp="1"/>
          </p:cNvSpPr>
          <p:nvPr>
            <p:ph type="sldNum" sz="quarter" idx="12"/>
          </p:nvPr>
        </p:nvSpPr>
        <p:spPr/>
        <p:txBody>
          <a:bodyPr/>
          <a:lstStyle/>
          <a:p>
            <a:fld id="{8E1AD46C-56E5-4B44-BEDD-E369C7BBEEFE}" type="slidenum">
              <a:rPr lang="uz-Latn-UZ" smtClean="0"/>
              <a:pPr/>
              <a:t>53</a:t>
            </a:fld>
            <a:endParaRPr lang="uz-Latn-UZ"/>
          </a:p>
        </p:txBody>
      </p:sp>
      <p:sp>
        <p:nvSpPr>
          <p:cNvPr id="10" name="Footer Placeholder 9"/>
          <p:cNvSpPr>
            <a:spLocks noGrp="1"/>
          </p:cNvSpPr>
          <p:nvPr>
            <p:ph type="ftr" sz="quarter" idx="11"/>
          </p:nvPr>
        </p:nvSpPr>
        <p:spPr/>
        <p:txBody>
          <a:bodyPr/>
          <a:lstStyle/>
          <a:p>
            <a:r>
              <a:rPr lang="vi-VN" smtClean="0"/>
              <a:t>BỘ MÔN VẬT LÝ ĐIỆN TỬ ỨNG DỤNG</a:t>
            </a:r>
            <a:endParaRPr lang="uz-Latn-UZ"/>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fontScale="90000"/>
          </a:bodyPr>
          <a:lstStyle/>
          <a:p>
            <a:pPr marL="838200" indent="-838200"/>
            <a:r>
              <a:rPr lang="en-US" sz="4000" b="1">
                <a:solidFill>
                  <a:srgbClr val="0000FF"/>
                </a:solidFill>
              </a:rPr>
              <a:t>THẤU KÍNH CHÍNH</a:t>
            </a:r>
            <a:br>
              <a:rPr lang="en-US" sz="4000" b="1">
                <a:solidFill>
                  <a:srgbClr val="0000FF"/>
                </a:solidFill>
              </a:rPr>
            </a:br>
            <a:endParaRPr lang="en-US" sz="4000" b="1">
              <a:solidFill>
                <a:srgbClr val="0000FF"/>
              </a:solidFill>
            </a:endParaRPr>
          </a:p>
        </p:txBody>
      </p:sp>
      <p:sp>
        <p:nvSpPr>
          <p:cNvPr id="60419" name="Rectangle 3"/>
          <p:cNvSpPr>
            <a:spLocks noGrp="1" noChangeArrowheads="1"/>
          </p:cNvSpPr>
          <p:nvPr>
            <p:ph type="body" sz="half" idx="1"/>
          </p:nvPr>
        </p:nvSpPr>
        <p:spPr>
          <a:xfrm>
            <a:off x="457200" y="990600"/>
            <a:ext cx="8001000" cy="5059363"/>
          </a:xfrm>
        </p:spPr>
        <p:txBody>
          <a:bodyPr/>
          <a:lstStyle/>
          <a:p>
            <a:r>
              <a:rPr lang="en-US" sz="2800" dirty="0" err="1"/>
              <a:t>lý</a:t>
            </a:r>
            <a:r>
              <a:rPr lang="en-US" sz="2800" dirty="0"/>
              <a:t> </a:t>
            </a:r>
            <a:r>
              <a:rPr lang="en-US" sz="2800" dirty="0" err="1"/>
              <a:t>thuyết</a:t>
            </a:r>
            <a:r>
              <a:rPr lang="en-US" sz="2800" dirty="0"/>
              <a:t> </a:t>
            </a:r>
            <a:r>
              <a:rPr lang="en-US" sz="2800" dirty="0" err="1"/>
              <a:t>lagrange</a:t>
            </a:r>
            <a:r>
              <a:rPr lang="en-US" sz="2800" dirty="0"/>
              <a:t>-Helmholtz </a:t>
            </a:r>
          </a:p>
          <a:p>
            <a:pPr lvl="4"/>
            <a:endParaRPr lang="en-US" sz="1800" dirty="0"/>
          </a:p>
          <a:p>
            <a:pPr lvl="4">
              <a:buFontTx/>
              <a:buNone/>
            </a:pPr>
            <a:r>
              <a:rPr lang="en-US" sz="1800" dirty="0"/>
              <a:t>           					(6.68)</a:t>
            </a:r>
          </a:p>
          <a:p>
            <a:r>
              <a:rPr lang="en-US" sz="2800" dirty="0" err="1"/>
              <a:t>r</a:t>
            </a:r>
            <a:r>
              <a:rPr lang="en-US" sz="2800" baseline="-25000" dirty="0" err="1"/>
              <a:t>er</a:t>
            </a:r>
            <a:r>
              <a:rPr lang="en-US" sz="2800" dirty="0"/>
              <a:t>: </a:t>
            </a:r>
            <a:r>
              <a:rPr lang="en-US" sz="2800" dirty="0" err="1">
                <a:latin typeface="Times New Roman" pitchFamily="18" charset="0"/>
                <a:cs typeface="Times New Roman" pitchFamily="18" charset="0"/>
              </a:rPr>
              <a:t>bán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ngang</a:t>
            </a:r>
            <a:endParaRPr lang="en-US" sz="2800" dirty="0">
              <a:latin typeface="Times New Roman" pitchFamily="18" charset="0"/>
              <a:cs typeface="Times New Roman" pitchFamily="18" charset="0"/>
            </a:endParaRPr>
          </a:p>
          <a:p>
            <a:r>
              <a:rPr lang="en-US" sz="2800" dirty="0" err="1">
                <a:latin typeface="Times New Roman" pitchFamily="18" charset="0"/>
                <a:cs typeface="Times New Roman" pitchFamily="18" charset="0"/>
              </a:rPr>
              <a:t>U</a:t>
            </a:r>
            <a:r>
              <a:rPr lang="en-US" sz="2800" baseline="-25000" dirty="0" err="1">
                <a:latin typeface="Times New Roman" pitchFamily="18" charset="0"/>
                <a:cs typeface="Times New Roman" pitchFamily="18" charset="0"/>
              </a:rPr>
              <a:t>e</a:t>
            </a:r>
            <a:r>
              <a:rPr lang="en-US" sz="2800" dirty="0" err="1">
                <a:latin typeface="Times New Roman" pitchFamily="18" charset="0"/>
                <a:cs typeface="Times New Roman" pitchFamily="18" charset="0"/>
              </a:rPr>
              <a:t>r</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thế</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ngang</a:t>
            </a:r>
            <a:endParaRPr lang="en-US" sz="2800" dirty="0">
              <a:latin typeface="Times New Roman" pitchFamily="18" charset="0"/>
              <a:cs typeface="Times New Roman" pitchFamily="18" charset="0"/>
            </a:endParaRPr>
          </a:p>
          <a:p>
            <a:r>
              <a:rPr lang="en-US" sz="2800" dirty="0" smtClean="0">
                <a:latin typeface="Times New Roman" pitchFamily="18" charset="0"/>
                <a:cs typeface="Times New Roman" pitchFamily="18" charset="0"/>
              </a:rPr>
              <a:t>   : </a:t>
            </a:r>
            <a:r>
              <a:rPr lang="en-US" sz="2800" dirty="0" err="1">
                <a:latin typeface="Times New Roman" pitchFamily="18" charset="0"/>
                <a:cs typeface="Times New Roman" pitchFamily="18" charset="0"/>
              </a:rPr>
              <a:t>khẩu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giác</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ngang</a:t>
            </a:r>
            <a:endParaRPr lang="en-US" sz="2800" dirty="0">
              <a:latin typeface="Times New Roman" pitchFamily="18" charset="0"/>
              <a:cs typeface="Times New Roman" pitchFamily="18" charset="0"/>
            </a:endParaRPr>
          </a:p>
          <a:p>
            <a:r>
              <a:rPr lang="en-US" sz="2800" dirty="0" smtClean="0">
                <a:latin typeface="Times New Roman" pitchFamily="18" charset="0"/>
                <a:cs typeface="Times New Roman" pitchFamily="18" charset="0"/>
              </a:rPr>
              <a:t>   : </a:t>
            </a:r>
            <a:r>
              <a:rPr lang="en-US" sz="2800" dirty="0" err="1">
                <a:latin typeface="Times New Roman" pitchFamily="18" charset="0"/>
                <a:cs typeface="Times New Roman" pitchFamily="18" charset="0"/>
              </a:rPr>
              <a:t>khẩu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giác</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màng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hứng</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U</a:t>
            </a:r>
            <a:r>
              <a:rPr lang="en-US" sz="2800" baseline="-25000" dirty="0">
                <a:latin typeface="Times New Roman" pitchFamily="18" charset="0"/>
                <a:cs typeface="Times New Roman" pitchFamily="18" charset="0"/>
              </a:rPr>
              <a:t>s</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hứng</a:t>
            </a:r>
            <a:endParaRPr lang="en-US" sz="2800" dirty="0">
              <a:latin typeface="Times New Roman" pitchFamily="18" charset="0"/>
              <a:cs typeface="Times New Roman" pitchFamily="18" charset="0"/>
            </a:endParaRPr>
          </a:p>
          <a:p>
            <a:pPr>
              <a:buFontTx/>
              <a:buNone/>
            </a:pPr>
            <a:r>
              <a:rPr lang="en-US" sz="2800" dirty="0" err="1">
                <a:latin typeface="Times New Roman" pitchFamily="18" charset="0"/>
                <a:cs typeface="Times New Roman" pitchFamily="18" charset="0"/>
              </a:rPr>
              <a:t>Giả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khẩu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a:t>
            </a:r>
          </a:p>
          <a:p>
            <a:pPr>
              <a:buFontTx/>
              <a:buNone/>
            </a:pPr>
            <a:r>
              <a:rPr lang="en-US" sz="2800" dirty="0"/>
              <a:t>                                                                (6.70)</a:t>
            </a:r>
          </a:p>
        </p:txBody>
      </p:sp>
      <p:sp>
        <p:nvSpPr>
          <p:cNvPr id="60421" name="Rectangle 5"/>
          <p:cNvSpPr>
            <a:spLocks noChangeArrowheads="1"/>
          </p:cNvSpPr>
          <p:nvPr/>
        </p:nvSpPr>
        <p:spPr bwMode="auto">
          <a:xfrm>
            <a:off x="0" y="3195638"/>
            <a:ext cx="9144000" cy="0"/>
          </a:xfrm>
          <a:prstGeom prst="rect">
            <a:avLst/>
          </a:prstGeom>
          <a:noFill/>
          <a:ln w="9525">
            <a:noFill/>
            <a:miter lim="800000"/>
            <a:headEnd/>
            <a:tailEnd/>
          </a:ln>
          <a:effectLst/>
        </p:spPr>
        <p:txBody>
          <a:bodyPr wrap="none" anchor="ctr">
            <a:spAutoFit/>
          </a:bodyPr>
          <a:lstStyle/>
          <a:p>
            <a:endParaRPr lang="uz-Latn-UZ"/>
          </a:p>
        </p:txBody>
      </p:sp>
      <p:sp>
        <p:nvSpPr>
          <p:cNvPr id="60423"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uz-Latn-UZ"/>
          </a:p>
        </p:txBody>
      </p:sp>
      <p:graphicFrame>
        <p:nvGraphicFramePr>
          <p:cNvPr id="60422" name="Object 6"/>
          <p:cNvGraphicFramePr>
            <a:graphicFrameLocks noChangeAspect="1"/>
          </p:cNvGraphicFramePr>
          <p:nvPr/>
        </p:nvGraphicFramePr>
        <p:xfrm>
          <a:off x="642910" y="3071810"/>
          <a:ext cx="406400" cy="609600"/>
        </p:xfrm>
        <a:graphic>
          <a:graphicData uri="http://schemas.openxmlformats.org/presentationml/2006/ole">
            <p:oleObj spid="_x0000_s29698" name="Equation" r:id="rId3" imgW="152334" imgH="228501" progId="">
              <p:embed/>
            </p:oleObj>
          </a:graphicData>
        </a:graphic>
      </p:graphicFrame>
      <p:sp>
        <p:nvSpPr>
          <p:cNvPr id="60425"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uz-Latn-UZ"/>
          </a:p>
        </p:txBody>
      </p:sp>
      <p:graphicFrame>
        <p:nvGraphicFramePr>
          <p:cNvPr id="60424" name="Object 8"/>
          <p:cNvGraphicFramePr>
            <a:graphicFrameLocks noChangeAspect="1"/>
          </p:cNvGraphicFramePr>
          <p:nvPr/>
        </p:nvGraphicFramePr>
        <p:xfrm>
          <a:off x="642910" y="3571876"/>
          <a:ext cx="446088" cy="914400"/>
        </p:xfrm>
        <a:graphic>
          <a:graphicData uri="http://schemas.openxmlformats.org/presentationml/2006/ole">
            <p:oleObj spid="_x0000_s29699" name="Equation" r:id="rId4" imgW="165028" imgH="330057" progId="">
              <p:embed/>
            </p:oleObj>
          </a:graphicData>
        </a:graphic>
      </p:graphicFrame>
      <p:graphicFrame>
        <p:nvGraphicFramePr>
          <p:cNvPr id="60426" name="Object 10"/>
          <p:cNvGraphicFramePr>
            <a:graphicFrameLocks noChangeAspect="1"/>
          </p:cNvGraphicFramePr>
          <p:nvPr>
            <p:ph sz="half" idx="2"/>
          </p:nvPr>
        </p:nvGraphicFramePr>
        <p:xfrm>
          <a:off x="1981200" y="1524000"/>
          <a:ext cx="3232150" cy="760413"/>
        </p:xfrm>
        <a:graphic>
          <a:graphicData uri="http://schemas.openxmlformats.org/presentationml/2006/ole">
            <p:oleObj spid="_x0000_s29700" name="Equation" r:id="rId5" imgW="1511280" imgH="355320" progId="">
              <p:embed/>
            </p:oleObj>
          </a:graphicData>
        </a:graphic>
      </p:graphicFrame>
      <p:sp>
        <p:nvSpPr>
          <p:cNvPr id="60429" name="Rectangle 1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uz-Latn-UZ"/>
          </a:p>
        </p:txBody>
      </p:sp>
      <p:graphicFrame>
        <p:nvGraphicFramePr>
          <p:cNvPr id="60428" name="Object 12"/>
          <p:cNvGraphicFramePr>
            <a:graphicFrameLocks noChangeAspect="1"/>
          </p:cNvGraphicFramePr>
          <p:nvPr/>
        </p:nvGraphicFramePr>
        <p:xfrm>
          <a:off x="2500298" y="5286388"/>
          <a:ext cx="2428892" cy="1214446"/>
        </p:xfrm>
        <a:graphic>
          <a:graphicData uri="http://schemas.openxmlformats.org/presentationml/2006/ole">
            <p:oleObj spid="_x0000_s29701" name="Equation" r:id="rId6" imgW="774364" imgH="317362" progId="">
              <p:embed/>
            </p:oleObj>
          </a:graphicData>
        </a:graphic>
      </p:graphicFrame>
      <p:sp>
        <p:nvSpPr>
          <p:cNvPr id="12" name="Date Placeholder 11"/>
          <p:cNvSpPr>
            <a:spLocks noGrp="1"/>
          </p:cNvSpPr>
          <p:nvPr>
            <p:ph type="dt" sz="half" idx="10"/>
          </p:nvPr>
        </p:nvSpPr>
        <p:spPr/>
        <p:txBody>
          <a:bodyPr/>
          <a:lstStyle/>
          <a:p>
            <a:fld id="{84D81945-4D3D-4C77-8A4E-81CFA1283372}" type="datetime1">
              <a:rPr lang="uz-Latn-UZ" smtClean="0"/>
              <a:pPr/>
              <a:t>15/12 2010</a:t>
            </a:fld>
            <a:endParaRPr lang="en-US"/>
          </a:p>
        </p:txBody>
      </p:sp>
      <p:sp>
        <p:nvSpPr>
          <p:cNvPr id="13" name="Slide Number Placeholder 12"/>
          <p:cNvSpPr>
            <a:spLocks noGrp="1"/>
          </p:cNvSpPr>
          <p:nvPr>
            <p:ph type="sldNum" sz="quarter" idx="12"/>
          </p:nvPr>
        </p:nvSpPr>
        <p:spPr/>
        <p:txBody>
          <a:bodyPr/>
          <a:lstStyle/>
          <a:p>
            <a:fld id="{89277E53-615F-4449-93B7-F5F5658180D3}" type="slidenum">
              <a:rPr lang="en-US" smtClean="0"/>
              <a:pPr/>
              <a:t>54</a:t>
            </a:fld>
            <a:endParaRPr lang="en-US"/>
          </a:p>
        </p:txBody>
      </p:sp>
      <p:sp>
        <p:nvSpPr>
          <p:cNvPr id="14" name="Footer Placeholder 13"/>
          <p:cNvSpPr>
            <a:spLocks noGrp="1"/>
          </p:cNvSpPr>
          <p:nvPr>
            <p:ph type="ftr" sz="quarter" idx="11"/>
          </p:nvPr>
        </p:nvSpPr>
        <p:spPr/>
        <p:txBody>
          <a:bodyPr/>
          <a:lstStyle/>
          <a:p>
            <a:r>
              <a:rPr lang="vi-VN" smtClean="0"/>
              <a:t>BỘ MÔN VẬT LÝ ĐIỆN TỬ ỨNG DỤNG</a:t>
            </a: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2" name="Rectangle 8"/>
          <p:cNvSpPr>
            <a:spLocks noGrp="1" noChangeArrowheads="1"/>
          </p:cNvSpPr>
          <p:nvPr>
            <p:ph type="title"/>
          </p:nvPr>
        </p:nvSpPr>
        <p:spPr/>
        <p:txBody>
          <a:bodyPr/>
          <a:lstStyle/>
          <a:p>
            <a:r>
              <a:rPr lang="en-US" b="1" dirty="0">
                <a:solidFill>
                  <a:srgbClr val="0000FF"/>
                </a:solidFill>
              </a:rPr>
              <a:t>THẤU KÍNH CHÍNH</a:t>
            </a:r>
          </a:p>
        </p:txBody>
      </p:sp>
      <p:sp>
        <p:nvSpPr>
          <p:cNvPr id="62467" name="Rectangle 3"/>
          <p:cNvSpPr>
            <a:spLocks noGrp="1" noChangeArrowheads="1"/>
          </p:cNvSpPr>
          <p:nvPr>
            <p:ph type="body" sz="half" idx="1"/>
          </p:nvPr>
        </p:nvSpPr>
        <p:spPr>
          <a:xfrm>
            <a:off x="571472" y="2332037"/>
            <a:ext cx="8153400" cy="4525963"/>
          </a:xfrm>
        </p:spPr>
        <p:txBody>
          <a:bodyPr/>
          <a:lstStyle/>
          <a:p>
            <a:pPr>
              <a:buFontTx/>
              <a:buNone/>
            </a:pPr>
            <a:endParaRPr lang="en-US" sz="2400" dirty="0"/>
          </a:p>
          <a:p>
            <a:pPr>
              <a:buFontTx/>
              <a:buNone/>
            </a:pPr>
            <a:endParaRPr lang="en-US" sz="2400" dirty="0"/>
          </a:p>
          <a:p>
            <a:pPr>
              <a:buFontTx/>
              <a:buNone/>
            </a:pPr>
            <a:r>
              <a:rPr lang="en-US" sz="2400" dirty="0"/>
              <a:t>                                                                   	 </a:t>
            </a:r>
            <a:endParaRPr lang="en-US" sz="2400" dirty="0" smtClean="0"/>
          </a:p>
          <a:p>
            <a:pPr>
              <a:buFontTx/>
              <a:buNone/>
            </a:pPr>
            <a:r>
              <a:rPr lang="en-US" sz="2400" dirty="0" smtClean="0"/>
              <a:t>                      </a:t>
            </a:r>
            <a:r>
              <a:rPr lang="en-US" sz="2800" dirty="0" smtClean="0"/>
              <a:t>                    </a:t>
            </a:r>
            <a:r>
              <a:rPr lang="en-US" sz="2800" dirty="0" err="1" smtClean="0"/>
              <a:t>Để</a:t>
            </a:r>
            <a:r>
              <a:rPr lang="en-US" sz="2800" dirty="0" smtClean="0"/>
              <a:t> </a:t>
            </a:r>
            <a:r>
              <a:rPr lang="en-US" sz="2800" dirty="0" err="1"/>
              <a:t>giảm</a:t>
            </a:r>
            <a:r>
              <a:rPr lang="en-US" sz="2800" dirty="0"/>
              <a:t> </a:t>
            </a:r>
            <a:r>
              <a:rPr lang="en-US" sz="2800" dirty="0" err="1"/>
              <a:t>r</a:t>
            </a:r>
            <a:r>
              <a:rPr lang="en-US" sz="2800" baseline="-25000" dirty="0" err="1"/>
              <a:t>s</a:t>
            </a:r>
            <a:r>
              <a:rPr lang="en-US" sz="2800" baseline="-25000" dirty="0"/>
              <a:t> </a:t>
            </a:r>
            <a:r>
              <a:rPr lang="en-US" sz="2800" dirty="0" err="1"/>
              <a:t>có</a:t>
            </a:r>
            <a:r>
              <a:rPr lang="en-US" sz="2800" dirty="0"/>
              <a:t> </a:t>
            </a:r>
            <a:r>
              <a:rPr lang="en-US" sz="2800" dirty="0" err="1"/>
              <a:t>hai</a:t>
            </a:r>
            <a:r>
              <a:rPr lang="en-US" sz="2800" dirty="0"/>
              <a:t> </a:t>
            </a:r>
            <a:r>
              <a:rPr lang="en-US" sz="2800" dirty="0" err="1"/>
              <a:t>phương</a:t>
            </a:r>
            <a:r>
              <a:rPr lang="en-US" sz="2800" dirty="0"/>
              <a:t> </a:t>
            </a:r>
            <a:r>
              <a:rPr lang="en-US" sz="2800" dirty="0" err="1"/>
              <a:t>án</a:t>
            </a:r>
            <a:r>
              <a:rPr lang="en-US" sz="2800" dirty="0"/>
              <a:t> </a:t>
            </a:r>
            <a:r>
              <a:rPr lang="en-US" sz="2800" dirty="0" err="1"/>
              <a:t>sau</a:t>
            </a:r>
            <a:r>
              <a:rPr lang="en-US" sz="2800" dirty="0"/>
              <a:t>.</a:t>
            </a:r>
          </a:p>
          <a:p>
            <a:pPr>
              <a:buFontTx/>
              <a:buNone/>
            </a:pPr>
            <a:endParaRPr lang="en-US" sz="2800" baseline="-25000" dirty="0"/>
          </a:p>
          <a:p>
            <a:pPr>
              <a:buFontTx/>
              <a:buNone/>
            </a:pPr>
            <a:r>
              <a:rPr lang="en-US" sz="2800" dirty="0" err="1">
                <a:latin typeface="Arial" pitchFamily="34" charset="0"/>
                <a:cs typeface="Arial" pitchFamily="34" charset="0"/>
              </a:rPr>
              <a:t>Giảm</a:t>
            </a:r>
            <a:r>
              <a:rPr lang="en-US" sz="2800" dirty="0">
                <a:latin typeface="Arial" pitchFamily="34" charset="0"/>
                <a:cs typeface="Arial" pitchFamily="34" charset="0"/>
              </a:rPr>
              <a:t> </a:t>
            </a:r>
            <a:r>
              <a:rPr lang="en-US" sz="2800" dirty="0" err="1">
                <a:latin typeface="Arial" pitchFamily="34" charset="0"/>
                <a:cs typeface="Arial" pitchFamily="34" charset="0"/>
              </a:rPr>
              <a:t>vận</a:t>
            </a:r>
            <a:r>
              <a:rPr lang="en-US" sz="2800" dirty="0">
                <a:latin typeface="Arial" pitchFamily="34" charset="0"/>
                <a:cs typeface="Arial" pitchFamily="34" charset="0"/>
              </a:rPr>
              <a:t> </a:t>
            </a:r>
            <a:r>
              <a:rPr lang="en-US" sz="2800" dirty="0" err="1">
                <a:latin typeface="Arial" pitchFamily="34" charset="0"/>
                <a:cs typeface="Arial" pitchFamily="34" charset="0"/>
              </a:rPr>
              <a:t>tốc</a:t>
            </a:r>
            <a:r>
              <a:rPr lang="en-US" sz="2800" dirty="0">
                <a:latin typeface="Arial" pitchFamily="34" charset="0"/>
                <a:cs typeface="Arial" pitchFamily="34" charset="0"/>
              </a:rPr>
              <a:t> ban </a:t>
            </a:r>
            <a:r>
              <a:rPr lang="en-US" sz="2800" dirty="0" err="1">
                <a:latin typeface="Arial" pitchFamily="34" charset="0"/>
                <a:cs typeface="Arial" pitchFamily="34" charset="0"/>
              </a:rPr>
              <a:t>đầu</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giảm</a:t>
            </a:r>
            <a:r>
              <a:rPr lang="en-US" sz="2800" dirty="0">
                <a:latin typeface="Arial" pitchFamily="34" charset="0"/>
                <a:cs typeface="Arial" pitchFamily="34" charset="0"/>
                <a:sym typeface="Wingdings" pitchFamily="2" charset="2"/>
              </a:rPr>
              <a:t> eu</a:t>
            </a:r>
            <a:r>
              <a:rPr lang="en-US" sz="2800" baseline="-25000" dirty="0">
                <a:latin typeface="Arial" pitchFamily="34" charset="0"/>
                <a:cs typeface="Arial" pitchFamily="34" charset="0"/>
                <a:sym typeface="Wingdings" pitchFamily="2" charset="2"/>
              </a:rPr>
              <a:t>0 </a:t>
            </a:r>
            <a:r>
              <a:rPr lang="en-US" sz="2800" dirty="0">
                <a:latin typeface="Arial" pitchFamily="34" charset="0"/>
                <a:cs typeface="Arial" pitchFamily="34" charset="0"/>
                <a:sym typeface="Wingdings" pitchFamily="2" charset="2"/>
              </a:rPr>
              <a:t>(cathode </a:t>
            </a:r>
            <a:r>
              <a:rPr lang="en-US" sz="2800" dirty="0" err="1">
                <a:latin typeface="Arial" pitchFamily="34" charset="0"/>
                <a:cs typeface="Arial" pitchFamily="34" charset="0"/>
                <a:sym typeface="Wingdings" pitchFamily="2" charset="2"/>
              </a:rPr>
              <a:t>nhiệt</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độ</a:t>
            </a:r>
            <a:r>
              <a:rPr lang="en-US" sz="2800" dirty="0">
                <a:latin typeface="Arial" pitchFamily="34" charset="0"/>
                <a:cs typeface="Arial" pitchFamily="34" charset="0"/>
                <a:sym typeface="Wingdings" pitchFamily="2" charset="2"/>
              </a:rPr>
              <a:t> </a:t>
            </a:r>
            <a:r>
              <a:rPr lang="en-US" sz="2800" dirty="0" err="1">
                <a:latin typeface="Arial" pitchFamily="34" charset="0"/>
                <a:cs typeface="Arial" pitchFamily="34" charset="0"/>
                <a:sym typeface="Wingdings" pitchFamily="2" charset="2"/>
              </a:rPr>
              <a:t>thấp</a:t>
            </a:r>
            <a:r>
              <a:rPr lang="en-US" sz="2800" dirty="0">
                <a:latin typeface="Arial" pitchFamily="34" charset="0"/>
                <a:cs typeface="Arial" pitchFamily="34" charset="0"/>
                <a:sym typeface="Wingdings" pitchFamily="2" charset="2"/>
              </a:rPr>
              <a:t>)</a:t>
            </a:r>
          </a:p>
          <a:p>
            <a:pPr>
              <a:buFontTx/>
              <a:buNone/>
            </a:pPr>
            <a:r>
              <a:rPr lang="en-US" sz="2800" dirty="0" err="1">
                <a:latin typeface="Arial" pitchFamily="34" charset="0"/>
                <a:cs typeface="Arial" pitchFamily="34" charset="0"/>
              </a:rPr>
              <a:t>Tăng</a:t>
            </a:r>
            <a:r>
              <a:rPr lang="en-US" sz="2800" dirty="0">
                <a:latin typeface="Arial" pitchFamily="34" charset="0"/>
                <a:cs typeface="Arial" pitchFamily="34" charset="0"/>
              </a:rPr>
              <a:t> </a:t>
            </a:r>
            <a:r>
              <a:rPr lang="en-US" sz="2800" dirty="0" err="1">
                <a:latin typeface="Arial" pitchFamily="34" charset="0"/>
                <a:cs typeface="Arial" pitchFamily="34" charset="0"/>
              </a:rPr>
              <a:t>điện</a:t>
            </a:r>
            <a:r>
              <a:rPr lang="en-US" sz="2800" dirty="0">
                <a:latin typeface="Arial" pitchFamily="34" charset="0"/>
                <a:cs typeface="Arial" pitchFamily="34" charset="0"/>
              </a:rPr>
              <a:t> </a:t>
            </a:r>
            <a:r>
              <a:rPr lang="en-US" sz="2800" dirty="0" err="1">
                <a:latin typeface="Arial" pitchFamily="34" charset="0"/>
                <a:cs typeface="Arial" pitchFamily="34" charset="0"/>
              </a:rPr>
              <a:t>thế</a:t>
            </a:r>
            <a:r>
              <a:rPr lang="en-US" sz="2800" dirty="0">
                <a:latin typeface="Arial" pitchFamily="34" charset="0"/>
                <a:cs typeface="Arial" pitchFamily="34" charset="0"/>
              </a:rPr>
              <a:t> ở </a:t>
            </a:r>
            <a:r>
              <a:rPr lang="en-US" sz="2800" dirty="0" err="1">
                <a:latin typeface="Arial" pitchFamily="34" charset="0"/>
                <a:cs typeface="Arial" pitchFamily="34" charset="0"/>
              </a:rPr>
              <a:t>màng</a:t>
            </a:r>
            <a:r>
              <a:rPr lang="en-US" sz="2800" dirty="0">
                <a:latin typeface="Arial" pitchFamily="34" charset="0"/>
                <a:cs typeface="Arial" pitchFamily="34" charset="0"/>
              </a:rPr>
              <a:t> </a:t>
            </a:r>
            <a:r>
              <a:rPr lang="en-US" sz="2800" dirty="0" err="1">
                <a:latin typeface="Arial" pitchFamily="34" charset="0"/>
                <a:cs typeface="Arial" pitchFamily="34" charset="0"/>
              </a:rPr>
              <a:t>hứng</a:t>
            </a:r>
            <a:r>
              <a:rPr lang="en-US" sz="2800" dirty="0">
                <a:latin typeface="Arial" pitchFamily="34" charset="0"/>
                <a:cs typeface="Arial" pitchFamily="34" charset="0"/>
              </a:rPr>
              <a:t>:</a:t>
            </a:r>
          </a:p>
          <a:p>
            <a:pPr>
              <a:buFontTx/>
              <a:buNone/>
            </a:pPr>
            <a:endParaRPr lang="en-US" sz="2800" dirty="0"/>
          </a:p>
          <a:p>
            <a:pPr>
              <a:buFontTx/>
              <a:buNone/>
            </a:pPr>
            <a:endParaRPr lang="en-US" sz="2800" dirty="0"/>
          </a:p>
        </p:txBody>
      </p:sp>
      <p:graphicFrame>
        <p:nvGraphicFramePr>
          <p:cNvPr id="62468" name="Object 4"/>
          <p:cNvGraphicFramePr>
            <a:graphicFrameLocks noChangeAspect="1"/>
          </p:cNvGraphicFramePr>
          <p:nvPr>
            <p:ph sz="quarter" idx="2"/>
          </p:nvPr>
        </p:nvGraphicFramePr>
        <p:xfrm>
          <a:off x="457200" y="1676400"/>
          <a:ext cx="2514600" cy="1997075"/>
        </p:xfrm>
        <a:graphic>
          <a:graphicData uri="http://schemas.openxmlformats.org/presentationml/2006/ole">
            <p:oleObj spid="_x0000_s30722" name="Equation" r:id="rId3" imgW="863280" imgH="685800" progId="">
              <p:embed/>
            </p:oleObj>
          </a:graphicData>
        </a:graphic>
      </p:graphicFrame>
      <p:graphicFrame>
        <p:nvGraphicFramePr>
          <p:cNvPr id="62471" name="Object 7"/>
          <p:cNvGraphicFramePr>
            <a:graphicFrameLocks noChangeAspect="1"/>
          </p:cNvGraphicFramePr>
          <p:nvPr>
            <p:ph sz="quarter" idx="3"/>
          </p:nvPr>
        </p:nvGraphicFramePr>
        <p:xfrm>
          <a:off x="4357686" y="1643050"/>
          <a:ext cx="3233758" cy="1285884"/>
        </p:xfrm>
        <a:graphic>
          <a:graphicData uri="http://schemas.openxmlformats.org/presentationml/2006/ole">
            <p:oleObj spid="_x0000_s30723" name="Equation" r:id="rId4" imgW="774364" imgH="317362" progId="">
              <p:embed/>
            </p:oleObj>
          </a:graphicData>
        </a:graphic>
      </p:graphicFrame>
      <p:sp>
        <p:nvSpPr>
          <p:cNvPr id="62474" name="AutoShape 10"/>
          <p:cNvSpPr>
            <a:spLocks noChangeArrowheads="1"/>
          </p:cNvSpPr>
          <p:nvPr/>
        </p:nvSpPr>
        <p:spPr bwMode="auto">
          <a:xfrm>
            <a:off x="3214678" y="2071678"/>
            <a:ext cx="1066800" cy="609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wrap="none" anchor="ctr"/>
          <a:lstStyle/>
          <a:p>
            <a:endParaRPr lang="uz-Latn-UZ"/>
          </a:p>
        </p:txBody>
      </p:sp>
      <p:sp>
        <p:nvSpPr>
          <p:cNvPr id="62475" name="AutoShape 11"/>
          <p:cNvSpPr>
            <a:spLocks noChangeArrowheads="1"/>
          </p:cNvSpPr>
          <p:nvPr/>
        </p:nvSpPr>
        <p:spPr bwMode="auto">
          <a:xfrm>
            <a:off x="2428860" y="3643314"/>
            <a:ext cx="1066800" cy="609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wrap="none" anchor="ctr"/>
          <a:lstStyle/>
          <a:p>
            <a:endParaRPr lang="uz-Latn-UZ"/>
          </a:p>
        </p:txBody>
      </p:sp>
      <p:sp>
        <p:nvSpPr>
          <p:cNvPr id="8" name="Date Placeholder 7"/>
          <p:cNvSpPr>
            <a:spLocks noGrp="1"/>
          </p:cNvSpPr>
          <p:nvPr>
            <p:ph type="dt" sz="half" idx="10"/>
          </p:nvPr>
        </p:nvSpPr>
        <p:spPr/>
        <p:txBody>
          <a:bodyPr/>
          <a:lstStyle/>
          <a:p>
            <a:fld id="{9A323DB3-F5B7-46ED-AFAD-11AFA9C63FAB}" type="datetime1">
              <a:rPr lang="uz-Latn-UZ" smtClean="0"/>
              <a:pPr/>
              <a:t>15/12 2010</a:t>
            </a:fld>
            <a:endParaRPr lang="en-US"/>
          </a:p>
        </p:txBody>
      </p:sp>
      <p:sp>
        <p:nvSpPr>
          <p:cNvPr id="9" name="Slide Number Placeholder 8"/>
          <p:cNvSpPr>
            <a:spLocks noGrp="1"/>
          </p:cNvSpPr>
          <p:nvPr>
            <p:ph type="sldNum" sz="quarter" idx="12"/>
          </p:nvPr>
        </p:nvSpPr>
        <p:spPr/>
        <p:txBody>
          <a:bodyPr/>
          <a:lstStyle/>
          <a:p>
            <a:fld id="{7423468E-2661-4A1E-A5FA-4264C8D2ED2E}" type="slidenum">
              <a:rPr lang="en-US" smtClean="0"/>
              <a:pPr/>
              <a:t>55</a:t>
            </a:fld>
            <a:endParaRPr lang="en-US"/>
          </a:p>
        </p:txBody>
      </p:sp>
      <p:sp>
        <p:nvSpPr>
          <p:cNvPr id="10" name="Footer Placeholder 9"/>
          <p:cNvSpPr>
            <a:spLocks noGrp="1"/>
          </p:cNvSpPr>
          <p:nvPr>
            <p:ph type="ftr" sz="quarter" idx="11"/>
          </p:nvPr>
        </p:nvSpPr>
        <p:spPr/>
        <p:txBody>
          <a:bodyPr/>
          <a:lstStyle/>
          <a:p>
            <a:r>
              <a:rPr lang="vi-VN" smtClean="0"/>
              <a:t>BỘ MÔN VẬT LÝ ĐIỆN TỬ ỨNG DỤNG</a:t>
            </a: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b="1" dirty="0">
                <a:solidFill>
                  <a:srgbClr val="0000FF"/>
                </a:solidFill>
                <a:latin typeface="Arial" pitchFamily="34" charset="0"/>
                <a:cs typeface="Arial" pitchFamily="34" charset="0"/>
              </a:rPr>
              <a:t>THẤU KÍNH CHÍNH</a:t>
            </a:r>
          </a:p>
        </p:txBody>
      </p:sp>
      <p:sp>
        <p:nvSpPr>
          <p:cNvPr id="68611" name="Rectangle 3"/>
          <p:cNvSpPr>
            <a:spLocks noGrp="1" noChangeArrowheads="1"/>
          </p:cNvSpPr>
          <p:nvPr>
            <p:ph type="body" idx="1"/>
          </p:nvPr>
        </p:nvSpPr>
        <p:spPr>
          <a:xfrm>
            <a:off x="0" y="1676400"/>
            <a:ext cx="9144000" cy="4525963"/>
          </a:xfrm>
        </p:spPr>
        <p:txBody>
          <a:bodyPr/>
          <a:lstStyle/>
          <a:p>
            <a:r>
              <a:rPr lang="en-US" dirty="0" smtClean="0"/>
              <a:t>     </a:t>
            </a:r>
            <a:r>
              <a:rPr lang="en-US" dirty="0" err="1" smtClean="0">
                <a:latin typeface="Arial" pitchFamily="34" charset="0"/>
                <a:cs typeface="Arial" pitchFamily="34" charset="0"/>
              </a:rPr>
              <a:t>Tăng</a:t>
            </a:r>
            <a:r>
              <a:rPr lang="en-US" dirty="0" smtClean="0">
                <a:latin typeface="Arial" pitchFamily="34" charset="0"/>
                <a:cs typeface="Arial" pitchFamily="34" charset="0"/>
              </a:rPr>
              <a:t> </a:t>
            </a:r>
            <a:r>
              <a:rPr lang="en-US" dirty="0" err="1">
                <a:latin typeface="Arial" pitchFamily="34" charset="0"/>
                <a:cs typeface="Arial" pitchFamily="34" charset="0"/>
              </a:rPr>
              <a:t>điện</a:t>
            </a:r>
            <a:r>
              <a:rPr lang="en-US" dirty="0">
                <a:latin typeface="Arial" pitchFamily="34" charset="0"/>
                <a:cs typeface="Arial" pitchFamily="34" charset="0"/>
              </a:rPr>
              <a:t> </a:t>
            </a:r>
            <a:r>
              <a:rPr lang="en-US" dirty="0" err="1">
                <a:latin typeface="Arial" pitchFamily="34" charset="0"/>
                <a:cs typeface="Arial" pitchFamily="34" charset="0"/>
              </a:rPr>
              <a:t>thế</a:t>
            </a:r>
            <a:r>
              <a:rPr lang="en-US" dirty="0">
                <a:latin typeface="Arial" pitchFamily="34" charset="0"/>
                <a:cs typeface="Arial" pitchFamily="34" charset="0"/>
              </a:rPr>
              <a:t> </a:t>
            </a:r>
            <a:r>
              <a:rPr lang="en-US" dirty="0" err="1">
                <a:latin typeface="Arial" pitchFamily="34" charset="0"/>
                <a:cs typeface="Arial" pitchFamily="34" charset="0"/>
              </a:rPr>
              <a:t>có</a:t>
            </a:r>
            <a:r>
              <a:rPr lang="en-US" dirty="0">
                <a:latin typeface="Arial" pitchFamily="34" charset="0"/>
                <a:cs typeface="Arial" pitchFamily="34" charset="0"/>
              </a:rPr>
              <a:t> </a:t>
            </a:r>
            <a:r>
              <a:rPr lang="en-US" dirty="0" err="1">
                <a:latin typeface="Arial" pitchFamily="34" charset="0"/>
                <a:cs typeface="Arial" pitchFamily="34" charset="0"/>
              </a:rPr>
              <a:t>nhiều</a:t>
            </a:r>
            <a:r>
              <a:rPr lang="en-US" dirty="0">
                <a:latin typeface="Arial" pitchFamily="34" charset="0"/>
                <a:cs typeface="Arial" pitchFamily="34" charset="0"/>
              </a:rPr>
              <a:t> </a:t>
            </a:r>
            <a:r>
              <a:rPr lang="en-US" dirty="0" err="1">
                <a:latin typeface="Arial" pitchFamily="34" charset="0"/>
                <a:cs typeface="Arial" pitchFamily="34" charset="0"/>
              </a:rPr>
              <a:t>ưu</a:t>
            </a:r>
            <a:r>
              <a:rPr lang="en-US" dirty="0">
                <a:latin typeface="Arial" pitchFamily="34" charset="0"/>
                <a:cs typeface="Arial" pitchFamily="34" charset="0"/>
              </a:rPr>
              <a:t> </a:t>
            </a:r>
            <a:r>
              <a:rPr lang="en-US" dirty="0" err="1">
                <a:latin typeface="Arial" pitchFamily="34" charset="0"/>
                <a:cs typeface="Arial" pitchFamily="34" charset="0"/>
              </a:rPr>
              <a:t>điểm</a:t>
            </a:r>
            <a:r>
              <a:rPr lang="en-US" dirty="0">
                <a:latin typeface="Arial" pitchFamily="34" charset="0"/>
                <a:cs typeface="Arial" pitchFamily="34" charset="0"/>
              </a:rPr>
              <a:t>: </a:t>
            </a:r>
          </a:p>
          <a:p>
            <a:pPr lvl="1"/>
            <a:r>
              <a:rPr lang="en-US" dirty="0" err="1">
                <a:latin typeface="Arial" pitchFamily="34" charset="0"/>
                <a:cs typeface="Arial" pitchFamily="34" charset="0"/>
              </a:rPr>
              <a:t>Làm</a:t>
            </a:r>
            <a:r>
              <a:rPr lang="en-US" dirty="0">
                <a:latin typeface="Arial" pitchFamily="34" charset="0"/>
                <a:cs typeface="Arial" pitchFamily="34" charset="0"/>
              </a:rPr>
              <a:t> </a:t>
            </a:r>
            <a:r>
              <a:rPr lang="en-US" dirty="0" err="1">
                <a:latin typeface="Arial" pitchFamily="34" charset="0"/>
                <a:cs typeface="Arial" pitchFamily="34" charset="0"/>
              </a:rPr>
              <a:t>giảm</a:t>
            </a:r>
            <a:r>
              <a:rPr lang="en-US" dirty="0">
                <a:latin typeface="Arial" pitchFamily="34" charset="0"/>
                <a:cs typeface="Arial" pitchFamily="34" charset="0"/>
              </a:rPr>
              <a:t> </a:t>
            </a:r>
            <a:r>
              <a:rPr lang="en-US" dirty="0" err="1">
                <a:latin typeface="Arial" pitchFamily="34" charset="0"/>
                <a:cs typeface="Arial" pitchFamily="34" charset="0"/>
              </a:rPr>
              <a:t>ảnh</a:t>
            </a:r>
            <a:r>
              <a:rPr lang="en-US" dirty="0">
                <a:latin typeface="Arial" pitchFamily="34" charset="0"/>
                <a:cs typeface="Arial" pitchFamily="34" charset="0"/>
              </a:rPr>
              <a:t> </a:t>
            </a:r>
            <a:r>
              <a:rPr lang="en-US" dirty="0" err="1">
                <a:latin typeface="Arial" pitchFamily="34" charset="0"/>
                <a:cs typeface="Arial" pitchFamily="34" charset="0"/>
              </a:rPr>
              <a:t>hưởng</a:t>
            </a:r>
            <a:r>
              <a:rPr lang="en-US" dirty="0">
                <a:latin typeface="Arial" pitchFamily="34" charset="0"/>
                <a:cs typeface="Arial" pitchFamily="34" charset="0"/>
              </a:rPr>
              <a:t> </a:t>
            </a:r>
            <a:r>
              <a:rPr lang="en-US" dirty="0" err="1">
                <a:latin typeface="Arial" pitchFamily="34" charset="0"/>
                <a:cs typeface="Arial" pitchFamily="34" charset="0"/>
              </a:rPr>
              <a:t>lực</a:t>
            </a:r>
            <a:r>
              <a:rPr lang="en-US" dirty="0">
                <a:latin typeface="Arial" pitchFamily="34" charset="0"/>
                <a:cs typeface="Arial" pitchFamily="34" charset="0"/>
              </a:rPr>
              <a:t> </a:t>
            </a:r>
            <a:r>
              <a:rPr lang="en-US" dirty="0" err="1">
                <a:latin typeface="Arial" pitchFamily="34" charset="0"/>
                <a:cs typeface="Arial" pitchFamily="34" charset="0"/>
              </a:rPr>
              <a:t>đẩy</a:t>
            </a:r>
            <a:r>
              <a:rPr lang="en-US" dirty="0">
                <a:latin typeface="Arial" pitchFamily="34" charset="0"/>
                <a:cs typeface="Arial" pitchFamily="34" charset="0"/>
              </a:rPr>
              <a:t> Coulomb </a:t>
            </a:r>
            <a:r>
              <a:rPr lang="en-US" dirty="0" err="1">
                <a:latin typeface="Arial" pitchFamily="34" charset="0"/>
                <a:cs typeface="Arial" pitchFamily="34" charset="0"/>
              </a:rPr>
              <a:t>của</a:t>
            </a:r>
            <a:r>
              <a:rPr lang="en-US" dirty="0">
                <a:latin typeface="Arial" pitchFamily="34" charset="0"/>
                <a:cs typeface="Arial" pitchFamily="34" charset="0"/>
              </a:rPr>
              <a:t> </a:t>
            </a:r>
            <a:r>
              <a:rPr lang="en-US" dirty="0" err="1">
                <a:latin typeface="Arial" pitchFamily="34" charset="0"/>
                <a:cs typeface="Arial" pitchFamily="34" charset="0"/>
              </a:rPr>
              <a:t>điện</a:t>
            </a:r>
            <a:r>
              <a:rPr lang="en-US" dirty="0">
                <a:latin typeface="Arial" pitchFamily="34" charset="0"/>
                <a:cs typeface="Arial" pitchFamily="34" charset="0"/>
              </a:rPr>
              <a:t> </a:t>
            </a:r>
            <a:r>
              <a:rPr lang="en-US" dirty="0" err="1">
                <a:latin typeface="Arial" pitchFamily="34" charset="0"/>
                <a:cs typeface="Arial" pitchFamily="34" charset="0"/>
              </a:rPr>
              <a:t>tích</a:t>
            </a:r>
            <a:r>
              <a:rPr lang="en-US" dirty="0">
                <a:latin typeface="Arial" pitchFamily="34" charset="0"/>
                <a:cs typeface="Arial" pitchFamily="34" charset="0"/>
              </a:rPr>
              <a:t> </a:t>
            </a:r>
            <a:r>
              <a:rPr lang="en-US" dirty="0" err="1">
                <a:latin typeface="Arial" pitchFamily="34" charset="0"/>
                <a:cs typeface="Arial" pitchFamily="34" charset="0"/>
              </a:rPr>
              <a:t>không</a:t>
            </a:r>
            <a:r>
              <a:rPr lang="en-US" dirty="0">
                <a:latin typeface="Arial" pitchFamily="34" charset="0"/>
                <a:cs typeface="Arial" pitchFamily="34" charset="0"/>
              </a:rPr>
              <a:t> </a:t>
            </a:r>
            <a:r>
              <a:rPr lang="en-US" dirty="0" err="1">
                <a:latin typeface="Arial" pitchFamily="34" charset="0"/>
                <a:cs typeface="Arial" pitchFamily="34" charset="0"/>
              </a:rPr>
              <a:t>gian</a:t>
            </a:r>
            <a:r>
              <a:rPr lang="en-US" dirty="0">
                <a:latin typeface="Arial" pitchFamily="34" charset="0"/>
                <a:cs typeface="Arial" pitchFamily="34" charset="0"/>
              </a:rPr>
              <a:t>.</a:t>
            </a:r>
          </a:p>
          <a:p>
            <a:pPr lvl="1"/>
            <a:r>
              <a:rPr lang="en-US" dirty="0" err="1">
                <a:latin typeface="Arial" pitchFamily="34" charset="0"/>
                <a:cs typeface="Arial" pitchFamily="34" charset="0"/>
              </a:rPr>
              <a:t>Giảm</a:t>
            </a:r>
            <a:r>
              <a:rPr lang="en-US" dirty="0">
                <a:latin typeface="Arial" pitchFamily="34" charset="0"/>
                <a:cs typeface="Arial" pitchFamily="34" charset="0"/>
              </a:rPr>
              <a:t> </a:t>
            </a:r>
            <a:r>
              <a:rPr lang="en-US" dirty="0" err="1">
                <a:latin typeface="Arial" pitchFamily="34" charset="0"/>
                <a:cs typeface="Arial" pitchFamily="34" charset="0"/>
              </a:rPr>
              <a:t>ảnh</a:t>
            </a:r>
            <a:r>
              <a:rPr lang="en-US" dirty="0">
                <a:latin typeface="Arial" pitchFamily="34" charset="0"/>
                <a:cs typeface="Arial" pitchFamily="34" charset="0"/>
              </a:rPr>
              <a:t> </a:t>
            </a:r>
            <a:r>
              <a:rPr lang="en-US" dirty="0" err="1">
                <a:latin typeface="Arial" pitchFamily="34" charset="0"/>
                <a:cs typeface="Arial" pitchFamily="34" charset="0"/>
              </a:rPr>
              <a:t>hưởng</a:t>
            </a:r>
            <a:r>
              <a:rPr lang="en-US" dirty="0">
                <a:latin typeface="Arial" pitchFamily="34" charset="0"/>
                <a:cs typeface="Arial" pitchFamily="34" charset="0"/>
              </a:rPr>
              <a:t> </a:t>
            </a:r>
            <a:r>
              <a:rPr lang="en-US" dirty="0" err="1">
                <a:latin typeface="Arial" pitchFamily="34" charset="0"/>
                <a:cs typeface="Arial" pitchFamily="34" charset="0"/>
              </a:rPr>
              <a:t>của</a:t>
            </a:r>
            <a:r>
              <a:rPr lang="en-US" dirty="0">
                <a:latin typeface="Arial" pitchFamily="34" charset="0"/>
                <a:cs typeface="Arial" pitchFamily="34" charset="0"/>
              </a:rPr>
              <a:t> </a:t>
            </a:r>
            <a:r>
              <a:rPr lang="en-US" dirty="0" err="1">
                <a:latin typeface="Arial" pitchFamily="34" charset="0"/>
                <a:cs typeface="Arial" pitchFamily="34" charset="0"/>
              </a:rPr>
              <a:t>điện</a:t>
            </a:r>
            <a:r>
              <a:rPr lang="en-US" dirty="0">
                <a:latin typeface="Arial" pitchFamily="34" charset="0"/>
                <a:cs typeface="Arial" pitchFamily="34" charset="0"/>
              </a:rPr>
              <a:t> </a:t>
            </a:r>
            <a:r>
              <a:rPr lang="en-US" dirty="0" err="1">
                <a:latin typeface="Arial" pitchFamily="34" charset="0"/>
                <a:cs typeface="Arial" pitchFamily="34" charset="0"/>
              </a:rPr>
              <a:t>trường</a:t>
            </a:r>
            <a:r>
              <a:rPr lang="en-US" dirty="0">
                <a:latin typeface="Arial" pitchFamily="34" charset="0"/>
                <a:cs typeface="Arial" pitchFamily="34" charset="0"/>
              </a:rPr>
              <a:t> </a:t>
            </a:r>
            <a:r>
              <a:rPr lang="en-US" dirty="0" err="1">
                <a:latin typeface="Arial" pitchFamily="34" charset="0"/>
                <a:cs typeface="Arial" pitchFamily="34" charset="0"/>
              </a:rPr>
              <a:t>và</a:t>
            </a:r>
            <a:r>
              <a:rPr lang="en-US" dirty="0">
                <a:latin typeface="Arial" pitchFamily="34" charset="0"/>
                <a:cs typeface="Arial" pitchFamily="34" charset="0"/>
              </a:rPr>
              <a:t> </a:t>
            </a:r>
            <a:r>
              <a:rPr lang="en-US" dirty="0" err="1">
                <a:latin typeface="Arial" pitchFamily="34" charset="0"/>
                <a:cs typeface="Arial" pitchFamily="34" charset="0"/>
              </a:rPr>
              <a:t>từ</a:t>
            </a:r>
            <a:r>
              <a:rPr lang="en-US" dirty="0">
                <a:latin typeface="Arial" pitchFamily="34" charset="0"/>
                <a:cs typeface="Arial" pitchFamily="34" charset="0"/>
              </a:rPr>
              <a:t> </a:t>
            </a:r>
            <a:r>
              <a:rPr lang="en-US" dirty="0" err="1">
                <a:latin typeface="Arial" pitchFamily="34" charset="0"/>
                <a:cs typeface="Arial" pitchFamily="34" charset="0"/>
              </a:rPr>
              <a:t>trường</a:t>
            </a:r>
            <a:r>
              <a:rPr lang="en-US" dirty="0">
                <a:latin typeface="Arial" pitchFamily="34" charset="0"/>
                <a:cs typeface="Arial" pitchFamily="34" charset="0"/>
              </a:rPr>
              <a:t> </a:t>
            </a:r>
            <a:r>
              <a:rPr lang="en-US" dirty="0" err="1">
                <a:latin typeface="Arial" pitchFamily="34" charset="0"/>
                <a:cs typeface="Arial" pitchFamily="34" charset="0"/>
              </a:rPr>
              <a:t>bên</a:t>
            </a:r>
            <a:r>
              <a:rPr lang="en-US" dirty="0">
                <a:latin typeface="Arial" pitchFamily="34" charset="0"/>
                <a:cs typeface="Arial" pitchFamily="34" charset="0"/>
              </a:rPr>
              <a:t> </a:t>
            </a:r>
            <a:r>
              <a:rPr lang="en-US" dirty="0" err="1">
                <a:latin typeface="Arial" pitchFamily="34" charset="0"/>
                <a:cs typeface="Arial" pitchFamily="34" charset="0"/>
              </a:rPr>
              <a:t>ngoài</a:t>
            </a:r>
            <a:r>
              <a:rPr lang="en-US" dirty="0">
                <a:latin typeface="Arial" pitchFamily="34" charset="0"/>
                <a:cs typeface="Arial" pitchFamily="34" charset="0"/>
              </a:rPr>
              <a:t>.</a:t>
            </a:r>
          </a:p>
          <a:p>
            <a:pPr lvl="1">
              <a:buFontTx/>
              <a:buNone/>
            </a:pPr>
            <a:r>
              <a:rPr lang="en-US" dirty="0">
                <a:latin typeface="Arial" pitchFamily="34" charset="0"/>
                <a:cs typeface="Arial" pitchFamily="34" charset="0"/>
              </a:rPr>
              <a:t>  </a:t>
            </a:r>
            <a:r>
              <a:rPr lang="en-US" dirty="0" err="1">
                <a:latin typeface="Arial" pitchFamily="34" charset="0"/>
                <a:cs typeface="Arial" pitchFamily="34" charset="0"/>
              </a:rPr>
              <a:t>Giảm</a:t>
            </a:r>
            <a:r>
              <a:rPr lang="en-US" dirty="0">
                <a:latin typeface="Arial" pitchFamily="34" charset="0"/>
                <a:cs typeface="Arial" pitchFamily="34" charset="0"/>
              </a:rPr>
              <a:t> </a:t>
            </a:r>
            <a:r>
              <a:rPr lang="en-US" dirty="0" err="1">
                <a:latin typeface="Arial" pitchFamily="34" charset="0"/>
                <a:cs typeface="Arial" pitchFamily="34" charset="0"/>
              </a:rPr>
              <a:t>bán</a:t>
            </a:r>
            <a:r>
              <a:rPr lang="en-US" dirty="0">
                <a:latin typeface="Arial" pitchFamily="34" charset="0"/>
                <a:cs typeface="Arial" pitchFamily="34" charset="0"/>
              </a:rPr>
              <a:t> </a:t>
            </a:r>
            <a:r>
              <a:rPr lang="en-US" dirty="0" err="1">
                <a:latin typeface="Arial" pitchFamily="34" charset="0"/>
                <a:cs typeface="Arial" pitchFamily="34" charset="0"/>
              </a:rPr>
              <a:t>kính</a:t>
            </a:r>
            <a:r>
              <a:rPr lang="en-US" dirty="0">
                <a:latin typeface="Arial" pitchFamily="34" charset="0"/>
                <a:cs typeface="Arial" pitchFamily="34" charset="0"/>
              </a:rPr>
              <a:t> </a:t>
            </a:r>
            <a:r>
              <a:rPr lang="en-US" dirty="0" err="1">
                <a:latin typeface="Arial" pitchFamily="34" charset="0"/>
                <a:cs typeface="Arial" pitchFamily="34" charset="0"/>
              </a:rPr>
              <a:t>ảnh</a:t>
            </a:r>
            <a:r>
              <a:rPr lang="en-US" dirty="0">
                <a:latin typeface="Arial" pitchFamily="34" charset="0"/>
                <a:cs typeface="Arial" pitchFamily="34" charset="0"/>
              </a:rPr>
              <a:t> </a:t>
            </a:r>
            <a:r>
              <a:rPr lang="en-US" dirty="0" err="1">
                <a:latin typeface="Arial" pitchFamily="34" charset="0"/>
                <a:cs typeface="Arial" pitchFamily="34" charset="0"/>
              </a:rPr>
              <a:t>bằng</a:t>
            </a:r>
            <a:r>
              <a:rPr lang="en-US" dirty="0">
                <a:latin typeface="Arial" pitchFamily="34" charset="0"/>
                <a:cs typeface="Arial" pitchFamily="34" charset="0"/>
              </a:rPr>
              <a:t> </a:t>
            </a:r>
            <a:r>
              <a:rPr lang="en-US" dirty="0" err="1">
                <a:latin typeface="Arial" pitchFamily="34" charset="0"/>
                <a:cs typeface="Arial" pitchFamily="34" charset="0"/>
              </a:rPr>
              <a:t>cách</a:t>
            </a:r>
            <a:r>
              <a:rPr lang="en-US" dirty="0">
                <a:latin typeface="Arial" pitchFamily="34" charset="0"/>
                <a:cs typeface="Arial" pitchFamily="34" charset="0"/>
              </a:rPr>
              <a:t> </a:t>
            </a:r>
            <a:r>
              <a:rPr lang="en-US" dirty="0" err="1">
                <a:latin typeface="Arial" pitchFamily="34" charset="0"/>
                <a:cs typeface="Arial" pitchFamily="34" charset="0"/>
              </a:rPr>
              <a:t>tăng</a:t>
            </a:r>
            <a:r>
              <a:rPr lang="en-US" dirty="0">
                <a:latin typeface="Arial" pitchFamily="34" charset="0"/>
                <a:cs typeface="Arial" pitchFamily="34" charset="0"/>
              </a:rPr>
              <a:t> </a:t>
            </a:r>
            <a:r>
              <a:rPr lang="en-US" dirty="0" err="1">
                <a:latin typeface="Arial" pitchFamily="34" charset="0"/>
                <a:cs typeface="Arial" pitchFamily="34" charset="0"/>
              </a:rPr>
              <a:t>điện</a:t>
            </a:r>
            <a:r>
              <a:rPr lang="en-US" dirty="0">
                <a:latin typeface="Arial" pitchFamily="34" charset="0"/>
                <a:cs typeface="Arial" pitchFamily="34" charset="0"/>
              </a:rPr>
              <a:t> </a:t>
            </a:r>
            <a:r>
              <a:rPr lang="en-US" dirty="0" err="1">
                <a:latin typeface="Arial" pitchFamily="34" charset="0"/>
                <a:cs typeface="Arial" pitchFamily="34" charset="0"/>
              </a:rPr>
              <a:t>thế</a:t>
            </a:r>
            <a:r>
              <a:rPr lang="en-US" dirty="0">
                <a:latin typeface="Arial" pitchFamily="34" charset="0"/>
                <a:cs typeface="Arial" pitchFamily="34" charset="0"/>
              </a:rPr>
              <a:t> </a:t>
            </a:r>
            <a:r>
              <a:rPr lang="en-US" dirty="0" err="1">
                <a:latin typeface="Arial" pitchFamily="34" charset="0"/>
                <a:cs typeface="Arial" pitchFamily="34" charset="0"/>
              </a:rPr>
              <a:t>màng</a:t>
            </a:r>
            <a:r>
              <a:rPr lang="en-US" dirty="0">
                <a:latin typeface="Arial" pitchFamily="34" charset="0"/>
                <a:cs typeface="Arial" pitchFamily="34" charset="0"/>
              </a:rPr>
              <a:t> </a:t>
            </a:r>
            <a:r>
              <a:rPr lang="en-US" dirty="0" err="1">
                <a:latin typeface="Arial" pitchFamily="34" charset="0"/>
                <a:cs typeface="Arial" pitchFamily="34" charset="0"/>
              </a:rPr>
              <a:t>húng</a:t>
            </a:r>
            <a:r>
              <a:rPr lang="en-US" dirty="0">
                <a:latin typeface="Arial" pitchFamily="34" charset="0"/>
                <a:cs typeface="Arial" pitchFamily="34" charset="0"/>
              </a:rPr>
              <a:t> </a:t>
            </a:r>
            <a:r>
              <a:rPr lang="en-US" dirty="0" err="1">
                <a:latin typeface="Arial" pitchFamily="34" charset="0"/>
                <a:cs typeface="Arial" pitchFamily="34" charset="0"/>
              </a:rPr>
              <a:t>là</a:t>
            </a:r>
            <a:r>
              <a:rPr lang="en-US" dirty="0">
                <a:latin typeface="Arial" pitchFamily="34" charset="0"/>
                <a:cs typeface="Arial" pitchFamily="34" charset="0"/>
              </a:rPr>
              <a:t> </a:t>
            </a:r>
            <a:r>
              <a:rPr lang="en-US" dirty="0" err="1">
                <a:latin typeface="Arial" pitchFamily="34" charset="0"/>
                <a:cs typeface="Arial" pitchFamily="34" charset="0"/>
              </a:rPr>
              <a:t>một</a:t>
            </a:r>
            <a:r>
              <a:rPr lang="en-US" dirty="0">
                <a:latin typeface="Arial" pitchFamily="34" charset="0"/>
                <a:cs typeface="Arial" pitchFamily="34" charset="0"/>
              </a:rPr>
              <a:t> </a:t>
            </a:r>
            <a:r>
              <a:rPr lang="en-US" dirty="0" err="1">
                <a:latin typeface="Arial" pitchFamily="34" charset="0"/>
                <a:cs typeface="Arial" pitchFamily="34" charset="0"/>
              </a:rPr>
              <a:t>thành</a:t>
            </a:r>
            <a:r>
              <a:rPr lang="en-US" dirty="0">
                <a:latin typeface="Arial" pitchFamily="34" charset="0"/>
                <a:cs typeface="Arial" pitchFamily="34" charset="0"/>
              </a:rPr>
              <a:t> </a:t>
            </a:r>
            <a:r>
              <a:rPr lang="en-US" dirty="0" err="1">
                <a:latin typeface="Arial" pitchFamily="34" charset="0"/>
                <a:cs typeface="Arial" pitchFamily="34" charset="0"/>
              </a:rPr>
              <a:t>công</a:t>
            </a:r>
            <a:r>
              <a:rPr lang="en-US" dirty="0">
                <a:latin typeface="Arial" pitchFamily="34" charset="0"/>
                <a:cs typeface="Arial" pitchFamily="34" charset="0"/>
              </a:rPr>
              <a:t> </a:t>
            </a:r>
            <a:r>
              <a:rPr lang="en-US" dirty="0" err="1">
                <a:latin typeface="Arial" pitchFamily="34" charset="0"/>
                <a:cs typeface="Arial" pitchFamily="34" charset="0"/>
              </a:rPr>
              <a:t>đáng</a:t>
            </a:r>
            <a:r>
              <a:rPr lang="en-US" dirty="0">
                <a:latin typeface="Arial" pitchFamily="34" charset="0"/>
                <a:cs typeface="Arial" pitchFamily="34" charset="0"/>
              </a:rPr>
              <a:t> </a:t>
            </a:r>
            <a:r>
              <a:rPr lang="en-US" dirty="0" err="1">
                <a:latin typeface="Arial" pitchFamily="34" charset="0"/>
                <a:cs typeface="Arial" pitchFamily="34" charset="0"/>
              </a:rPr>
              <a:t>kể</a:t>
            </a:r>
            <a:r>
              <a:rPr lang="en-US" dirty="0">
                <a:latin typeface="Arial" pitchFamily="34" charset="0"/>
                <a:cs typeface="Arial" pitchFamily="34" charset="0"/>
              </a:rPr>
              <a:t> </a:t>
            </a:r>
            <a:r>
              <a:rPr lang="en-US" dirty="0" err="1">
                <a:latin typeface="Arial" pitchFamily="34" charset="0"/>
                <a:cs typeface="Arial" pitchFamily="34" charset="0"/>
              </a:rPr>
              <a:t>trong</a:t>
            </a:r>
            <a:r>
              <a:rPr lang="en-US" dirty="0">
                <a:latin typeface="Arial" pitchFamily="34" charset="0"/>
                <a:cs typeface="Arial" pitchFamily="34" charset="0"/>
              </a:rPr>
              <a:t> </a:t>
            </a:r>
            <a:r>
              <a:rPr lang="en-US" dirty="0" err="1">
                <a:latin typeface="Arial" pitchFamily="34" charset="0"/>
                <a:cs typeface="Arial" pitchFamily="34" charset="0"/>
              </a:rPr>
              <a:t>các</a:t>
            </a:r>
            <a:r>
              <a:rPr lang="en-US" dirty="0">
                <a:latin typeface="Arial" pitchFamily="34" charset="0"/>
                <a:cs typeface="Arial" pitchFamily="34" charset="0"/>
              </a:rPr>
              <a:t> </a:t>
            </a:r>
            <a:r>
              <a:rPr lang="en-US" dirty="0" err="1">
                <a:latin typeface="Arial" pitchFamily="34" charset="0"/>
                <a:cs typeface="Arial" pitchFamily="34" charset="0"/>
              </a:rPr>
              <a:t>thiết</a:t>
            </a:r>
            <a:r>
              <a:rPr lang="en-US" dirty="0">
                <a:latin typeface="Arial" pitchFamily="34" charset="0"/>
                <a:cs typeface="Arial" pitchFamily="34" charset="0"/>
              </a:rPr>
              <a:t> </a:t>
            </a:r>
            <a:r>
              <a:rPr lang="en-US" dirty="0" err="1">
                <a:latin typeface="Arial" pitchFamily="34" charset="0"/>
                <a:cs typeface="Arial" pitchFamily="34" charset="0"/>
              </a:rPr>
              <a:t>bị</a:t>
            </a:r>
            <a:r>
              <a:rPr lang="en-US" dirty="0">
                <a:latin typeface="Arial" pitchFamily="34" charset="0"/>
                <a:cs typeface="Arial" pitchFamily="34" charset="0"/>
              </a:rPr>
              <a:t> </a:t>
            </a:r>
            <a:r>
              <a:rPr lang="en-US" dirty="0" err="1">
                <a:latin typeface="Arial" pitchFamily="34" charset="0"/>
                <a:cs typeface="Arial" pitchFamily="34" charset="0"/>
              </a:rPr>
              <a:t>súng</a:t>
            </a:r>
            <a:r>
              <a:rPr lang="en-US" dirty="0">
                <a:latin typeface="Arial" pitchFamily="34" charset="0"/>
                <a:cs typeface="Arial" pitchFamily="34" charset="0"/>
              </a:rPr>
              <a:t> </a:t>
            </a:r>
            <a:r>
              <a:rPr lang="en-US" dirty="0" err="1">
                <a:latin typeface="Arial" pitchFamily="34" charset="0"/>
                <a:cs typeface="Arial" pitchFamily="34" charset="0"/>
              </a:rPr>
              <a:t>điện</a:t>
            </a:r>
            <a:r>
              <a:rPr lang="en-US" dirty="0">
                <a:latin typeface="Arial" pitchFamily="34" charset="0"/>
                <a:cs typeface="Arial" pitchFamily="34" charset="0"/>
              </a:rPr>
              <a:t> </a:t>
            </a:r>
            <a:r>
              <a:rPr lang="en-US" dirty="0" err="1">
                <a:latin typeface="Arial" pitchFamily="34" charset="0"/>
                <a:cs typeface="Arial" pitchFamily="34" charset="0"/>
              </a:rPr>
              <a:t>tử</a:t>
            </a:r>
            <a:r>
              <a:rPr lang="en-US" dirty="0">
                <a:latin typeface="Arial" pitchFamily="34" charset="0"/>
                <a:cs typeface="Arial" pitchFamily="34" charset="0"/>
              </a:rPr>
              <a:t>.</a:t>
            </a:r>
          </a:p>
          <a:p>
            <a:pPr lvl="1">
              <a:buFontTx/>
              <a:buNone/>
            </a:pPr>
            <a:r>
              <a:rPr lang="en-US" dirty="0" smtClean="0">
                <a:latin typeface="Arial" pitchFamily="34" charset="0"/>
                <a:cs typeface="Arial" pitchFamily="34" charset="0"/>
              </a:rPr>
              <a:t>   </a:t>
            </a:r>
            <a:r>
              <a:rPr lang="en-US" dirty="0" err="1" smtClean="0">
                <a:latin typeface="Arial" pitchFamily="34" charset="0"/>
                <a:cs typeface="Arial" pitchFamily="34" charset="0"/>
              </a:rPr>
              <a:t>Năng</a:t>
            </a:r>
            <a:r>
              <a:rPr lang="en-US" dirty="0" smtClean="0">
                <a:latin typeface="Arial" pitchFamily="34" charset="0"/>
                <a:cs typeface="Arial" pitchFamily="34" charset="0"/>
              </a:rPr>
              <a:t> </a:t>
            </a:r>
            <a:r>
              <a:rPr lang="en-US" dirty="0" err="1">
                <a:latin typeface="Arial" pitchFamily="34" charset="0"/>
                <a:cs typeface="Arial" pitchFamily="34" charset="0"/>
              </a:rPr>
              <a:t>suất</a:t>
            </a:r>
            <a:r>
              <a:rPr lang="en-US" dirty="0">
                <a:latin typeface="Arial" pitchFamily="34" charset="0"/>
                <a:cs typeface="Arial" pitchFamily="34" charset="0"/>
              </a:rPr>
              <a:t> </a:t>
            </a:r>
            <a:r>
              <a:rPr lang="en-US" dirty="0" err="1" smtClean="0">
                <a:latin typeface="Arial" pitchFamily="34" charset="0"/>
                <a:cs typeface="Arial" pitchFamily="34" charset="0"/>
              </a:rPr>
              <a:t>khuếch</a:t>
            </a:r>
            <a:r>
              <a:rPr lang="en-US" dirty="0" smtClean="0">
                <a:latin typeface="Arial" pitchFamily="34" charset="0"/>
                <a:cs typeface="Arial" pitchFamily="34" charset="0"/>
              </a:rPr>
              <a:t> </a:t>
            </a:r>
            <a:r>
              <a:rPr lang="en-US" dirty="0" err="1">
                <a:latin typeface="Arial" pitchFamily="34" charset="0"/>
                <a:cs typeface="Arial" pitchFamily="34" charset="0"/>
              </a:rPr>
              <a:t>đại</a:t>
            </a:r>
            <a:r>
              <a:rPr lang="en-US" dirty="0">
                <a:latin typeface="Arial" pitchFamily="34" charset="0"/>
                <a:cs typeface="Arial" pitchFamily="34" charset="0"/>
              </a:rPr>
              <a:t>:</a:t>
            </a:r>
          </a:p>
        </p:txBody>
      </p:sp>
      <p:sp>
        <p:nvSpPr>
          <p:cNvPr id="68612" name="Rectangle 4"/>
          <p:cNvSpPr>
            <a:spLocks noChangeArrowheads="1"/>
          </p:cNvSpPr>
          <p:nvPr/>
        </p:nvSpPr>
        <p:spPr bwMode="auto">
          <a:xfrm>
            <a:off x="4448175" y="3244850"/>
            <a:ext cx="247650" cy="366713"/>
          </a:xfrm>
          <a:prstGeom prst="rect">
            <a:avLst/>
          </a:prstGeom>
          <a:noFill/>
          <a:ln w="9525">
            <a:noFill/>
            <a:miter lim="800000"/>
            <a:headEnd/>
            <a:tailEnd/>
          </a:ln>
          <a:effectLst/>
        </p:spPr>
        <p:txBody>
          <a:bodyPr wrap="none" anchor="ctr">
            <a:spAutoFit/>
          </a:bodyPr>
          <a:lstStyle/>
          <a:p>
            <a:pPr algn="ctr">
              <a:tabLst>
                <a:tab pos="457200" algn="l"/>
              </a:tabLst>
            </a:pPr>
            <a:r>
              <a:rPr lang="en-US"/>
              <a:t>.</a:t>
            </a:r>
          </a:p>
        </p:txBody>
      </p:sp>
      <p:sp>
        <p:nvSpPr>
          <p:cNvPr id="68613" name="AutoShape 5"/>
          <p:cNvSpPr>
            <a:spLocks noChangeArrowheads="1"/>
          </p:cNvSpPr>
          <p:nvPr/>
        </p:nvSpPr>
        <p:spPr bwMode="auto">
          <a:xfrm>
            <a:off x="2214546" y="5500702"/>
            <a:ext cx="609600" cy="457200"/>
          </a:xfrm>
          <a:prstGeom prst="rightArrow">
            <a:avLst>
              <a:gd name="adj1" fmla="val 50000"/>
              <a:gd name="adj2" fmla="val 33333"/>
            </a:avLst>
          </a:prstGeom>
          <a:solidFill>
            <a:schemeClr val="accent1"/>
          </a:solidFill>
          <a:ln w="9525">
            <a:solidFill>
              <a:schemeClr val="tx1"/>
            </a:solidFill>
            <a:miter lim="800000"/>
            <a:headEnd/>
            <a:tailEnd/>
          </a:ln>
          <a:effectLst/>
        </p:spPr>
        <p:txBody>
          <a:bodyPr wrap="none" anchor="ctr"/>
          <a:lstStyle/>
          <a:p>
            <a:endParaRPr lang="uz-Latn-UZ"/>
          </a:p>
        </p:txBody>
      </p:sp>
      <p:sp>
        <p:nvSpPr>
          <p:cNvPr id="68615"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uz-Latn-UZ"/>
          </a:p>
        </p:txBody>
      </p:sp>
      <p:graphicFrame>
        <p:nvGraphicFramePr>
          <p:cNvPr id="68614" name="Object 6"/>
          <p:cNvGraphicFramePr>
            <a:graphicFrameLocks noChangeAspect="1"/>
          </p:cNvGraphicFramePr>
          <p:nvPr/>
        </p:nvGraphicFramePr>
        <p:xfrm>
          <a:off x="3357554" y="4786322"/>
          <a:ext cx="3429024" cy="1285884"/>
        </p:xfrm>
        <a:graphic>
          <a:graphicData uri="http://schemas.openxmlformats.org/presentationml/2006/ole">
            <p:oleObj spid="_x0000_s31746" name="Equation" r:id="rId3" imgW="1028254" imgH="317362" progId="">
              <p:embed/>
            </p:oleObj>
          </a:graphicData>
        </a:graphic>
      </p:graphicFrame>
      <p:sp>
        <p:nvSpPr>
          <p:cNvPr id="8" name="Date Placeholder 7"/>
          <p:cNvSpPr>
            <a:spLocks noGrp="1"/>
          </p:cNvSpPr>
          <p:nvPr>
            <p:ph type="dt" sz="half" idx="10"/>
          </p:nvPr>
        </p:nvSpPr>
        <p:spPr/>
        <p:txBody>
          <a:bodyPr/>
          <a:lstStyle/>
          <a:p>
            <a:fld id="{9E5752A5-F7F0-4911-B345-7AF0F76167F9}" type="datetime1">
              <a:rPr lang="uz-Latn-UZ" smtClean="0"/>
              <a:pPr/>
              <a:t>15/12 2010</a:t>
            </a:fld>
            <a:endParaRPr lang="uz-Latn-UZ"/>
          </a:p>
        </p:txBody>
      </p:sp>
      <p:sp>
        <p:nvSpPr>
          <p:cNvPr id="9" name="Slide Number Placeholder 8"/>
          <p:cNvSpPr>
            <a:spLocks noGrp="1"/>
          </p:cNvSpPr>
          <p:nvPr>
            <p:ph type="sldNum" sz="quarter" idx="12"/>
          </p:nvPr>
        </p:nvSpPr>
        <p:spPr/>
        <p:txBody>
          <a:bodyPr/>
          <a:lstStyle/>
          <a:p>
            <a:fld id="{8E1AD46C-56E5-4B44-BEDD-E369C7BBEEFE}" type="slidenum">
              <a:rPr lang="uz-Latn-UZ" smtClean="0"/>
              <a:pPr/>
              <a:t>56</a:t>
            </a:fld>
            <a:endParaRPr lang="uz-Latn-UZ"/>
          </a:p>
        </p:txBody>
      </p:sp>
      <p:sp>
        <p:nvSpPr>
          <p:cNvPr id="10" name="Footer Placeholder 9"/>
          <p:cNvSpPr>
            <a:spLocks noGrp="1"/>
          </p:cNvSpPr>
          <p:nvPr>
            <p:ph type="ftr" sz="quarter" idx="11"/>
          </p:nvPr>
        </p:nvSpPr>
        <p:spPr/>
        <p:txBody>
          <a:bodyPr/>
          <a:lstStyle/>
          <a:p>
            <a:r>
              <a:rPr lang="vi-VN" smtClean="0"/>
              <a:t>BỘ MÔN VẬT LÝ ĐIỆN TỬ ỨNG DỤNG</a:t>
            </a:r>
            <a:endParaRPr lang="uz-Latn-UZ"/>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914400" y="274638"/>
            <a:ext cx="7772400" cy="1368412"/>
          </a:xfrm>
        </p:spPr>
        <p:txBody>
          <a:bodyPr>
            <a:normAutofit/>
          </a:bodyPr>
          <a:lstStyle/>
          <a:p>
            <a:r>
              <a:rPr lang="en-US" sz="4000" b="1" dirty="0">
                <a:solidFill>
                  <a:srgbClr val="0000FF"/>
                </a:solidFill>
                <a:latin typeface="Arial" pitchFamily="34" charset="0"/>
                <a:cs typeface="Arial" pitchFamily="34" charset="0"/>
              </a:rPr>
              <a:t>SÚNG ĐIỆN TỬ VỚI HỆ HỘI TỤ </a:t>
            </a:r>
            <a:r>
              <a:rPr lang="en-US" sz="4000" b="1" dirty="0" smtClean="0">
                <a:solidFill>
                  <a:srgbClr val="0000FF"/>
                </a:solidFill>
                <a:latin typeface="Arial" pitchFamily="34" charset="0"/>
                <a:cs typeface="Arial" pitchFamily="34" charset="0"/>
              </a:rPr>
              <a:t>TĨNH </a:t>
            </a:r>
            <a:r>
              <a:rPr lang="en-US" sz="4000" b="1" dirty="0">
                <a:solidFill>
                  <a:srgbClr val="0000FF"/>
                </a:solidFill>
                <a:latin typeface="Arial" pitchFamily="34" charset="0"/>
                <a:cs typeface="Arial" pitchFamily="34" charset="0"/>
              </a:rPr>
              <a:t>ĐIỆN</a:t>
            </a:r>
          </a:p>
        </p:txBody>
      </p:sp>
      <p:pic>
        <p:nvPicPr>
          <p:cNvPr id="71684" name="Picture 4" descr="4"/>
          <p:cNvPicPr>
            <a:picLocks noGrp="1" noChangeAspect="1" noChangeArrowheads="1"/>
          </p:cNvPicPr>
          <p:nvPr>
            <p:ph type="body" idx="1"/>
          </p:nvPr>
        </p:nvPicPr>
        <p:blipFill>
          <a:blip r:embed="rId2"/>
          <a:srcRect/>
          <a:stretch>
            <a:fillRect/>
          </a:stretch>
        </p:blipFill>
        <p:spPr>
          <a:xfrm>
            <a:off x="914400" y="1524000"/>
            <a:ext cx="7391400" cy="4397375"/>
          </a:xfrm>
          <a:noFill/>
          <a:ln/>
        </p:spPr>
      </p:pic>
      <p:sp>
        <p:nvSpPr>
          <p:cNvPr id="4" name="Date Placeholder 3"/>
          <p:cNvSpPr>
            <a:spLocks noGrp="1"/>
          </p:cNvSpPr>
          <p:nvPr>
            <p:ph type="dt" sz="half" idx="10"/>
          </p:nvPr>
        </p:nvSpPr>
        <p:spPr/>
        <p:txBody>
          <a:bodyPr/>
          <a:lstStyle/>
          <a:p>
            <a:fld id="{2C775B5E-8F49-44E3-9E26-533AFA8CA759}" type="datetime1">
              <a:rPr lang="uz-Latn-UZ" smtClean="0"/>
              <a:pPr/>
              <a:t>15/12 2010</a:t>
            </a:fld>
            <a:endParaRPr lang="uz-Latn-UZ"/>
          </a:p>
        </p:txBody>
      </p:sp>
      <p:sp>
        <p:nvSpPr>
          <p:cNvPr id="5" name="Slide Number Placeholder 4"/>
          <p:cNvSpPr>
            <a:spLocks noGrp="1"/>
          </p:cNvSpPr>
          <p:nvPr>
            <p:ph type="sldNum" sz="quarter" idx="12"/>
          </p:nvPr>
        </p:nvSpPr>
        <p:spPr/>
        <p:txBody>
          <a:bodyPr/>
          <a:lstStyle/>
          <a:p>
            <a:fld id="{8E1AD46C-56E5-4B44-BEDD-E369C7BBEEFE}" type="slidenum">
              <a:rPr lang="uz-Latn-UZ" smtClean="0"/>
              <a:pPr/>
              <a:t>57</a:t>
            </a:fld>
            <a:endParaRPr lang="uz-Latn-UZ"/>
          </a:p>
        </p:txBody>
      </p:sp>
      <p:sp>
        <p:nvSpPr>
          <p:cNvPr id="6" name="Footer Placeholder 5"/>
          <p:cNvSpPr>
            <a:spLocks noGrp="1"/>
          </p:cNvSpPr>
          <p:nvPr>
            <p:ph type="ftr" sz="quarter" idx="11"/>
          </p:nvPr>
        </p:nvSpPr>
        <p:spPr/>
        <p:txBody>
          <a:bodyPr/>
          <a:lstStyle/>
          <a:p>
            <a:r>
              <a:rPr lang="vi-VN" smtClean="0"/>
              <a:t>BỘ MÔN VẬT LÝ ĐIỆN TỬ ỨNG DỤNG</a:t>
            </a:r>
            <a:endParaRPr lang="uz-Latn-UZ"/>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sz="4000" b="1" dirty="0">
                <a:solidFill>
                  <a:srgbClr val="0000FF"/>
                </a:solidFill>
                <a:latin typeface="Arial" pitchFamily="34" charset="0"/>
                <a:cs typeface="Arial" pitchFamily="34" charset="0"/>
              </a:rPr>
              <a:t>SÚNG ĐIỆN TỬ VỚI HỆ HỘI TỪ</a:t>
            </a:r>
          </a:p>
        </p:txBody>
      </p:sp>
      <p:pic>
        <p:nvPicPr>
          <p:cNvPr id="72708" name="Picture 4" descr="4"/>
          <p:cNvPicPr>
            <a:picLocks noGrp="1" noChangeAspect="1" noChangeArrowheads="1"/>
          </p:cNvPicPr>
          <p:nvPr>
            <p:ph type="body" idx="1"/>
          </p:nvPr>
        </p:nvPicPr>
        <p:blipFill>
          <a:blip r:embed="rId2"/>
          <a:srcRect/>
          <a:stretch>
            <a:fillRect/>
          </a:stretch>
        </p:blipFill>
        <p:spPr>
          <a:xfrm>
            <a:off x="1371600" y="1298575"/>
            <a:ext cx="6096000" cy="5559425"/>
          </a:xfrm>
          <a:noFill/>
          <a:ln/>
        </p:spPr>
      </p:pic>
      <p:sp>
        <p:nvSpPr>
          <p:cNvPr id="4" name="Date Placeholder 3"/>
          <p:cNvSpPr>
            <a:spLocks noGrp="1"/>
          </p:cNvSpPr>
          <p:nvPr>
            <p:ph type="dt" sz="half" idx="10"/>
          </p:nvPr>
        </p:nvSpPr>
        <p:spPr/>
        <p:txBody>
          <a:bodyPr/>
          <a:lstStyle/>
          <a:p>
            <a:fld id="{71449D7E-2B21-47CA-9B16-B2384042E37A}" type="datetime1">
              <a:rPr lang="uz-Latn-UZ" smtClean="0"/>
              <a:pPr/>
              <a:t>15/12 2010</a:t>
            </a:fld>
            <a:endParaRPr lang="uz-Latn-UZ"/>
          </a:p>
        </p:txBody>
      </p:sp>
      <p:sp>
        <p:nvSpPr>
          <p:cNvPr id="5" name="Slide Number Placeholder 4"/>
          <p:cNvSpPr>
            <a:spLocks noGrp="1"/>
          </p:cNvSpPr>
          <p:nvPr>
            <p:ph type="sldNum" sz="quarter" idx="12"/>
          </p:nvPr>
        </p:nvSpPr>
        <p:spPr/>
        <p:txBody>
          <a:bodyPr/>
          <a:lstStyle/>
          <a:p>
            <a:fld id="{8E1AD46C-56E5-4B44-BEDD-E369C7BBEEFE}" type="slidenum">
              <a:rPr lang="uz-Latn-UZ" smtClean="0"/>
              <a:pPr/>
              <a:t>58</a:t>
            </a:fld>
            <a:endParaRPr lang="uz-Latn-UZ"/>
          </a:p>
        </p:txBody>
      </p:sp>
      <p:sp>
        <p:nvSpPr>
          <p:cNvPr id="6" name="Footer Placeholder 5"/>
          <p:cNvSpPr>
            <a:spLocks noGrp="1"/>
          </p:cNvSpPr>
          <p:nvPr>
            <p:ph type="ftr" sz="quarter" idx="11"/>
          </p:nvPr>
        </p:nvSpPr>
        <p:spPr/>
        <p:txBody>
          <a:bodyPr/>
          <a:lstStyle/>
          <a:p>
            <a:r>
              <a:rPr lang="vi-VN" smtClean="0"/>
              <a:t>BỘ MÔN VẬT LÝ ĐIỆN TỬ ỨNG DỤNG</a:t>
            </a:r>
            <a:endParaRPr lang="uz-Latn-UZ"/>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7" name="Line 53"/>
          <p:cNvSpPr>
            <a:spLocks noChangeShapeType="1"/>
          </p:cNvSpPr>
          <p:nvPr/>
        </p:nvSpPr>
        <p:spPr bwMode="auto">
          <a:xfrm flipV="1">
            <a:off x="2743200" y="2076450"/>
            <a:ext cx="2057400" cy="1604963"/>
          </a:xfrm>
          <a:prstGeom prst="line">
            <a:avLst/>
          </a:prstGeom>
          <a:noFill/>
          <a:ln w="38100">
            <a:solidFill>
              <a:schemeClr val="tx1"/>
            </a:solidFill>
            <a:round/>
            <a:headEnd/>
            <a:tailEnd/>
          </a:ln>
          <a:effectLst/>
        </p:spPr>
        <p:txBody>
          <a:bodyPr/>
          <a:lstStyle/>
          <a:p>
            <a:endParaRPr lang="uz-Latn-UZ"/>
          </a:p>
        </p:txBody>
      </p:sp>
      <p:sp>
        <p:nvSpPr>
          <p:cNvPr id="6146" name="Rectangle 2"/>
          <p:cNvSpPr>
            <a:spLocks noGrp="1" noChangeArrowheads="1"/>
          </p:cNvSpPr>
          <p:nvPr>
            <p:ph type="title"/>
          </p:nvPr>
        </p:nvSpPr>
        <p:spPr>
          <a:xfrm>
            <a:off x="1600200" y="155575"/>
            <a:ext cx="6019800" cy="835025"/>
          </a:xfrm>
        </p:spPr>
        <p:txBody>
          <a:bodyPr/>
          <a:lstStyle/>
          <a:p>
            <a:r>
              <a:rPr lang="en-US" sz="4800"/>
              <a:t>Thấu kính tĩnh điện</a:t>
            </a:r>
            <a:endParaRPr lang="vi-VN" sz="4800"/>
          </a:p>
        </p:txBody>
      </p:sp>
      <p:graphicFrame>
        <p:nvGraphicFramePr>
          <p:cNvPr id="6202" name="Object 58"/>
          <p:cNvGraphicFramePr>
            <a:graphicFrameLocks noChangeAspect="1"/>
          </p:cNvGraphicFramePr>
          <p:nvPr>
            <p:ph sz="quarter" idx="1"/>
          </p:nvPr>
        </p:nvGraphicFramePr>
        <p:xfrm>
          <a:off x="6477000" y="2728913"/>
          <a:ext cx="1981200" cy="1182687"/>
        </p:xfrm>
        <a:graphic>
          <a:graphicData uri="http://schemas.openxmlformats.org/presentationml/2006/ole">
            <p:oleObj spid="_x0000_s32770" name="Equation" r:id="rId3" imgW="850680" imgH="507960" progId="Equation.3">
              <p:embed/>
            </p:oleObj>
          </a:graphicData>
        </a:graphic>
      </p:graphicFrame>
      <p:sp>
        <p:nvSpPr>
          <p:cNvPr id="6188" name="Arc 44"/>
          <p:cNvSpPr>
            <a:spLocks/>
          </p:cNvSpPr>
          <p:nvPr/>
        </p:nvSpPr>
        <p:spPr bwMode="auto">
          <a:xfrm flipH="1">
            <a:off x="2590800" y="2057400"/>
            <a:ext cx="3429000" cy="3429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wrap="none" anchor="ctr"/>
          <a:lstStyle/>
          <a:p>
            <a:endParaRPr lang="uz-Latn-UZ"/>
          </a:p>
        </p:txBody>
      </p:sp>
      <p:sp>
        <p:nvSpPr>
          <p:cNvPr id="6189" name="Text Box 45"/>
          <p:cNvSpPr txBox="1">
            <a:spLocks noChangeArrowheads="1"/>
          </p:cNvSpPr>
          <p:nvPr/>
        </p:nvSpPr>
        <p:spPr bwMode="auto">
          <a:xfrm>
            <a:off x="1524000" y="3733800"/>
            <a:ext cx="1143000" cy="519113"/>
          </a:xfrm>
          <a:prstGeom prst="rect">
            <a:avLst/>
          </a:prstGeom>
          <a:noFill/>
          <a:ln w="9525">
            <a:noFill/>
            <a:miter lim="800000"/>
            <a:headEnd/>
            <a:tailEnd/>
          </a:ln>
          <a:effectLst/>
        </p:spPr>
        <p:txBody>
          <a:bodyPr>
            <a:spAutoFit/>
          </a:bodyPr>
          <a:lstStyle/>
          <a:p>
            <a:pPr>
              <a:spcBef>
                <a:spcPct val="50000"/>
              </a:spcBef>
            </a:pPr>
            <a:r>
              <a:rPr lang="en-US" sz="2800" b="1"/>
              <a:t>U</a:t>
            </a:r>
            <a:r>
              <a:rPr lang="en-US" sz="2800" b="1" baseline="-25000"/>
              <a:t>1</a:t>
            </a:r>
            <a:endParaRPr lang="vi-VN" sz="2800" b="1"/>
          </a:p>
        </p:txBody>
      </p:sp>
      <p:sp>
        <p:nvSpPr>
          <p:cNvPr id="6190" name="Text Box 46"/>
          <p:cNvSpPr txBox="1">
            <a:spLocks noChangeArrowheads="1"/>
          </p:cNvSpPr>
          <p:nvPr/>
        </p:nvSpPr>
        <p:spPr bwMode="auto">
          <a:xfrm>
            <a:off x="3657600" y="4052888"/>
            <a:ext cx="1143000" cy="519112"/>
          </a:xfrm>
          <a:prstGeom prst="rect">
            <a:avLst/>
          </a:prstGeom>
          <a:noFill/>
          <a:ln w="9525">
            <a:noFill/>
            <a:miter lim="800000"/>
            <a:headEnd/>
            <a:tailEnd/>
          </a:ln>
          <a:effectLst/>
        </p:spPr>
        <p:txBody>
          <a:bodyPr>
            <a:spAutoFit/>
          </a:bodyPr>
          <a:lstStyle/>
          <a:p>
            <a:pPr>
              <a:spcBef>
                <a:spcPct val="50000"/>
              </a:spcBef>
            </a:pPr>
            <a:r>
              <a:rPr lang="en-US" sz="2800" b="1"/>
              <a:t>U</a:t>
            </a:r>
            <a:r>
              <a:rPr lang="en-US" sz="2800" b="1" baseline="-25000"/>
              <a:t>2</a:t>
            </a:r>
            <a:endParaRPr lang="vi-VN" sz="2800" b="1"/>
          </a:p>
        </p:txBody>
      </p:sp>
      <p:sp>
        <p:nvSpPr>
          <p:cNvPr id="6194" name="Line 50"/>
          <p:cNvSpPr>
            <a:spLocks noChangeShapeType="1"/>
          </p:cNvSpPr>
          <p:nvPr/>
        </p:nvSpPr>
        <p:spPr bwMode="auto">
          <a:xfrm>
            <a:off x="2705100" y="1571625"/>
            <a:ext cx="2286000" cy="2514600"/>
          </a:xfrm>
          <a:prstGeom prst="line">
            <a:avLst/>
          </a:prstGeom>
          <a:noFill/>
          <a:ln w="38100">
            <a:solidFill>
              <a:schemeClr val="tx1"/>
            </a:solidFill>
            <a:prstDash val="dash"/>
            <a:round/>
            <a:headEnd/>
            <a:tailEnd/>
          </a:ln>
          <a:effectLst/>
        </p:spPr>
        <p:txBody>
          <a:bodyPr/>
          <a:lstStyle/>
          <a:p>
            <a:endParaRPr lang="uz-Latn-UZ"/>
          </a:p>
        </p:txBody>
      </p:sp>
      <p:sp>
        <p:nvSpPr>
          <p:cNvPr id="6196" name="Freeform 52"/>
          <p:cNvSpPr>
            <a:spLocks/>
          </p:cNvSpPr>
          <p:nvPr/>
        </p:nvSpPr>
        <p:spPr bwMode="auto">
          <a:xfrm>
            <a:off x="3657600" y="2489200"/>
            <a:ext cx="381000" cy="196850"/>
          </a:xfrm>
          <a:custGeom>
            <a:avLst/>
            <a:gdLst/>
            <a:ahLst/>
            <a:cxnLst>
              <a:cxn ang="0">
                <a:pos x="0" y="144"/>
              </a:cxn>
              <a:cxn ang="0">
                <a:pos x="164" y="0"/>
              </a:cxn>
              <a:cxn ang="0">
                <a:pos x="292" y="172"/>
              </a:cxn>
            </a:cxnLst>
            <a:rect l="0" t="0" r="r" b="b"/>
            <a:pathLst>
              <a:path w="292" h="172">
                <a:moveTo>
                  <a:pt x="0" y="144"/>
                </a:moveTo>
                <a:lnTo>
                  <a:pt x="164" y="0"/>
                </a:lnTo>
                <a:lnTo>
                  <a:pt x="292" y="172"/>
                </a:lnTo>
              </a:path>
            </a:pathLst>
          </a:custGeom>
          <a:noFill/>
          <a:ln w="38100" cmpd="sng">
            <a:solidFill>
              <a:schemeClr val="tx1"/>
            </a:solidFill>
            <a:round/>
            <a:headEnd/>
            <a:tailEnd/>
          </a:ln>
          <a:effectLst/>
        </p:spPr>
        <p:txBody>
          <a:bodyPr/>
          <a:lstStyle/>
          <a:p>
            <a:endParaRPr lang="uz-Latn-UZ"/>
          </a:p>
        </p:txBody>
      </p:sp>
      <p:sp>
        <p:nvSpPr>
          <p:cNvPr id="6198" name="Arc 54"/>
          <p:cNvSpPr>
            <a:spLocks/>
          </p:cNvSpPr>
          <p:nvPr/>
        </p:nvSpPr>
        <p:spPr bwMode="auto">
          <a:xfrm rot="-5400000">
            <a:off x="3534569" y="2543969"/>
            <a:ext cx="246062" cy="304800"/>
          </a:xfrm>
          <a:custGeom>
            <a:avLst/>
            <a:gdLst>
              <a:gd name="G0" fmla="+- 0 0 0"/>
              <a:gd name="G1" fmla="+- 21600 0 0"/>
              <a:gd name="G2" fmla="+- 21600 0 0"/>
              <a:gd name="T0" fmla="*/ 0 w 17439"/>
              <a:gd name="T1" fmla="*/ 0 h 21600"/>
              <a:gd name="T2" fmla="*/ 17439 w 17439"/>
              <a:gd name="T3" fmla="*/ 8855 h 21600"/>
              <a:gd name="T4" fmla="*/ 0 w 17439"/>
              <a:gd name="T5" fmla="*/ 21600 h 21600"/>
            </a:gdLst>
            <a:ahLst/>
            <a:cxnLst>
              <a:cxn ang="0">
                <a:pos x="T0" y="T1"/>
              </a:cxn>
              <a:cxn ang="0">
                <a:pos x="T2" y="T3"/>
              </a:cxn>
              <a:cxn ang="0">
                <a:pos x="T4" y="T5"/>
              </a:cxn>
            </a:cxnLst>
            <a:rect l="0" t="0" r="r" b="b"/>
            <a:pathLst>
              <a:path w="17439" h="21600" fill="none" extrusionOk="0">
                <a:moveTo>
                  <a:pt x="-1" y="0"/>
                </a:moveTo>
                <a:cubicBezTo>
                  <a:pt x="6892" y="0"/>
                  <a:pt x="13371" y="3289"/>
                  <a:pt x="17439" y="8854"/>
                </a:cubicBezTo>
              </a:path>
              <a:path w="17439" h="21600" stroke="0" extrusionOk="0">
                <a:moveTo>
                  <a:pt x="-1" y="0"/>
                </a:moveTo>
                <a:cubicBezTo>
                  <a:pt x="6892" y="0"/>
                  <a:pt x="13371" y="3289"/>
                  <a:pt x="17439" y="8854"/>
                </a:cubicBezTo>
                <a:lnTo>
                  <a:pt x="0" y="21600"/>
                </a:lnTo>
                <a:close/>
              </a:path>
            </a:pathLst>
          </a:custGeom>
          <a:noFill/>
          <a:ln w="38100">
            <a:solidFill>
              <a:schemeClr val="tx1"/>
            </a:solidFill>
            <a:round/>
            <a:headEnd/>
            <a:tailEnd/>
          </a:ln>
          <a:effectLst/>
        </p:spPr>
        <p:txBody>
          <a:bodyPr vert="eaVert" wrap="none" anchor="ctr"/>
          <a:lstStyle/>
          <a:p>
            <a:pPr algn="ctr"/>
            <a:endParaRPr lang="en-US"/>
          </a:p>
        </p:txBody>
      </p:sp>
      <p:sp>
        <p:nvSpPr>
          <p:cNvPr id="6199" name="Arc 55"/>
          <p:cNvSpPr>
            <a:spLocks/>
          </p:cNvSpPr>
          <p:nvPr/>
        </p:nvSpPr>
        <p:spPr bwMode="auto">
          <a:xfrm rot="-5400000">
            <a:off x="3903663" y="2814637"/>
            <a:ext cx="223838" cy="290513"/>
          </a:xfrm>
          <a:custGeom>
            <a:avLst/>
            <a:gdLst>
              <a:gd name="G0" fmla="+- 15864 0 0"/>
              <a:gd name="G1" fmla="+- 0 0 0"/>
              <a:gd name="G2" fmla="+- 21600 0 0"/>
              <a:gd name="T0" fmla="*/ 9441 w 15864"/>
              <a:gd name="T1" fmla="*/ 20623 h 20623"/>
              <a:gd name="T2" fmla="*/ 0 w 15864"/>
              <a:gd name="T3" fmla="*/ 14659 h 20623"/>
              <a:gd name="T4" fmla="*/ 15864 w 15864"/>
              <a:gd name="T5" fmla="*/ 0 h 20623"/>
            </a:gdLst>
            <a:ahLst/>
            <a:cxnLst>
              <a:cxn ang="0">
                <a:pos x="T0" y="T1"/>
              </a:cxn>
              <a:cxn ang="0">
                <a:pos x="T2" y="T3"/>
              </a:cxn>
              <a:cxn ang="0">
                <a:pos x="T4" y="T5"/>
              </a:cxn>
            </a:cxnLst>
            <a:rect l="0" t="0" r="r" b="b"/>
            <a:pathLst>
              <a:path w="15864" h="20623" fill="none" extrusionOk="0">
                <a:moveTo>
                  <a:pt x="9441" y="20622"/>
                </a:moveTo>
                <a:cubicBezTo>
                  <a:pt x="5825" y="19496"/>
                  <a:pt x="2569" y="17440"/>
                  <a:pt x="-1" y="14659"/>
                </a:cubicBezTo>
              </a:path>
              <a:path w="15864" h="20623" stroke="0" extrusionOk="0">
                <a:moveTo>
                  <a:pt x="9441" y="20622"/>
                </a:moveTo>
                <a:cubicBezTo>
                  <a:pt x="5825" y="19496"/>
                  <a:pt x="2569" y="17440"/>
                  <a:pt x="-1" y="14659"/>
                </a:cubicBezTo>
                <a:lnTo>
                  <a:pt x="15864" y="0"/>
                </a:lnTo>
                <a:close/>
              </a:path>
            </a:pathLst>
          </a:custGeom>
          <a:noFill/>
          <a:ln w="38100">
            <a:solidFill>
              <a:schemeClr val="tx1"/>
            </a:solidFill>
            <a:round/>
            <a:headEnd/>
            <a:tailEnd/>
          </a:ln>
          <a:effectLst/>
        </p:spPr>
        <p:txBody>
          <a:bodyPr vert="eaVert" wrap="none" anchor="ctr"/>
          <a:lstStyle/>
          <a:p>
            <a:pPr algn="ctr"/>
            <a:endParaRPr lang="en-US"/>
          </a:p>
        </p:txBody>
      </p:sp>
      <p:sp>
        <p:nvSpPr>
          <p:cNvPr id="6200" name="Arc 56"/>
          <p:cNvSpPr>
            <a:spLocks/>
          </p:cNvSpPr>
          <p:nvPr/>
        </p:nvSpPr>
        <p:spPr bwMode="auto">
          <a:xfrm rot="-5400000">
            <a:off x="3987006" y="2888457"/>
            <a:ext cx="255587" cy="298450"/>
          </a:xfrm>
          <a:custGeom>
            <a:avLst/>
            <a:gdLst>
              <a:gd name="G0" fmla="+- 18169 0 0"/>
              <a:gd name="G1" fmla="+- 0 0 0"/>
              <a:gd name="G2" fmla="+- 21600 0 0"/>
              <a:gd name="T0" fmla="*/ 14187 w 18169"/>
              <a:gd name="T1" fmla="*/ 21230 h 21230"/>
              <a:gd name="T2" fmla="*/ 0 w 18169"/>
              <a:gd name="T3" fmla="*/ 11682 h 21230"/>
              <a:gd name="T4" fmla="*/ 18169 w 18169"/>
              <a:gd name="T5" fmla="*/ 0 h 21230"/>
            </a:gdLst>
            <a:ahLst/>
            <a:cxnLst>
              <a:cxn ang="0">
                <a:pos x="T0" y="T1"/>
              </a:cxn>
              <a:cxn ang="0">
                <a:pos x="T2" y="T3"/>
              </a:cxn>
              <a:cxn ang="0">
                <a:pos x="T4" y="T5"/>
              </a:cxn>
            </a:cxnLst>
            <a:rect l="0" t="0" r="r" b="b"/>
            <a:pathLst>
              <a:path w="18169" h="21230" fill="none" extrusionOk="0">
                <a:moveTo>
                  <a:pt x="14187" y="21229"/>
                </a:moveTo>
                <a:cubicBezTo>
                  <a:pt x="8346" y="20134"/>
                  <a:pt x="3214" y="16680"/>
                  <a:pt x="0" y="11681"/>
                </a:cubicBezTo>
              </a:path>
              <a:path w="18169" h="21230" stroke="0" extrusionOk="0">
                <a:moveTo>
                  <a:pt x="14187" y="21229"/>
                </a:moveTo>
                <a:cubicBezTo>
                  <a:pt x="8346" y="20134"/>
                  <a:pt x="3214" y="16680"/>
                  <a:pt x="0" y="11681"/>
                </a:cubicBezTo>
                <a:lnTo>
                  <a:pt x="18169" y="0"/>
                </a:lnTo>
                <a:close/>
              </a:path>
            </a:pathLst>
          </a:custGeom>
          <a:noFill/>
          <a:ln w="38100">
            <a:solidFill>
              <a:schemeClr val="tx1"/>
            </a:solidFill>
            <a:round/>
            <a:headEnd/>
            <a:tailEnd/>
          </a:ln>
          <a:effectLst/>
        </p:spPr>
        <p:txBody>
          <a:bodyPr vert="eaVert" wrap="none" anchor="ctr"/>
          <a:lstStyle/>
          <a:p>
            <a:pPr algn="ctr"/>
            <a:endParaRPr lang="en-US"/>
          </a:p>
        </p:txBody>
      </p:sp>
      <p:sp>
        <p:nvSpPr>
          <p:cNvPr id="6192" name="Line 48"/>
          <p:cNvSpPr>
            <a:spLocks noChangeShapeType="1"/>
          </p:cNvSpPr>
          <p:nvPr/>
        </p:nvSpPr>
        <p:spPr bwMode="auto">
          <a:xfrm>
            <a:off x="1143000" y="2819400"/>
            <a:ext cx="2667000" cy="0"/>
          </a:xfrm>
          <a:prstGeom prst="line">
            <a:avLst/>
          </a:prstGeom>
          <a:noFill/>
          <a:ln w="38100">
            <a:solidFill>
              <a:srgbClr val="00FF00"/>
            </a:solidFill>
            <a:round/>
            <a:headEnd/>
            <a:tailEnd/>
          </a:ln>
          <a:effectLst/>
        </p:spPr>
        <p:txBody>
          <a:bodyPr/>
          <a:lstStyle/>
          <a:p>
            <a:endParaRPr lang="uz-Latn-UZ"/>
          </a:p>
        </p:txBody>
      </p:sp>
      <p:sp>
        <p:nvSpPr>
          <p:cNvPr id="6193" name="Line 49"/>
          <p:cNvSpPr>
            <a:spLocks noChangeShapeType="1"/>
          </p:cNvSpPr>
          <p:nvPr/>
        </p:nvSpPr>
        <p:spPr bwMode="auto">
          <a:xfrm>
            <a:off x="3810000" y="2819400"/>
            <a:ext cx="2133600" cy="685800"/>
          </a:xfrm>
          <a:prstGeom prst="line">
            <a:avLst/>
          </a:prstGeom>
          <a:noFill/>
          <a:ln w="38100">
            <a:solidFill>
              <a:srgbClr val="00FF00"/>
            </a:solidFill>
            <a:round/>
            <a:headEnd/>
            <a:tailEnd/>
          </a:ln>
          <a:effectLst/>
        </p:spPr>
        <p:txBody>
          <a:bodyPr/>
          <a:lstStyle/>
          <a:p>
            <a:endParaRPr lang="uz-Latn-UZ"/>
          </a:p>
        </p:txBody>
      </p:sp>
      <p:sp>
        <p:nvSpPr>
          <p:cNvPr id="6201" name="Text Box 57"/>
          <p:cNvSpPr txBox="1">
            <a:spLocks noChangeArrowheads="1"/>
          </p:cNvSpPr>
          <p:nvPr/>
        </p:nvSpPr>
        <p:spPr bwMode="auto">
          <a:xfrm>
            <a:off x="838200" y="4876800"/>
            <a:ext cx="1905000" cy="366713"/>
          </a:xfrm>
          <a:prstGeom prst="rect">
            <a:avLst/>
          </a:prstGeom>
          <a:noFill/>
          <a:ln w="9525">
            <a:noFill/>
            <a:miter lim="800000"/>
            <a:headEnd/>
            <a:tailEnd/>
          </a:ln>
          <a:effectLst/>
        </p:spPr>
        <p:txBody>
          <a:bodyPr>
            <a:spAutoFit/>
          </a:bodyPr>
          <a:lstStyle/>
          <a:p>
            <a:pPr>
              <a:spcBef>
                <a:spcPct val="50000"/>
              </a:spcBef>
            </a:pPr>
            <a:endParaRPr lang="en-US">
              <a:sym typeface="Symbol" pitchFamily="18" charset="2"/>
            </a:endParaRPr>
          </a:p>
        </p:txBody>
      </p:sp>
      <p:sp>
        <p:nvSpPr>
          <p:cNvPr id="6204" name="Text Box 60"/>
          <p:cNvSpPr txBox="1">
            <a:spLocks noChangeArrowheads="1"/>
          </p:cNvSpPr>
          <p:nvPr/>
        </p:nvSpPr>
        <p:spPr bwMode="auto">
          <a:xfrm>
            <a:off x="2952750" y="2286000"/>
            <a:ext cx="1066800" cy="579438"/>
          </a:xfrm>
          <a:prstGeom prst="rect">
            <a:avLst/>
          </a:prstGeom>
          <a:noFill/>
          <a:ln w="9525">
            <a:noFill/>
            <a:miter lim="800000"/>
            <a:headEnd/>
            <a:tailEnd/>
          </a:ln>
          <a:effectLst/>
        </p:spPr>
        <p:txBody>
          <a:bodyPr>
            <a:spAutoFit/>
          </a:bodyPr>
          <a:lstStyle/>
          <a:p>
            <a:pPr>
              <a:spcBef>
                <a:spcPct val="50000"/>
              </a:spcBef>
            </a:pPr>
            <a:r>
              <a:rPr lang="vi-VN" sz="3200" b="1">
                <a:sym typeface="Symbol" pitchFamily="18" charset="2"/>
              </a:rPr>
              <a:t></a:t>
            </a:r>
          </a:p>
        </p:txBody>
      </p:sp>
      <p:sp>
        <p:nvSpPr>
          <p:cNvPr id="6205" name="Text Box 61"/>
          <p:cNvSpPr txBox="1">
            <a:spLocks noChangeArrowheads="1"/>
          </p:cNvSpPr>
          <p:nvPr/>
        </p:nvSpPr>
        <p:spPr bwMode="auto">
          <a:xfrm>
            <a:off x="4343400" y="2971800"/>
            <a:ext cx="1066800" cy="579438"/>
          </a:xfrm>
          <a:prstGeom prst="rect">
            <a:avLst/>
          </a:prstGeom>
          <a:noFill/>
          <a:ln w="9525">
            <a:noFill/>
            <a:miter lim="800000"/>
            <a:headEnd/>
            <a:tailEnd/>
          </a:ln>
          <a:effectLst/>
        </p:spPr>
        <p:txBody>
          <a:bodyPr>
            <a:spAutoFit/>
          </a:bodyPr>
          <a:lstStyle/>
          <a:p>
            <a:pPr>
              <a:spcBef>
                <a:spcPct val="50000"/>
              </a:spcBef>
            </a:pPr>
            <a:r>
              <a:rPr lang="vi-VN" sz="3200" b="1">
                <a:sym typeface="Symbol" pitchFamily="18" charset="2"/>
              </a:rPr>
              <a:t></a:t>
            </a:r>
          </a:p>
        </p:txBody>
      </p:sp>
      <p:sp>
        <p:nvSpPr>
          <p:cNvPr id="6206" name="Text Box 62"/>
          <p:cNvSpPr txBox="1">
            <a:spLocks noChangeArrowheads="1"/>
          </p:cNvSpPr>
          <p:nvPr/>
        </p:nvSpPr>
        <p:spPr bwMode="auto">
          <a:xfrm>
            <a:off x="6629400" y="1905000"/>
            <a:ext cx="1676400" cy="519113"/>
          </a:xfrm>
          <a:prstGeom prst="rect">
            <a:avLst/>
          </a:prstGeom>
          <a:noFill/>
          <a:ln w="9525">
            <a:noFill/>
            <a:miter lim="800000"/>
            <a:headEnd/>
            <a:tailEnd/>
          </a:ln>
          <a:effectLst/>
        </p:spPr>
        <p:txBody>
          <a:bodyPr>
            <a:spAutoFit/>
          </a:bodyPr>
          <a:lstStyle/>
          <a:p>
            <a:pPr algn="ctr">
              <a:spcBef>
                <a:spcPct val="50000"/>
              </a:spcBef>
            </a:pPr>
            <a:r>
              <a:rPr lang="en-US" sz="2800" b="1"/>
              <a:t>U</a:t>
            </a:r>
            <a:r>
              <a:rPr lang="en-US" sz="2800" b="1" baseline="-25000"/>
              <a:t>1 </a:t>
            </a:r>
            <a:r>
              <a:rPr lang="en-US" sz="2800" b="1"/>
              <a:t>&lt; U</a:t>
            </a:r>
            <a:r>
              <a:rPr lang="en-US" sz="2800" b="1" baseline="-25000"/>
              <a:t>2</a:t>
            </a:r>
            <a:endParaRPr lang="vi-VN" sz="2800" b="1" baseline="-25000"/>
          </a:p>
        </p:txBody>
      </p:sp>
      <p:sp>
        <p:nvSpPr>
          <p:cNvPr id="6207" name="Line 63"/>
          <p:cNvSpPr>
            <a:spLocks noChangeShapeType="1"/>
          </p:cNvSpPr>
          <p:nvPr/>
        </p:nvSpPr>
        <p:spPr bwMode="auto">
          <a:xfrm>
            <a:off x="1676400" y="2819400"/>
            <a:ext cx="1143000" cy="0"/>
          </a:xfrm>
          <a:prstGeom prst="line">
            <a:avLst/>
          </a:prstGeom>
          <a:noFill/>
          <a:ln w="38100">
            <a:solidFill>
              <a:srgbClr val="00FF00"/>
            </a:solidFill>
            <a:round/>
            <a:headEnd/>
            <a:tailEnd type="arrow" w="med" len="med"/>
          </a:ln>
          <a:effectLst/>
        </p:spPr>
        <p:txBody>
          <a:bodyPr/>
          <a:lstStyle/>
          <a:p>
            <a:endParaRPr lang="uz-Latn-UZ"/>
          </a:p>
        </p:txBody>
      </p:sp>
      <p:sp>
        <p:nvSpPr>
          <p:cNvPr id="6208" name="Line 64"/>
          <p:cNvSpPr>
            <a:spLocks noChangeShapeType="1"/>
          </p:cNvSpPr>
          <p:nvPr/>
        </p:nvSpPr>
        <p:spPr bwMode="auto">
          <a:xfrm>
            <a:off x="4419600" y="3014663"/>
            <a:ext cx="762000" cy="246062"/>
          </a:xfrm>
          <a:prstGeom prst="line">
            <a:avLst/>
          </a:prstGeom>
          <a:noFill/>
          <a:ln w="38100">
            <a:solidFill>
              <a:srgbClr val="00FF00"/>
            </a:solidFill>
            <a:round/>
            <a:headEnd/>
            <a:tailEnd type="arrow" w="med" len="med"/>
          </a:ln>
          <a:effectLst/>
        </p:spPr>
        <p:txBody>
          <a:bodyPr/>
          <a:lstStyle/>
          <a:p>
            <a:endParaRPr lang="uz-Latn-UZ"/>
          </a:p>
        </p:txBody>
      </p:sp>
      <p:sp>
        <p:nvSpPr>
          <p:cNvPr id="21" name="Date Placeholder 20"/>
          <p:cNvSpPr>
            <a:spLocks noGrp="1"/>
          </p:cNvSpPr>
          <p:nvPr>
            <p:ph type="dt" sz="half" idx="10"/>
          </p:nvPr>
        </p:nvSpPr>
        <p:spPr/>
        <p:txBody>
          <a:bodyPr/>
          <a:lstStyle/>
          <a:p>
            <a:fld id="{73542DF6-269F-41D5-939A-D87E16454DA1}" type="datetime1">
              <a:rPr lang="uz-Latn-UZ" smtClean="0"/>
              <a:pPr/>
              <a:t>15/12 2010</a:t>
            </a:fld>
            <a:endParaRPr lang="uz-Latn-UZ"/>
          </a:p>
        </p:txBody>
      </p:sp>
      <p:sp>
        <p:nvSpPr>
          <p:cNvPr id="22" name="Slide Number Placeholder 21"/>
          <p:cNvSpPr>
            <a:spLocks noGrp="1"/>
          </p:cNvSpPr>
          <p:nvPr>
            <p:ph type="sldNum" sz="quarter" idx="12"/>
          </p:nvPr>
        </p:nvSpPr>
        <p:spPr/>
        <p:txBody>
          <a:bodyPr/>
          <a:lstStyle/>
          <a:p>
            <a:fld id="{8E1AD46C-56E5-4B44-BEDD-E369C7BBEEFE}" type="slidenum">
              <a:rPr lang="uz-Latn-UZ" smtClean="0"/>
              <a:pPr/>
              <a:t>59</a:t>
            </a:fld>
            <a:endParaRPr lang="uz-Latn-UZ"/>
          </a:p>
        </p:txBody>
      </p:sp>
      <p:sp>
        <p:nvSpPr>
          <p:cNvPr id="23" name="Footer Placeholder 22"/>
          <p:cNvSpPr>
            <a:spLocks noGrp="1"/>
          </p:cNvSpPr>
          <p:nvPr>
            <p:ph type="ftr" sz="quarter" idx="11"/>
          </p:nvPr>
        </p:nvSpPr>
        <p:spPr/>
        <p:txBody>
          <a:bodyPr/>
          <a:lstStyle/>
          <a:p>
            <a:r>
              <a:rPr lang="vi-VN" smtClean="0"/>
              <a:t>BỘ MÔN VẬT LÝ ĐIỆN TỬ ỨNG DỤNG</a:t>
            </a:r>
            <a:endParaRPr lang="uz-Latn-UZ"/>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960438" y="549275"/>
            <a:ext cx="5340350" cy="863600"/>
            <a:chOff x="605" y="346"/>
            <a:chExt cx="3364" cy="544"/>
          </a:xfrm>
        </p:grpSpPr>
        <p:graphicFrame>
          <p:nvGraphicFramePr>
            <p:cNvPr id="4103" name="Object 6"/>
            <p:cNvGraphicFramePr>
              <a:graphicFrameLocks noChangeAspect="1"/>
            </p:cNvGraphicFramePr>
            <p:nvPr/>
          </p:nvGraphicFramePr>
          <p:xfrm>
            <a:off x="605" y="346"/>
            <a:ext cx="869" cy="516"/>
          </p:xfrm>
          <a:graphic>
            <a:graphicData uri="http://schemas.openxmlformats.org/presentationml/2006/ole">
              <p:oleObj spid="_x0000_s98311" name="Equation" r:id="rId3" imgW="812520" imgH="482400" progId="">
                <p:embed/>
              </p:oleObj>
            </a:graphicData>
          </a:graphic>
        </p:graphicFrame>
        <p:graphicFrame>
          <p:nvGraphicFramePr>
            <p:cNvPr id="4104" name="Object 7"/>
            <p:cNvGraphicFramePr>
              <a:graphicFrameLocks noChangeAspect="1"/>
            </p:cNvGraphicFramePr>
            <p:nvPr/>
          </p:nvGraphicFramePr>
          <p:xfrm>
            <a:off x="1882" y="376"/>
            <a:ext cx="907" cy="514"/>
          </p:xfrm>
          <a:graphic>
            <a:graphicData uri="http://schemas.openxmlformats.org/presentationml/2006/ole">
              <p:oleObj spid="_x0000_s98312" name="Equation" r:id="rId4" imgW="850680" imgH="482400" progId="">
                <p:embed/>
              </p:oleObj>
            </a:graphicData>
          </a:graphic>
        </p:graphicFrame>
        <p:graphicFrame>
          <p:nvGraphicFramePr>
            <p:cNvPr id="4105" name="Object 8"/>
            <p:cNvGraphicFramePr>
              <a:graphicFrameLocks noChangeAspect="1"/>
            </p:cNvGraphicFramePr>
            <p:nvPr/>
          </p:nvGraphicFramePr>
          <p:xfrm>
            <a:off x="3243" y="416"/>
            <a:ext cx="726" cy="460"/>
          </p:xfrm>
          <a:graphic>
            <a:graphicData uri="http://schemas.openxmlformats.org/presentationml/2006/ole">
              <p:oleObj spid="_x0000_s98313" name="Equation" r:id="rId5" imgW="761760" imgH="482400" progId="">
                <p:embed/>
              </p:oleObj>
            </a:graphicData>
          </a:graphic>
        </p:graphicFrame>
        <p:sp>
          <p:nvSpPr>
            <p:cNvPr id="4119" name="Rectangle 9"/>
            <p:cNvSpPr>
              <a:spLocks noChangeArrowheads="1"/>
            </p:cNvSpPr>
            <p:nvPr/>
          </p:nvSpPr>
          <p:spPr bwMode="auto">
            <a:xfrm>
              <a:off x="1429" y="436"/>
              <a:ext cx="499" cy="318"/>
            </a:xfrm>
            <a:prstGeom prst="rect">
              <a:avLst/>
            </a:prstGeom>
            <a:noFill/>
            <a:ln w="9525">
              <a:noFill/>
              <a:miter lim="800000"/>
              <a:headEnd/>
              <a:tailEnd/>
            </a:ln>
          </p:spPr>
          <p:txBody>
            <a:bodyPr wrap="none" anchor="ctr"/>
            <a:lstStyle/>
            <a:p>
              <a:pPr algn="ctr"/>
              <a:r>
                <a:rPr lang="en-US"/>
                <a:t>=</a:t>
              </a:r>
            </a:p>
          </p:txBody>
        </p:sp>
        <p:sp>
          <p:nvSpPr>
            <p:cNvPr id="4120" name="Rectangle 10"/>
            <p:cNvSpPr>
              <a:spLocks noChangeArrowheads="1"/>
            </p:cNvSpPr>
            <p:nvPr/>
          </p:nvSpPr>
          <p:spPr bwMode="auto">
            <a:xfrm>
              <a:off x="2744" y="436"/>
              <a:ext cx="499" cy="318"/>
            </a:xfrm>
            <a:prstGeom prst="rect">
              <a:avLst/>
            </a:prstGeom>
            <a:noFill/>
            <a:ln w="9525">
              <a:noFill/>
              <a:miter lim="800000"/>
              <a:headEnd/>
              <a:tailEnd/>
            </a:ln>
          </p:spPr>
          <p:txBody>
            <a:bodyPr wrap="none" anchor="ctr"/>
            <a:lstStyle/>
            <a:p>
              <a:pPr algn="ctr"/>
              <a:r>
                <a:rPr lang="en-US"/>
                <a:t>=</a:t>
              </a:r>
            </a:p>
          </p:txBody>
        </p:sp>
      </p:grpSp>
      <p:graphicFrame>
        <p:nvGraphicFramePr>
          <p:cNvPr id="4098" name="Object 12"/>
          <p:cNvGraphicFramePr>
            <a:graphicFrameLocks noChangeAspect="1"/>
          </p:cNvGraphicFramePr>
          <p:nvPr/>
        </p:nvGraphicFramePr>
        <p:xfrm>
          <a:off x="827088" y="1557338"/>
          <a:ext cx="406400" cy="898525"/>
        </p:xfrm>
        <a:graphic>
          <a:graphicData uri="http://schemas.openxmlformats.org/presentationml/2006/ole">
            <p:oleObj spid="_x0000_s98306" name="Equation" r:id="rId6" imgW="177480" imgH="393480" progId="">
              <p:embed/>
            </p:oleObj>
          </a:graphicData>
        </a:graphic>
      </p:graphicFrame>
      <p:grpSp>
        <p:nvGrpSpPr>
          <p:cNvPr id="3" name="Group 15"/>
          <p:cNvGrpSpPr>
            <a:grpSpLocks/>
          </p:cNvGrpSpPr>
          <p:nvPr/>
        </p:nvGrpSpPr>
        <p:grpSpPr bwMode="auto">
          <a:xfrm>
            <a:off x="1476375" y="2297113"/>
            <a:ext cx="1871663" cy="893762"/>
            <a:chOff x="930" y="1447"/>
            <a:chExt cx="1179" cy="563"/>
          </a:xfrm>
        </p:grpSpPr>
        <p:graphicFrame>
          <p:nvGraphicFramePr>
            <p:cNvPr id="4102" name="Object 13"/>
            <p:cNvGraphicFramePr>
              <a:graphicFrameLocks noChangeAspect="1"/>
            </p:cNvGraphicFramePr>
            <p:nvPr/>
          </p:nvGraphicFramePr>
          <p:xfrm>
            <a:off x="930" y="1447"/>
            <a:ext cx="771" cy="563"/>
          </p:xfrm>
          <a:graphic>
            <a:graphicData uri="http://schemas.openxmlformats.org/presentationml/2006/ole">
              <p:oleObj spid="_x0000_s98310" name="Equation" r:id="rId7" imgW="660240" imgH="482400" progId="">
                <p:embed/>
              </p:oleObj>
            </a:graphicData>
          </a:graphic>
        </p:graphicFrame>
        <p:sp>
          <p:nvSpPr>
            <p:cNvPr id="4118" name="Rectangle 14"/>
            <p:cNvSpPr>
              <a:spLocks noChangeArrowheads="1"/>
            </p:cNvSpPr>
            <p:nvPr/>
          </p:nvSpPr>
          <p:spPr bwMode="auto">
            <a:xfrm>
              <a:off x="1610" y="1570"/>
              <a:ext cx="499" cy="317"/>
            </a:xfrm>
            <a:prstGeom prst="rect">
              <a:avLst/>
            </a:prstGeom>
            <a:noFill/>
            <a:ln w="9525">
              <a:noFill/>
              <a:miter lim="800000"/>
              <a:headEnd/>
              <a:tailEnd/>
            </a:ln>
          </p:spPr>
          <p:txBody>
            <a:bodyPr wrap="none" anchor="ctr"/>
            <a:lstStyle/>
            <a:p>
              <a:pPr algn="ctr"/>
              <a:r>
                <a:rPr lang="en-US"/>
                <a:t>= 0</a:t>
              </a:r>
            </a:p>
          </p:txBody>
        </p:sp>
      </p:grpSp>
      <p:grpSp>
        <p:nvGrpSpPr>
          <p:cNvPr id="4" name="Group 27"/>
          <p:cNvGrpSpPr>
            <a:grpSpLocks/>
          </p:cNvGrpSpPr>
          <p:nvPr/>
        </p:nvGrpSpPr>
        <p:grpSpPr bwMode="auto">
          <a:xfrm>
            <a:off x="323850" y="0"/>
            <a:ext cx="8497888" cy="7138988"/>
            <a:chOff x="204" y="0"/>
            <a:chExt cx="5353" cy="4497"/>
          </a:xfrm>
        </p:grpSpPr>
        <p:grpSp>
          <p:nvGrpSpPr>
            <p:cNvPr id="5" name="Group 24"/>
            <p:cNvGrpSpPr>
              <a:grpSpLocks/>
            </p:cNvGrpSpPr>
            <p:nvPr/>
          </p:nvGrpSpPr>
          <p:grpSpPr bwMode="auto">
            <a:xfrm>
              <a:off x="204" y="0"/>
              <a:ext cx="4626" cy="4497"/>
              <a:chOff x="204" y="0"/>
              <a:chExt cx="4626" cy="4497"/>
            </a:xfrm>
          </p:grpSpPr>
          <p:grpSp>
            <p:nvGrpSpPr>
              <p:cNvPr id="6" name="Group 21"/>
              <p:cNvGrpSpPr>
                <a:grpSpLocks/>
              </p:cNvGrpSpPr>
              <p:nvPr/>
            </p:nvGrpSpPr>
            <p:grpSpPr bwMode="auto">
              <a:xfrm>
                <a:off x="204" y="0"/>
                <a:ext cx="4626" cy="4497"/>
                <a:chOff x="204" y="0"/>
                <a:chExt cx="4626" cy="4497"/>
              </a:xfrm>
            </p:grpSpPr>
            <p:grpSp>
              <p:nvGrpSpPr>
                <p:cNvPr id="7" name="Group 18"/>
                <p:cNvGrpSpPr>
                  <a:grpSpLocks/>
                </p:cNvGrpSpPr>
                <p:nvPr/>
              </p:nvGrpSpPr>
              <p:grpSpPr bwMode="auto">
                <a:xfrm>
                  <a:off x="204" y="0"/>
                  <a:ext cx="4626" cy="4497"/>
                  <a:chOff x="204" y="0"/>
                  <a:chExt cx="2880" cy="4497"/>
                </a:xfrm>
              </p:grpSpPr>
              <p:sp>
                <p:nvSpPr>
                  <p:cNvPr id="4116" name="Rectangle 5"/>
                  <p:cNvSpPr>
                    <a:spLocks noChangeArrowheads="1"/>
                  </p:cNvSpPr>
                  <p:nvPr/>
                </p:nvSpPr>
                <p:spPr bwMode="auto">
                  <a:xfrm>
                    <a:off x="204" y="0"/>
                    <a:ext cx="2880" cy="4497"/>
                  </a:xfrm>
                  <a:prstGeom prst="rect">
                    <a:avLst/>
                  </a:prstGeom>
                  <a:noFill/>
                  <a:ln w="9525">
                    <a:noFill/>
                    <a:miter lim="800000"/>
                    <a:headEnd/>
                    <a:tailEnd/>
                  </a:ln>
                </p:spPr>
                <p:txBody>
                  <a:bodyPr>
                    <a:spAutoFit/>
                  </a:bodyPr>
                  <a:lstStyle/>
                  <a:p>
                    <a:pPr eaLnBrk="0" hangingPunct="0"/>
                    <a:r>
                      <a:rPr lang="en-US" sz="2800" dirty="0" err="1">
                        <a:latin typeface="VNI-Times" pitchFamily="2" charset="0"/>
                      </a:rPr>
                      <a:t>Phöông</a:t>
                    </a:r>
                    <a:r>
                      <a:rPr lang="en-US" sz="2800" dirty="0">
                        <a:latin typeface="VNI-Times" pitchFamily="2" charset="0"/>
                      </a:rPr>
                      <a:t> </a:t>
                    </a:r>
                    <a:r>
                      <a:rPr lang="en-US" sz="2800" dirty="0" err="1">
                        <a:latin typeface="VNI-Times" pitchFamily="2" charset="0"/>
                      </a:rPr>
                      <a:t>trình</a:t>
                    </a:r>
                    <a:r>
                      <a:rPr lang="en-US" sz="2800" dirty="0">
                        <a:latin typeface="VNI-Times" pitchFamily="2" charset="0"/>
                      </a:rPr>
                      <a:t> (4) </a:t>
                    </a:r>
                    <a:r>
                      <a:rPr lang="en-US" sz="2800" dirty="0" err="1">
                        <a:latin typeface="VNI-Times" pitchFamily="2" charset="0"/>
                      </a:rPr>
                      <a:t>trôû</a:t>
                    </a:r>
                    <a:r>
                      <a:rPr lang="en-US" sz="2800" dirty="0">
                        <a:latin typeface="VNI-Times" pitchFamily="2" charset="0"/>
                      </a:rPr>
                      <a:t> </a:t>
                    </a:r>
                    <a:r>
                      <a:rPr lang="en-US" sz="2800" dirty="0" err="1">
                        <a:latin typeface="VNI-Times" pitchFamily="2" charset="0"/>
                      </a:rPr>
                      <a:t>thaønh</a:t>
                    </a:r>
                    <a:r>
                      <a:rPr lang="en-US" sz="2800" dirty="0">
                        <a:latin typeface="VNI-Times" pitchFamily="2" charset="0"/>
                      </a:rPr>
                      <a:t>:</a:t>
                    </a:r>
                  </a:p>
                  <a:p>
                    <a:pPr eaLnBrk="0" hangingPunct="0"/>
                    <a:endParaRPr lang="en-US" sz="2800" dirty="0">
                      <a:latin typeface="VNI-Times" pitchFamily="2" charset="0"/>
                    </a:endParaRPr>
                  </a:p>
                  <a:p>
                    <a:pPr eaLnBrk="0" hangingPunct="0"/>
                    <a:endParaRPr lang="en-US" sz="2800" dirty="0">
                      <a:latin typeface="VNI-Times" pitchFamily="2" charset="0"/>
                    </a:endParaRPr>
                  </a:p>
                  <a:p>
                    <a:pPr eaLnBrk="0" hangingPunct="0"/>
                    <a:endParaRPr lang="en-US" sz="2800" dirty="0">
                      <a:latin typeface="VNI-Times" pitchFamily="2" charset="0"/>
                    </a:endParaRPr>
                  </a:p>
                  <a:p>
                    <a:pPr eaLnBrk="0" hangingPunct="0"/>
                    <a:r>
                      <a:rPr lang="en-US" sz="2800" dirty="0">
                        <a:latin typeface="VNI-Times" pitchFamily="2" charset="0"/>
                      </a:rPr>
                      <a:t>Do     = </a:t>
                    </a:r>
                    <a:r>
                      <a:rPr lang="en-US" sz="2800" dirty="0" err="1">
                        <a:latin typeface="VNI-Times" pitchFamily="2" charset="0"/>
                      </a:rPr>
                      <a:t>conts</a:t>
                    </a:r>
                    <a:endParaRPr lang="en-US" sz="2800" dirty="0">
                      <a:latin typeface="VNI-Times" pitchFamily="2" charset="0"/>
                    </a:endParaRPr>
                  </a:p>
                  <a:p>
                    <a:pPr eaLnBrk="0" hangingPunct="0"/>
                    <a:endParaRPr lang="en-US" sz="2800" dirty="0">
                      <a:latin typeface="VNI-Times" pitchFamily="2" charset="0"/>
                    </a:endParaRPr>
                  </a:p>
                  <a:p>
                    <a:pPr eaLnBrk="0" hangingPunct="0"/>
                    <a:r>
                      <a:rPr lang="en-US" sz="2800" dirty="0" err="1">
                        <a:latin typeface="VNI-Times" pitchFamily="2" charset="0"/>
                      </a:rPr>
                      <a:t>Neân</a:t>
                    </a:r>
                    <a:endParaRPr lang="en-US" sz="2800" dirty="0">
                      <a:latin typeface="VNI-Times" pitchFamily="2" charset="0"/>
                    </a:endParaRPr>
                  </a:p>
                  <a:p>
                    <a:pPr eaLnBrk="0" hangingPunct="0"/>
                    <a:r>
                      <a:rPr lang="en-US" sz="2800" dirty="0" err="1">
                        <a:latin typeface="VNI-Times" pitchFamily="2" charset="0"/>
                      </a:rPr>
                      <a:t>Thay</a:t>
                    </a:r>
                    <a:r>
                      <a:rPr lang="en-US" sz="2800" dirty="0">
                        <a:latin typeface="VNI-Times" pitchFamily="2" charset="0"/>
                      </a:rPr>
                      <a:t> (5) </a:t>
                    </a:r>
                    <a:r>
                      <a:rPr lang="en-US" sz="2800" dirty="0" err="1">
                        <a:latin typeface="VNI-Times" pitchFamily="2" charset="0"/>
                      </a:rPr>
                      <a:t>vaøo</a:t>
                    </a:r>
                    <a:r>
                      <a:rPr lang="en-US" sz="2800" dirty="0">
                        <a:latin typeface="VNI-Times" pitchFamily="2" charset="0"/>
                      </a:rPr>
                      <a:t> (6)</a:t>
                    </a:r>
                  </a:p>
                  <a:p>
                    <a:pPr eaLnBrk="0" hangingPunct="0"/>
                    <a:endParaRPr lang="en-US" sz="2800" dirty="0">
                      <a:latin typeface="VNI-Times" pitchFamily="2" charset="0"/>
                    </a:endParaRPr>
                  </a:p>
                  <a:p>
                    <a:pPr eaLnBrk="0" hangingPunct="0"/>
                    <a:r>
                      <a:rPr lang="en-US" sz="2800" dirty="0">
                        <a:latin typeface="VNI-Times" pitchFamily="2" charset="0"/>
                      </a:rPr>
                      <a:t>(4) </a:t>
                    </a:r>
                    <a:r>
                      <a:rPr lang="en-US" sz="2800" dirty="0">
                        <a:latin typeface="VNI-Times" pitchFamily="2" charset="0"/>
                        <a:sym typeface="Symbol" pitchFamily="18" charset="2"/>
                      </a:rPr>
                      <a:t> </a:t>
                    </a:r>
                  </a:p>
                  <a:p>
                    <a:pPr eaLnBrk="0" hangingPunct="0"/>
                    <a:endParaRPr lang="en-US" sz="2800" dirty="0">
                      <a:latin typeface="VNI-Times" pitchFamily="2" charset="0"/>
                    </a:endParaRPr>
                  </a:p>
                  <a:p>
                    <a:pPr eaLnBrk="0" hangingPunct="0"/>
                    <a:r>
                      <a:rPr lang="en-US" sz="2800" dirty="0">
                        <a:latin typeface="VNI-Times" pitchFamily="2" charset="0"/>
                      </a:rPr>
                      <a:t>Do </a:t>
                    </a:r>
                  </a:p>
                  <a:p>
                    <a:pPr eaLnBrk="0" hangingPunct="0"/>
                    <a:endParaRPr lang="en-US" sz="2800" dirty="0">
                      <a:latin typeface="VNI-Times" pitchFamily="2" charset="0"/>
                    </a:endParaRPr>
                  </a:p>
                  <a:p>
                    <a:pPr eaLnBrk="0" hangingPunct="0"/>
                    <a:r>
                      <a:rPr lang="en-US" sz="2800" dirty="0" err="1">
                        <a:latin typeface="VNI-Times" pitchFamily="2" charset="0"/>
                      </a:rPr>
                      <a:t>Neân</a:t>
                    </a:r>
                    <a:r>
                      <a:rPr lang="en-US" sz="2800" dirty="0">
                        <a:latin typeface="VNI-Times" pitchFamily="2" charset="0"/>
                      </a:rPr>
                      <a:t> </a:t>
                    </a:r>
                  </a:p>
                  <a:p>
                    <a:pPr eaLnBrk="0" hangingPunct="0"/>
                    <a:endParaRPr lang="en-US" sz="2800" dirty="0">
                      <a:latin typeface="VNI-Times" pitchFamily="2" charset="0"/>
                    </a:endParaRPr>
                  </a:p>
                  <a:p>
                    <a:pPr eaLnBrk="0" hangingPunct="0">
                      <a:spcBef>
                        <a:spcPct val="50000"/>
                      </a:spcBef>
                    </a:pPr>
                    <a:endParaRPr lang="en-US" sz="2800" dirty="0">
                      <a:latin typeface="VNI-Times" pitchFamily="2" charset="0"/>
                    </a:endParaRPr>
                  </a:p>
                </p:txBody>
              </p:sp>
              <p:graphicFrame>
                <p:nvGraphicFramePr>
                  <p:cNvPr id="4101" name="Object 16"/>
                  <p:cNvGraphicFramePr>
                    <a:graphicFrameLocks noChangeAspect="1"/>
                  </p:cNvGraphicFramePr>
                  <p:nvPr/>
                </p:nvGraphicFramePr>
                <p:xfrm>
                  <a:off x="839" y="2334"/>
                  <a:ext cx="998" cy="539"/>
                </p:xfrm>
                <a:graphic>
                  <a:graphicData uri="http://schemas.openxmlformats.org/presentationml/2006/ole">
                    <p:oleObj spid="_x0000_s98309" name="Equation" r:id="rId8" imgW="939600" imgH="507960" progId="">
                      <p:embed/>
                    </p:oleObj>
                  </a:graphicData>
                </a:graphic>
              </p:graphicFrame>
              <p:sp>
                <p:nvSpPr>
                  <p:cNvPr id="4117" name="Rectangle 17"/>
                  <p:cNvSpPr>
                    <a:spLocks noChangeArrowheads="1"/>
                  </p:cNvSpPr>
                  <p:nvPr/>
                </p:nvSpPr>
                <p:spPr bwMode="auto">
                  <a:xfrm>
                    <a:off x="1837" y="2387"/>
                    <a:ext cx="408" cy="408"/>
                  </a:xfrm>
                  <a:prstGeom prst="rect">
                    <a:avLst/>
                  </a:prstGeom>
                  <a:noFill/>
                  <a:ln w="9525">
                    <a:noFill/>
                    <a:miter lim="800000"/>
                    <a:headEnd/>
                    <a:tailEnd/>
                  </a:ln>
                </p:spPr>
                <p:txBody>
                  <a:bodyPr wrap="none" anchor="ctr"/>
                  <a:lstStyle/>
                  <a:p>
                    <a:pPr algn="ctr"/>
                    <a:r>
                      <a:rPr lang="en-US"/>
                      <a:t>= 0</a:t>
                    </a:r>
                  </a:p>
                </p:txBody>
              </p:sp>
            </p:grpSp>
            <p:graphicFrame>
              <p:nvGraphicFramePr>
                <p:cNvPr id="4100" name="Object 19"/>
                <p:cNvGraphicFramePr>
                  <a:graphicFrameLocks noChangeAspect="1"/>
                </p:cNvGraphicFramePr>
                <p:nvPr/>
              </p:nvGraphicFramePr>
              <p:xfrm>
                <a:off x="612" y="2840"/>
                <a:ext cx="310" cy="565"/>
              </p:xfrm>
              <a:graphic>
                <a:graphicData uri="http://schemas.openxmlformats.org/presentationml/2006/ole">
                  <p:oleObj spid="_x0000_s98308" name="Equation" r:id="rId9" imgW="215640" imgH="393480" progId="">
                    <p:embed/>
                  </p:oleObj>
                </a:graphicData>
              </a:graphic>
            </p:graphicFrame>
            <p:sp>
              <p:nvSpPr>
                <p:cNvPr id="4115" name="Rectangle 20"/>
                <p:cNvSpPr>
                  <a:spLocks noChangeArrowheads="1"/>
                </p:cNvSpPr>
                <p:nvPr/>
              </p:nvSpPr>
              <p:spPr bwMode="auto">
                <a:xfrm>
                  <a:off x="975" y="3022"/>
                  <a:ext cx="545" cy="227"/>
                </a:xfrm>
                <a:prstGeom prst="rect">
                  <a:avLst/>
                </a:prstGeom>
                <a:noFill/>
                <a:ln w="9525">
                  <a:noFill/>
                  <a:miter lim="800000"/>
                  <a:headEnd/>
                  <a:tailEnd/>
                </a:ln>
              </p:spPr>
              <p:txBody>
                <a:bodyPr wrap="none" anchor="ctr"/>
                <a:lstStyle/>
                <a:p>
                  <a:pPr algn="ctr"/>
                  <a:r>
                    <a:rPr lang="en-US"/>
                    <a:t>= Const</a:t>
                  </a:r>
                </a:p>
              </p:txBody>
            </p:sp>
          </p:grpSp>
          <p:graphicFrame>
            <p:nvGraphicFramePr>
              <p:cNvPr id="4099" name="Object 22"/>
              <p:cNvGraphicFramePr>
                <a:graphicFrameLocks noChangeAspect="1"/>
              </p:cNvGraphicFramePr>
              <p:nvPr/>
            </p:nvGraphicFramePr>
            <p:xfrm>
              <a:off x="974" y="3394"/>
              <a:ext cx="826" cy="386"/>
            </p:xfrm>
            <a:graphic>
              <a:graphicData uri="http://schemas.openxmlformats.org/presentationml/2006/ole">
                <p:oleObj spid="_x0000_s98307" name="Equation" r:id="rId10" imgW="761760" imgH="482400" progId="">
                  <p:embed/>
                </p:oleObj>
              </a:graphicData>
            </a:graphic>
          </p:graphicFrame>
          <p:sp>
            <p:nvSpPr>
              <p:cNvPr id="4113" name="Rectangle 23"/>
              <p:cNvSpPr>
                <a:spLocks noChangeArrowheads="1"/>
              </p:cNvSpPr>
              <p:nvPr/>
            </p:nvSpPr>
            <p:spPr bwMode="auto">
              <a:xfrm>
                <a:off x="1519" y="3476"/>
                <a:ext cx="545" cy="272"/>
              </a:xfrm>
              <a:prstGeom prst="rect">
                <a:avLst/>
              </a:prstGeom>
              <a:noFill/>
              <a:ln w="9525">
                <a:noFill/>
                <a:miter lim="800000"/>
                <a:headEnd/>
                <a:tailEnd/>
              </a:ln>
            </p:spPr>
            <p:txBody>
              <a:bodyPr wrap="none" anchor="ctr"/>
              <a:lstStyle/>
              <a:p>
                <a:pPr algn="ctr"/>
                <a:r>
                  <a:rPr lang="en-US" dirty="0" smtClean="0"/>
                  <a:t>         = </a:t>
                </a:r>
                <a:r>
                  <a:rPr lang="en-US" dirty="0"/>
                  <a:t>0</a:t>
                </a:r>
              </a:p>
            </p:txBody>
          </p:sp>
        </p:grpSp>
        <p:sp>
          <p:nvSpPr>
            <p:cNvPr id="4110" name="Rectangle 25"/>
            <p:cNvSpPr>
              <a:spLocks noChangeArrowheads="1"/>
            </p:cNvSpPr>
            <p:nvPr/>
          </p:nvSpPr>
          <p:spPr bwMode="auto">
            <a:xfrm>
              <a:off x="4966" y="1525"/>
              <a:ext cx="590" cy="409"/>
            </a:xfrm>
            <a:prstGeom prst="rect">
              <a:avLst/>
            </a:prstGeom>
            <a:noFill/>
            <a:ln w="9525">
              <a:noFill/>
              <a:miter lim="800000"/>
              <a:headEnd/>
              <a:tailEnd/>
            </a:ln>
          </p:spPr>
          <p:txBody>
            <a:bodyPr wrap="none" anchor="ctr"/>
            <a:lstStyle/>
            <a:p>
              <a:pPr algn="ctr"/>
              <a:r>
                <a:rPr lang="en-US" b="1"/>
                <a:t>(6)</a:t>
              </a:r>
            </a:p>
          </p:txBody>
        </p:sp>
        <p:sp>
          <p:nvSpPr>
            <p:cNvPr id="4111" name="Rectangle 26"/>
            <p:cNvSpPr>
              <a:spLocks noChangeArrowheads="1"/>
            </p:cNvSpPr>
            <p:nvPr/>
          </p:nvSpPr>
          <p:spPr bwMode="auto">
            <a:xfrm>
              <a:off x="4967" y="3158"/>
              <a:ext cx="590" cy="545"/>
            </a:xfrm>
            <a:prstGeom prst="rect">
              <a:avLst/>
            </a:prstGeom>
            <a:noFill/>
            <a:ln w="9525">
              <a:noFill/>
              <a:miter lim="800000"/>
              <a:headEnd/>
              <a:tailEnd/>
            </a:ln>
          </p:spPr>
          <p:txBody>
            <a:bodyPr wrap="none" anchor="ctr"/>
            <a:lstStyle/>
            <a:p>
              <a:pPr algn="ctr"/>
              <a:r>
                <a:rPr lang="en-US" b="1"/>
                <a:t>(7)</a:t>
              </a:r>
            </a:p>
          </p:txBody>
        </p:sp>
      </p:grpSp>
      <p:sp>
        <p:nvSpPr>
          <p:cNvPr id="25" name="Date Placeholder 24"/>
          <p:cNvSpPr>
            <a:spLocks noGrp="1"/>
          </p:cNvSpPr>
          <p:nvPr>
            <p:ph type="dt" sz="half" idx="10"/>
          </p:nvPr>
        </p:nvSpPr>
        <p:spPr/>
        <p:txBody>
          <a:bodyPr/>
          <a:lstStyle/>
          <a:p>
            <a:fld id="{B6A59646-1097-4252-86DC-7AD35A262D04}" type="datetime1">
              <a:rPr lang="uz-Latn-UZ" smtClean="0"/>
              <a:pPr/>
              <a:t>15/12 2010</a:t>
            </a:fld>
            <a:endParaRPr lang="uz-Latn-UZ"/>
          </a:p>
        </p:txBody>
      </p:sp>
      <p:sp>
        <p:nvSpPr>
          <p:cNvPr id="26" name="Slide Number Placeholder 25"/>
          <p:cNvSpPr>
            <a:spLocks noGrp="1"/>
          </p:cNvSpPr>
          <p:nvPr>
            <p:ph type="sldNum" sz="quarter" idx="12"/>
          </p:nvPr>
        </p:nvSpPr>
        <p:spPr/>
        <p:txBody>
          <a:bodyPr/>
          <a:lstStyle/>
          <a:p>
            <a:fld id="{8E1AD46C-56E5-4B44-BEDD-E369C7BBEEFE}" type="slidenum">
              <a:rPr lang="uz-Latn-UZ" smtClean="0"/>
              <a:pPr/>
              <a:t>6</a:t>
            </a:fld>
            <a:endParaRPr lang="uz-Latn-UZ"/>
          </a:p>
        </p:txBody>
      </p:sp>
      <p:sp>
        <p:nvSpPr>
          <p:cNvPr id="27" name="Footer Placeholder 26"/>
          <p:cNvSpPr>
            <a:spLocks noGrp="1"/>
          </p:cNvSpPr>
          <p:nvPr>
            <p:ph type="ftr" sz="quarter" idx="11"/>
          </p:nvPr>
        </p:nvSpPr>
        <p:spPr/>
        <p:txBody>
          <a:bodyPr/>
          <a:lstStyle/>
          <a:p>
            <a:r>
              <a:rPr lang="vi-VN" smtClean="0"/>
              <a:t>BỘ MÔN VẬT LÝ ĐIỆN TỬ ỨNG DỤNG</a:t>
            </a:r>
            <a:endParaRPr lang="uz-Latn-UZ"/>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4"/>
          <p:cNvGrpSpPr>
            <a:grpSpLocks/>
          </p:cNvGrpSpPr>
          <p:nvPr/>
        </p:nvGrpSpPr>
        <p:grpSpPr bwMode="auto">
          <a:xfrm>
            <a:off x="609600" y="550882"/>
            <a:ext cx="7848600" cy="5664200"/>
            <a:chOff x="384" y="240"/>
            <a:chExt cx="4944" cy="3568"/>
          </a:xfrm>
        </p:grpSpPr>
        <p:pic>
          <p:nvPicPr>
            <p:cNvPr id="10290" name="Picture 50"/>
            <p:cNvPicPr>
              <a:picLocks noChangeAspect="1" noChangeArrowheads="1"/>
            </p:cNvPicPr>
            <p:nvPr/>
          </p:nvPicPr>
          <p:blipFill>
            <a:blip r:embed="rId2"/>
            <a:srcRect/>
            <a:stretch>
              <a:fillRect/>
            </a:stretch>
          </p:blipFill>
          <p:spPr bwMode="auto">
            <a:xfrm>
              <a:off x="384" y="240"/>
              <a:ext cx="4944" cy="3568"/>
            </a:xfrm>
            <a:prstGeom prst="rect">
              <a:avLst/>
            </a:prstGeom>
            <a:noFill/>
            <a:ln w="9525">
              <a:noFill/>
              <a:miter lim="800000"/>
              <a:headEnd/>
              <a:tailEnd/>
            </a:ln>
            <a:effectLst/>
          </p:spPr>
        </p:pic>
        <p:sp>
          <p:nvSpPr>
            <p:cNvPr id="10295" name="Freeform 55"/>
            <p:cNvSpPr>
              <a:spLocks/>
            </p:cNvSpPr>
            <p:nvPr/>
          </p:nvSpPr>
          <p:spPr bwMode="auto">
            <a:xfrm>
              <a:off x="3368" y="1862"/>
              <a:ext cx="1706" cy="680"/>
            </a:xfrm>
            <a:custGeom>
              <a:avLst/>
              <a:gdLst/>
              <a:ahLst/>
              <a:cxnLst>
                <a:cxn ang="0">
                  <a:pos x="88" y="79"/>
                </a:cxn>
                <a:cxn ang="0">
                  <a:pos x="0" y="167"/>
                </a:cxn>
                <a:cxn ang="0">
                  <a:pos x="101" y="417"/>
                </a:cxn>
                <a:cxn ang="0">
                  <a:pos x="213" y="455"/>
                </a:cxn>
                <a:cxn ang="0">
                  <a:pos x="363" y="542"/>
                </a:cxn>
                <a:cxn ang="0">
                  <a:pos x="476" y="592"/>
                </a:cxn>
                <a:cxn ang="0">
                  <a:pos x="864" y="667"/>
                </a:cxn>
                <a:cxn ang="0">
                  <a:pos x="1541" y="617"/>
                </a:cxn>
                <a:cxn ang="0">
                  <a:pos x="1641" y="505"/>
                </a:cxn>
                <a:cxn ang="0">
                  <a:pos x="1478" y="16"/>
                </a:cxn>
                <a:cxn ang="0">
                  <a:pos x="1403" y="4"/>
                </a:cxn>
                <a:cxn ang="0">
                  <a:pos x="664" y="41"/>
                </a:cxn>
                <a:cxn ang="0">
                  <a:pos x="50" y="29"/>
                </a:cxn>
                <a:cxn ang="0">
                  <a:pos x="88" y="79"/>
                </a:cxn>
              </a:cxnLst>
              <a:rect l="0" t="0" r="r" b="b"/>
              <a:pathLst>
                <a:path w="1706" h="680">
                  <a:moveTo>
                    <a:pt x="88" y="79"/>
                  </a:moveTo>
                  <a:cubicBezTo>
                    <a:pt x="36" y="95"/>
                    <a:pt x="17" y="116"/>
                    <a:pt x="0" y="167"/>
                  </a:cubicBezTo>
                  <a:cubicBezTo>
                    <a:pt x="9" y="243"/>
                    <a:pt x="15" y="374"/>
                    <a:pt x="101" y="417"/>
                  </a:cubicBezTo>
                  <a:cubicBezTo>
                    <a:pt x="136" y="434"/>
                    <a:pt x="180" y="433"/>
                    <a:pt x="213" y="455"/>
                  </a:cubicBezTo>
                  <a:cubicBezTo>
                    <a:pt x="265" y="489"/>
                    <a:pt x="305" y="523"/>
                    <a:pt x="363" y="542"/>
                  </a:cubicBezTo>
                  <a:cubicBezTo>
                    <a:pt x="396" y="574"/>
                    <a:pt x="432" y="580"/>
                    <a:pt x="476" y="592"/>
                  </a:cubicBezTo>
                  <a:cubicBezTo>
                    <a:pt x="617" y="630"/>
                    <a:pt x="714" y="655"/>
                    <a:pt x="864" y="667"/>
                  </a:cubicBezTo>
                  <a:cubicBezTo>
                    <a:pt x="1211" y="659"/>
                    <a:pt x="1288" y="680"/>
                    <a:pt x="1541" y="617"/>
                  </a:cubicBezTo>
                  <a:cubicBezTo>
                    <a:pt x="1580" y="578"/>
                    <a:pt x="1623" y="558"/>
                    <a:pt x="1641" y="505"/>
                  </a:cubicBezTo>
                  <a:cubicBezTo>
                    <a:pt x="1633" y="290"/>
                    <a:pt x="1706" y="77"/>
                    <a:pt x="1478" y="16"/>
                  </a:cubicBezTo>
                  <a:cubicBezTo>
                    <a:pt x="1454" y="9"/>
                    <a:pt x="1428" y="8"/>
                    <a:pt x="1403" y="4"/>
                  </a:cubicBezTo>
                  <a:cubicBezTo>
                    <a:pt x="1129" y="11"/>
                    <a:pt x="922" y="23"/>
                    <a:pt x="664" y="41"/>
                  </a:cubicBezTo>
                  <a:cubicBezTo>
                    <a:pt x="661" y="41"/>
                    <a:pt x="118" y="0"/>
                    <a:pt x="50" y="29"/>
                  </a:cubicBezTo>
                  <a:cubicBezTo>
                    <a:pt x="31" y="37"/>
                    <a:pt x="75" y="62"/>
                    <a:pt x="88" y="79"/>
                  </a:cubicBezTo>
                  <a:close/>
                </a:path>
              </a:pathLst>
            </a:custGeom>
            <a:solidFill>
              <a:schemeClr val="tx1"/>
            </a:solidFill>
            <a:ln w="9525">
              <a:solidFill>
                <a:schemeClr val="tx1"/>
              </a:solidFill>
              <a:round/>
              <a:headEnd/>
              <a:tailEnd/>
            </a:ln>
            <a:effectLst/>
          </p:spPr>
          <p:txBody>
            <a:bodyPr/>
            <a:lstStyle/>
            <a:p>
              <a:endParaRPr lang="uz-Latn-UZ"/>
            </a:p>
          </p:txBody>
        </p:sp>
        <p:sp>
          <p:nvSpPr>
            <p:cNvPr id="10291" name="Text Box 51"/>
            <p:cNvSpPr txBox="1">
              <a:spLocks noChangeArrowheads="1"/>
            </p:cNvSpPr>
            <p:nvPr/>
          </p:nvSpPr>
          <p:spPr bwMode="auto">
            <a:xfrm>
              <a:off x="945" y="495"/>
              <a:ext cx="1440" cy="330"/>
            </a:xfrm>
            <a:prstGeom prst="rect">
              <a:avLst/>
            </a:prstGeom>
            <a:solidFill>
              <a:schemeClr val="tx1"/>
            </a:solidFill>
            <a:ln w="9525">
              <a:noFill/>
              <a:miter lim="800000"/>
              <a:headEnd/>
              <a:tailEnd/>
            </a:ln>
            <a:effectLst/>
          </p:spPr>
          <p:txBody>
            <a:bodyPr wrap="square">
              <a:spAutoFit/>
            </a:bodyPr>
            <a:lstStyle/>
            <a:p>
              <a:pPr algn="ctr">
                <a:spcBef>
                  <a:spcPct val="50000"/>
                </a:spcBef>
              </a:pPr>
              <a:r>
                <a:rPr lang="en-US" sz="1400" b="1" dirty="0">
                  <a:solidFill>
                    <a:schemeClr val="bg1"/>
                  </a:solidFill>
                </a:rPr>
                <a:t>CHÙM TIA SONG </a:t>
              </a:r>
              <a:r>
                <a:rPr lang="en-US" sz="1400" b="1" dirty="0" err="1">
                  <a:solidFill>
                    <a:schemeClr val="bg1"/>
                  </a:solidFill>
                </a:rPr>
                <a:t>SONG</a:t>
              </a:r>
              <a:endParaRPr lang="vi-VN" sz="1400" b="1" dirty="0">
                <a:solidFill>
                  <a:schemeClr val="bg1"/>
                </a:solidFill>
              </a:endParaRPr>
            </a:p>
          </p:txBody>
        </p:sp>
        <p:sp>
          <p:nvSpPr>
            <p:cNvPr id="10292" name="Text Box 52"/>
            <p:cNvSpPr txBox="1">
              <a:spLocks noChangeArrowheads="1"/>
            </p:cNvSpPr>
            <p:nvPr/>
          </p:nvSpPr>
          <p:spPr bwMode="auto">
            <a:xfrm>
              <a:off x="1152" y="1200"/>
              <a:ext cx="624" cy="231"/>
            </a:xfrm>
            <a:prstGeom prst="rect">
              <a:avLst/>
            </a:prstGeom>
            <a:solidFill>
              <a:schemeClr val="tx1"/>
            </a:solidFill>
            <a:ln w="9525">
              <a:noFill/>
              <a:miter lim="800000"/>
              <a:headEnd/>
              <a:tailEnd/>
            </a:ln>
            <a:effectLst/>
          </p:spPr>
          <p:txBody>
            <a:bodyPr>
              <a:spAutoFit/>
            </a:bodyPr>
            <a:lstStyle/>
            <a:p>
              <a:pPr algn="ctr">
                <a:spcBef>
                  <a:spcPct val="50000"/>
                </a:spcBef>
              </a:pPr>
              <a:r>
                <a:rPr lang="en-US">
                  <a:solidFill>
                    <a:schemeClr val="bg1"/>
                  </a:solidFill>
                </a:rPr>
                <a:t>VẬT </a:t>
              </a:r>
              <a:endParaRPr lang="vi-VN">
                <a:solidFill>
                  <a:schemeClr val="bg1"/>
                </a:solidFill>
              </a:endParaRPr>
            </a:p>
          </p:txBody>
        </p:sp>
        <p:sp>
          <p:nvSpPr>
            <p:cNvPr id="10293" name="Text Box 53"/>
            <p:cNvSpPr txBox="1">
              <a:spLocks noChangeArrowheads="1"/>
            </p:cNvSpPr>
            <p:nvPr/>
          </p:nvSpPr>
          <p:spPr bwMode="auto">
            <a:xfrm>
              <a:off x="3168" y="297"/>
              <a:ext cx="1776" cy="231"/>
            </a:xfrm>
            <a:prstGeom prst="rect">
              <a:avLst/>
            </a:prstGeom>
            <a:solidFill>
              <a:schemeClr val="tx1"/>
            </a:solidFill>
            <a:ln w="9525">
              <a:noFill/>
              <a:miter lim="800000"/>
              <a:headEnd/>
              <a:tailEnd/>
            </a:ln>
            <a:effectLst/>
          </p:spPr>
          <p:txBody>
            <a:bodyPr>
              <a:spAutoFit/>
            </a:bodyPr>
            <a:lstStyle/>
            <a:p>
              <a:pPr algn="ctr">
                <a:spcBef>
                  <a:spcPct val="50000"/>
                </a:spcBef>
              </a:pPr>
              <a:r>
                <a:rPr lang="en-US">
                  <a:solidFill>
                    <a:schemeClr val="bg1"/>
                  </a:solidFill>
                </a:rPr>
                <a:t>a) HỘI TỤ QUANG</a:t>
              </a:r>
              <a:endParaRPr lang="vi-VN">
                <a:solidFill>
                  <a:schemeClr val="bg1"/>
                </a:solidFill>
              </a:endParaRPr>
            </a:p>
          </p:txBody>
        </p:sp>
        <p:sp>
          <p:nvSpPr>
            <p:cNvPr id="10294" name="Text Box 54"/>
            <p:cNvSpPr txBox="1">
              <a:spLocks noChangeArrowheads="1"/>
            </p:cNvSpPr>
            <p:nvPr/>
          </p:nvSpPr>
          <p:spPr bwMode="auto">
            <a:xfrm>
              <a:off x="3744" y="2016"/>
              <a:ext cx="1296" cy="404"/>
            </a:xfrm>
            <a:prstGeom prst="rect">
              <a:avLst/>
            </a:prstGeom>
            <a:solidFill>
              <a:schemeClr val="tx1"/>
            </a:solidFill>
            <a:ln w="9525">
              <a:noFill/>
              <a:miter lim="800000"/>
              <a:headEnd/>
              <a:tailEnd/>
            </a:ln>
            <a:effectLst/>
          </p:spPr>
          <p:txBody>
            <a:bodyPr>
              <a:spAutoFit/>
            </a:bodyPr>
            <a:lstStyle/>
            <a:p>
              <a:pPr algn="ctr">
                <a:spcBef>
                  <a:spcPct val="50000"/>
                </a:spcBef>
              </a:pPr>
              <a:r>
                <a:rPr lang="en-US">
                  <a:solidFill>
                    <a:schemeClr val="bg1"/>
                  </a:solidFill>
                </a:rPr>
                <a:t>b) HỘI TỤ CHÙM ĐIỆN TỬ</a:t>
              </a:r>
              <a:endParaRPr lang="vi-VN">
                <a:solidFill>
                  <a:schemeClr val="bg1"/>
                </a:solidFill>
              </a:endParaRPr>
            </a:p>
          </p:txBody>
        </p:sp>
        <p:sp>
          <p:nvSpPr>
            <p:cNvPr id="10296" name="Text Box 56"/>
            <p:cNvSpPr txBox="1">
              <a:spLocks noChangeArrowheads="1"/>
            </p:cNvSpPr>
            <p:nvPr/>
          </p:nvSpPr>
          <p:spPr bwMode="auto">
            <a:xfrm>
              <a:off x="4224" y="1152"/>
              <a:ext cx="672" cy="231"/>
            </a:xfrm>
            <a:prstGeom prst="rect">
              <a:avLst/>
            </a:prstGeom>
            <a:solidFill>
              <a:schemeClr val="tx1"/>
            </a:solidFill>
            <a:ln w="9525">
              <a:noFill/>
              <a:miter lim="800000"/>
              <a:headEnd/>
              <a:tailEnd/>
            </a:ln>
            <a:effectLst/>
          </p:spPr>
          <p:txBody>
            <a:bodyPr>
              <a:spAutoFit/>
            </a:bodyPr>
            <a:lstStyle/>
            <a:p>
              <a:pPr algn="ctr">
                <a:spcBef>
                  <a:spcPct val="50000"/>
                </a:spcBef>
              </a:pPr>
              <a:r>
                <a:rPr lang="en-US">
                  <a:solidFill>
                    <a:schemeClr val="bg1"/>
                  </a:solidFill>
                </a:rPr>
                <a:t>ẢNH</a:t>
              </a:r>
              <a:endParaRPr lang="vi-VN">
                <a:solidFill>
                  <a:schemeClr val="bg1"/>
                </a:solidFill>
              </a:endParaRPr>
            </a:p>
          </p:txBody>
        </p:sp>
        <p:sp>
          <p:nvSpPr>
            <p:cNvPr id="10297" name="Text Box 57"/>
            <p:cNvSpPr txBox="1">
              <a:spLocks noChangeArrowheads="1"/>
            </p:cNvSpPr>
            <p:nvPr/>
          </p:nvSpPr>
          <p:spPr bwMode="auto">
            <a:xfrm>
              <a:off x="3120" y="1458"/>
              <a:ext cx="1056" cy="231"/>
            </a:xfrm>
            <a:prstGeom prst="rect">
              <a:avLst/>
            </a:prstGeom>
            <a:solidFill>
              <a:schemeClr val="tx1"/>
            </a:solidFill>
            <a:ln w="9525">
              <a:noFill/>
              <a:miter lim="800000"/>
              <a:headEnd/>
              <a:tailEnd/>
            </a:ln>
            <a:effectLst/>
          </p:spPr>
          <p:txBody>
            <a:bodyPr>
              <a:spAutoFit/>
            </a:bodyPr>
            <a:lstStyle/>
            <a:p>
              <a:pPr algn="ctr">
                <a:spcBef>
                  <a:spcPct val="50000"/>
                </a:spcBef>
              </a:pPr>
              <a:r>
                <a:rPr lang="en-US">
                  <a:solidFill>
                    <a:schemeClr val="bg1"/>
                  </a:solidFill>
                </a:rPr>
                <a:t>TIÊU ĐiỂM</a:t>
              </a:r>
              <a:endParaRPr lang="vi-VN">
                <a:solidFill>
                  <a:schemeClr val="bg1"/>
                </a:solidFill>
              </a:endParaRPr>
            </a:p>
          </p:txBody>
        </p:sp>
        <p:sp>
          <p:nvSpPr>
            <p:cNvPr id="10298" name="Rectangle 58"/>
            <p:cNvSpPr>
              <a:spLocks noChangeArrowheads="1"/>
            </p:cNvSpPr>
            <p:nvPr/>
          </p:nvSpPr>
          <p:spPr bwMode="auto">
            <a:xfrm>
              <a:off x="4512" y="1344"/>
              <a:ext cx="288" cy="192"/>
            </a:xfrm>
            <a:prstGeom prst="rect">
              <a:avLst/>
            </a:prstGeom>
            <a:solidFill>
              <a:schemeClr val="tx1"/>
            </a:solidFill>
            <a:ln w="9525">
              <a:noFill/>
              <a:miter lim="800000"/>
              <a:headEnd/>
              <a:tailEnd/>
            </a:ln>
            <a:effectLst/>
          </p:spPr>
          <p:txBody>
            <a:bodyPr wrap="none" anchor="ctr"/>
            <a:lstStyle/>
            <a:p>
              <a:endParaRPr lang="uz-Latn-UZ"/>
            </a:p>
          </p:txBody>
        </p:sp>
        <p:sp>
          <p:nvSpPr>
            <p:cNvPr id="10299" name="Text Box 59"/>
            <p:cNvSpPr txBox="1">
              <a:spLocks noChangeArrowheads="1"/>
            </p:cNvSpPr>
            <p:nvPr/>
          </p:nvSpPr>
          <p:spPr bwMode="auto">
            <a:xfrm>
              <a:off x="2400" y="2784"/>
              <a:ext cx="672" cy="404"/>
            </a:xfrm>
            <a:prstGeom prst="rect">
              <a:avLst/>
            </a:prstGeom>
            <a:solidFill>
              <a:schemeClr val="tx1"/>
            </a:solidFill>
            <a:ln w="9525">
              <a:noFill/>
              <a:miter lim="800000"/>
              <a:headEnd/>
              <a:tailEnd/>
            </a:ln>
            <a:effectLst/>
          </p:spPr>
          <p:txBody>
            <a:bodyPr>
              <a:spAutoFit/>
            </a:bodyPr>
            <a:lstStyle/>
            <a:p>
              <a:pPr algn="ctr">
                <a:spcBef>
                  <a:spcPct val="50000"/>
                </a:spcBef>
              </a:pPr>
              <a:r>
                <a:rPr lang="en-US">
                  <a:solidFill>
                    <a:schemeClr val="bg1"/>
                  </a:solidFill>
                </a:rPr>
                <a:t>THẤU KÍNH</a:t>
              </a:r>
              <a:endParaRPr lang="vi-VN">
                <a:solidFill>
                  <a:schemeClr val="bg1"/>
                </a:solidFill>
              </a:endParaRPr>
            </a:p>
          </p:txBody>
        </p:sp>
        <p:sp>
          <p:nvSpPr>
            <p:cNvPr id="10300" name="Text Box 60"/>
            <p:cNvSpPr txBox="1">
              <a:spLocks noChangeArrowheads="1"/>
            </p:cNvSpPr>
            <p:nvPr/>
          </p:nvSpPr>
          <p:spPr bwMode="auto">
            <a:xfrm>
              <a:off x="384" y="3552"/>
              <a:ext cx="4944" cy="231"/>
            </a:xfrm>
            <a:prstGeom prst="rect">
              <a:avLst/>
            </a:prstGeom>
            <a:solidFill>
              <a:schemeClr val="tx1"/>
            </a:solidFill>
            <a:ln w="9525">
              <a:noFill/>
              <a:miter lim="800000"/>
              <a:headEnd/>
              <a:tailEnd/>
            </a:ln>
            <a:effectLst/>
          </p:spPr>
          <p:txBody>
            <a:bodyPr>
              <a:spAutoFit/>
            </a:bodyPr>
            <a:lstStyle/>
            <a:p>
              <a:pPr algn="ctr">
                <a:spcBef>
                  <a:spcPct val="50000"/>
                </a:spcBef>
              </a:pPr>
              <a:r>
                <a:rPr lang="en-US">
                  <a:solidFill>
                    <a:schemeClr val="bg1"/>
                  </a:solidFill>
                </a:rPr>
                <a:t>SỰ TƯƠNG TỰ GIỮA CHÙM HỘI TỤ QUANG VÀ CHÙM ĐiỆN TỬ</a:t>
              </a:r>
              <a:endParaRPr lang="vi-VN">
                <a:solidFill>
                  <a:schemeClr val="bg1"/>
                </a:solidFill>
              </a:endParaRPr>
            </a:p>
          </p:txBody>
        </p:sp>
      </p:grpSp>
      <p:sp>
        <p:nvSpPr>
          <p:cNvPr id="14" name="Date Placeholder 13"/>
          <p:cNvSpPr>
            <a:spLocks noGrp="1"/>
          </p:cNvSpPr>
          <p:nvPr>
            <p:ph type="dt" sz="half" idx="10"/>
          </p:nvPr>
        </p:nvSpPr>
        <p:spPr/>
        <p:txBody>
          <a:bodyPr/>
          <a:lstStyle/>
          <a:p>
            <a:fld id="{B40C5278-1D26-4144-8EF4-CFADF1BE93B8}" type="datetime1">
              <a:rPr lang="uz-Latn-UZ" smtClean="0"/>
              <a:pPr/>
              <a:t>15/12 2010</a:t>
            </a:fld>
            <a:endParaRPr lang="uz-Latn-UZ"/>
          </a:p>
        </p:txBody>
      </p:sp>
      <p:sp>
        <p:nvSpPr>
          <p:cNvPr id="15" name="Slide Number Placeholder 14"/>
          <p:cNvSpPr>
            <a:spLocks noGrp="1"/>
          </p:cNvSpPr>
          <p:nvPr>
            <p:ph type="sldNum" sz="quarter" idx="12"/>
          </p:nvPr>
        </p:nvSpPr>
        <p:spPr/>
        <p:txBody>
          <a:bodyPr/>
          <a:lstStyle/>
          <a:p>
            <a:fld id="{8E1AD46C-56E5-4B44-BEDD-E369C7BBEEFE}" type="slidenum">
              <a:rPr lang="uz-Latn-UZ" smtClean="0"/>
              <a:pPr/>
              <a:t>60</a:t>
            </a:fld>
            <a:endParaRPr lang="uz-Latn-UZ"/>
          </a:p>
        </p:txBody>
      </p:sp>
      <p:sp>
        <p:nvSpPr>
          <p:cNvPr id="16" name="Footer Placeholder 15"/>
          <p:cNvSpPr>
            <a:spLocks noGrp="1"/>
          </p:cNvSpPr>
          <p:nvPr>
            <p:ph type="ftr" sz="quarter" idx="11"/>
          </p:nvPr>
        </p:nvSpPr>
        <p:spPr/>
        <p:txBody>
          <a:bodyPr/>
          <a:lstStyle/>
          <a:p>
            <a:r>
              <a:rPr lang="vi-VN" smtClean="0"/>
              <a:t>BỘ MÔN VẬT LÝ ĐIỆN TỬ ỨNG DỤNG</a:t>
            </a:r>
            <a:endParaRPr lang="uz-Latn-UZ"/>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p:cNvGrpSpPr>
            <a:grpSpLocks/>
          </p:cNvGrpSpPr>
          <p:nvPr/>
        </p:nvGrpSpPr>
        <p:grpSpPr bwMode="auto">
          <a:xfrm>
            <a:off x="152400" y="1066800"/>
            <a:ext cx="8915400" cy="3963988"/>
            <a:chOff x="96" y="661"/>
            <a:chExt cx="5616" cy="2497"/>
          </a:xfrm>
        </p:grpSpPr>
        <p:pic>
          <p:nvPicPr>
            <p:cNvPr id="11297" name="Picture 33"/>
            <p:cNvPicPr>
              <a:picLocks noChangeAspect="1" noChangeArrowheads="1"/>
            </p:cNvPicPr>
            <p:nvPr/>
          </p:nvPicPr>
          <p:blipFill>
            <a:blip r:embed="rId2"/>
            <a:srcRect/>
            <a:stretch>
              <a:fillRect/>
            </a:stretch>
          </p:blipFill>
          <p:spPr bwMode="auto">
            <a:xfrm>
              <a:off x="96" y="661"/>
              <a:ext cx="5616" cy="2027"/>
            </a:xfrm>
            <a:prstGeom prst="rect">
              <a:avLst/>
            </a:prstGeom>
            <a:noFill/>
            <a:ln w="9525">
              <a:noFill/>
              <a:miter lim="800000"/>
              <a:headEnd/>
              <a:tailEnd/>
            </a:ln>
            <a:effectLst/>
          </p:spPr>
        </p:pic>
        <p:sp>
          <p:nvSpPr>
            <p:cNvPr id="11298" name="Freeform 34"/>
            <p:cNvSpPr>
              <a:spLocks/>
            </p:cNvSpPr>
            <p:nvPr/>
          </p:nvSpPr>
          <p:spPr bwMode="auto">
            <a:xfrm>
              <a:off x="4569" y="902"/>
              <a:ext cx="465" cy="251"/>
            </a:xfrm>
            <a:custGeom>
              <a:avLst/>
              <a:gdLst/>
              <a:ahLst/>
              <a:cxnLst>
                <a:cxn ang="0">
                  <a:pos x="189" y="0"/>
                </a:cxn>
                <a:cxn ang="0">
                  <a:pos x="64" y="37"/>
                </a:cxn>
                <a:cxn ang="0">
                  <a:pos x="26" y="62"/>
                </a:cxn>
                <a:cxn ang="0">
                  <a:pos x="52" y="200"/>
                </a:cxn>
                <a:cxn ang="0">
                  <a:pos x="214" y="225"/>
                </a:cxn>
                <a:cxn ang="0">
                  <a:pos x="465" y="237"/>
                </a:cxn>
                <a:cxn ang="0">
                  <a:pos x="452" y="112"/>
                </a:cxn>
                <a:cxn ang="0">
                  <a:pos x="289" y="62"/>
                </a:cxn>
              </a:cxnLst>
              <a:rect l="0" t="0" r="r" b="b"/>
              <a:pathLst>
                <a:path w="465" h="251">
                  <a:moveTo>
                    <a:pt x="189" y="0"/>
                  </a:moveTo>
                  <a:cubicBezTo>
                    <a:pt x="98" y="30"/>
                    <a:pt x="140" y="19"/>
                    <a:pt x="64" y="37"/>
                  </a:cubicBezTo>
                  <a:cubicBezTo>
                    <a:pt x="51" y="45"/>
                    <a:pt x="34" y="49"/>
                    <a:pt x="26" y="62"/>
                  </a:cubicBezTo>
                  <a:cubicBezTo>
                    <a:pt x="0" y="101"/>
                    <a:pt x="10" y="175"/>
                    <a:pt x="52" y="200"/>
                  </a:cubicBezTo>
                  <a:cubicBezTo>
                    <a:pt x="87" y="221"/>
                    <a:pt x="211" y="225"/>
                    <a:pt x="214" y="225"/>
                  </a:cubicBezTo>
                  <a:cubicBezTo>
                    <a:pt x="324" y="251"/>
                    <a:pt x="318" y="249"/>
                    <a:pt x="465" y="237"/>
                  </a:cubicBezTo>
                  <a:cubicBezTo>
                    <a:pt x="461" y="195"/>
                    <a:pt x="465" y="152"/>
                    <a:pt x="452" y="112"/>
                  </a:cubicBezTo>
                  <a:cubicBezTo>
                    <a:pt x="441" y="79"/>
                    <a:pt x="305" y="62"/>
                    <a:pt x="289" y="62"/>
                  </a:cubicBezTo>
                </a:path>
              </a:pathLst>
            </a:custGeom>
            <a:solidFill>
              <a:schemeClr val="tx1"/>
            </a:solidFill>
            <a:ln w="9525">
              <a:solidFill>
                <a:schemeClr val="tx1"/>
              </a:solidFill>
              <a:round/>
              <a:headEnd/>
              <a:tailEnd/>
            </a:ln>
            <a:effectLst/>
          </p:spPr>
          <p:txBody>
            <a:bodyPr/>
            <a:lstStyle/>
            <a:p>
              <a:endParaRPr lang="uz-Latn-UZ"/>
            </a:p>
          </p:txBody>
        </p:sp>
        <p:sp>
          <p:nvSpPr>
            <p:cNvPr id="11299" name="Text Box 35"/>
            <p:cNvSpPr txBox="1">
              <a:spLocks noChangeArrowheads="1"/>
            </p:cNvSpPr>
            <p:nvPr/>
          </p:nvSpPr>
          <p:spPr bwMode="auto">
            <a:xfrm>
              <a:off x="3408" y="768"/>
              <a:ext cx="1728" cy="288"/>
            </a:xfrm>
            <a:prstGeom prst="rect">
              <a:avLst/>
            </a:prstGeom>
            <a:solidFill>
              <a:schemeClr val="tx1"/>
            </a:solidFill>
            <a:ln w="9525">
              <a:noFill/>
              <a:miter lim="800000"/>
              <a:headEnd/>
              <a:tailEnd/>
            </a:ln>
            <a:effectLst/>
          </p:spPr>
          <p:txBody>
            <a:bodyPr>
              <a:spAutoFit/>
            </a:bodyPr>
            <a:lstStyle/>
            <a:p>
              <a:pPr algn="ctr">
                <a:spcBef>
                  <a:spcPct val="50000"/>
                </a:spcBef>
              </a:pPr>
              <a:r>
                <a:rPr lang="en-US" sz="2400">
                  <a:solidFill>
                    <a:schemeClr val="bg1"/>
                  </a:solidFill>
                </a:rPr>
                <a:t>GÓC LỆCH</a:t>
              </a:r>
              <a:endParaRPr lang="vi-VN" sz="2400">
                <a:solidFill>
                  <a:schemeClr val="bg1"/>
                </a:solidFill>
              </a:endParaRPr>
            </a:p>
          </p:txBody>
        </p:sp>
        <p:sp>
          <p:nvSpPr>
            <p:cNvPr id="11300" name="Text Box 36"/>
            <p:cNvSpPr txBox="1">
              <a:spLocks noChangeArrowheads="1"/>
            </p:cNvSpPr>
            <p:nvPr/>
          </p:nvSpPr>
          <p:spPr bwMode="auto">
            <a:xfrm>
              <a:off x="144" y="1296"/>
              <a:ext cx="2208" cy="231"/>
            </a:xfrm>
            <a:prstGeom prst="rect">
              <a:avLst/>
            </a:prstGeom>
            <a:solidFill>
              <a:schemeClr val="tx1"/>
            </a:solidFill>
            <a:ln w="9525">
              <a:noFill/>
              <a:miter lim="800000"/>
              <a:headEnd/>
              <a:tailEnd/>
            </a:ln>
            <a:effectLst/>
          </p:spPr>
          <p:txBody>
            <a:bodyPr>
              <a:spAutoFit/>
            </a:bodyPr>
            <a:lstStyle/>
            <a:p>
              <a:pPr algn="r">
                <a:spcBef>
                  <a:spcPct val="50000"/>
                </a:spcBef>
              </a:pPr>
              <a:r>
                <a:rPr lang="en-US">
                  <a:solidFill>
                    <a:schemeClr val="bg1"/>
                  </a:solidFill>
                </a:rPr>
                <a:t>KHOẢNG CÁCH TỪ TRỤC r</a:t>
              </a:r>
              <a:endParaRPr lang="vi-VN">
                <a:solidFill>
                  <a:schemeClr val="bg1"/>
                </a:solidFill>
              </a:endParaRPr>
            </a:p>
          </p:txBody>
        </p:sp>
        <p:sp>
          <p:nvSpPr>
            <p:cNvPr id="11301" name="Text Box 37"/>
            <p:cNvSpPr txBox="1">
              <a:spLocks noChangeArrowheads="1"/>
            </p:cNvSpPr>
            <p:nvPr/>
          </p:nvSpPr>
          <p:spPr bwMode="auto">
            <a:xfrm>
              <a:off x="144" y="2073"/>
              <a:ext cx="2208" cy="231"/>
            </a:xfrm>
            <a:prstGeom prst="rect">
              <a:avLst/>
            </a:prstGeom>
            <a:solidFill>
              <a:schemeClr val="tx1"/>
            </a:solidFill>
            <a:ln w="9525">
              <a:noFill/>
              <a:miter lim="800000"/>
              <a:headEnd/>
              <a:tailEnd/>
            </a:ln>
            <a:effectLst/>
          </p:spPr>
          <p:txBody>
            <a:bodyPr>
              <a:spAutoFit/>
            </a:bodyPr>
            <a:lstStyle/>
            <a:p>
              <a:pPr algn="r">
                <a:spcBef>
                  <a:spcPct val="50000"/>
                </a:spcBef>
              </a:pPr>
              <a:r>
                <a:rPr lang="en-US">
                  <a:solidFill>
                    <a:schemeClr val="bg1"/>
                  </a:solidFill>
                </a:rPr>
                <a:t>CHÙM TIA SONG SONG</a:t>
              </a:r>
              <a:endParaRPr lang="vi-VN">
                <a:solidFill>
                  <a:schemeClr val="bg1"/>
                </a:solidFill>
              </a:endParaRPr>
            </a:p>
          </p:txBody>
        </p:sp>
        <p:sp>
          <p:nvSpPr>
            <p:cNvPr id="11302" name="Text Box 38"/>
            <p:cNvSpPr txBox="1">
              <a:spLocks noChangeArrowheads="1"/>
            </p:cNvSpPr>
            <p:nvPr/>
          </p:nvSpPr>
          <p:spPr bwMode="auto">
            <a:xfrm>
              <a:off x="96" y="2640"/>
              <a:ext cx="5616" cy="518"/>
            </a:xfrm>
            <a:prstGeom prst="rect">
              <a:avLst/>
            </a:prstGeom>
            <a:solidFill>
              <a:schemeClr val="tx1"/>
            </a:solidFill>
            <a:ln w="9525">
              <a:noFill/>
              <a:miter lim="800000"/>
              <a:headEnd/>
              <a:tailEnd/>
            </a:ln>
            <a:effectLst/>
          </p:spPr>
          <p:txBody>
            <a:bodyPr>
              <a:spAutoFit/>
            </a:bodyPr>
            <a:lstStyle/>
            <a:p>
              <a:pPr algn="ctr">
                <a:spcBef>
                  <a:spcPct val="50000"/>
                </a:spcBef>
              </a:pPr>
              <a:r>
                <a:rPr lang="en-US" sz="2400">
                  <a:solidFill>
                    <a:schemeClr val="bg1"/>
                  </a:solidFill>
                </a:rPr>
                <a:t>YÊU CẦU HỘI TỤ: GÓC LỆCH LÀ MỘT HÀM TUYẾN TÍNH CỦA KHOẢNG CÁCH TỪ TRỤC: </a:t>
              </a:r>
              <a:r>
                <a:rPr lang="en-US" sz="2400">
                  <a:solidFill>
                    <a:srgbClr val="FF5050"/>
                  </a:solidFill>
                </a:rPr>
                <a:t>r = </a:t>
              </a:r>
              <a:r>
                <a:rPr lang="en-US" sz="2400" i="1">
                  <a:solidFill>
                    <a:srgbClr val="FF5050"/>
                  </a:solidFill>
                  <a:latin typeface="VNI-Times" pitchFamily="2" charset="0"/>
                </a:rPr>
                <a:t>f </a:t>
              </a:r>
              <a:r>
                <a:rPr lang="en-US" sz="2400">
                  <a:solidFill>
                    <a:srgbClr val="FF5050"/>
                  </a:solidFill>
                </a:rPr>
                <a:t>tan</a:t>
              </a:r>
              <a:r>
                <a:rPr lang="en-US" sz="2400">
                  <a:solidFill>
                    <a:srgbClr val="FF5050"/>
                  </a:solidFill>
                  <a:sym typeface="Symbol" pitchFamily="18" charset="2"/>
                </a:rPr>
                <a:t></a:t>
              </a:r>
            </a:p>
          </p:txBody>
        </p:sp>
      </p:grpSp>
      <p:sp>
        <p:nvSpPr>
          <p:cNvPr id="9" name="Date Placeholder 8"/>
          <p:cNvSpPr>
            <a:spLocks noGrp="1"/>
          </p:cNvSpPr>
          <p:nvPr>
            <p:ph type="dt" sz="half" idx="10"/>
          </p:nvPr>
        </p:nvSpPr>
        <p:spPr/>
        <p:txBody>
          <a:bodyPr/>
          <a:lstStyle/>
          <a:p>
            <a:fld id="{8CA9ECA9-4A39-4771-BB84-ADE7FCC3354A}" type="datetime1">
              <a:rPr lang="uz-Latn-UZ" smtClean="0"/>
              <a:pPr/>
              <a:t>15/12 2010</a:t>
            </a:fld>
            <a:endParaRPr lang="uz-Latn-UZ"/>
          </a:p>
        </p:txBody>
      </p:sp>
      <p:sp>
        <p:nvSpPr>
          <p:cNvPr id="10" name="Slide Number Placeholder 9"/>
          <p:cNvSpPr>
            <a:spLocks noGrp="1"/>
          </p:cNvSpPr>
          <p:nvPr>
            <p:ph type="sldNum" sz="quarter" idx="12"/>
          </p:nvPr>
        </p:nvSpPr>
        <p:spPr/>
        <p:txBody>
          <a:bodyPr/>
          <a:lstStyle/>
          <a:p>
            <a:fld id="{8E1AD46C-56E5-4B44-BEDD-E369C7BBEEFE}" type="slidenum">
              <a:rPr lang="uz-Latn-UZ" smtClean="0"/>
              <a:pPr/>
              <a:t>61</a:t>
            </a:fld>
            <a:endParaRPr lang="uz-Latn-UZ"/>
          </a:p>
        </p:txBody>
      </p:sp>
      <p:sp>
        <p:nvSpPr>
          <p:cNvPr id="11" name="Footer Placeholder 10"/>
          <p:cNvSpPr>
            <a:spLocks noGrp="1"/>
          </p:cNvSpPr>
          <p:nvPr>
            <p:ph type="ftr" sz="quarter" idx="11"/>
          </p:nvPr>
        </p:nvSpPr>
        <p:spPr/>
        <p:txBody>
          <a:bodyPr/>
          <a:lstStyle/>
          <a:p>
            <a:r>
              <a:rPr lang="vi-VN" smtClean="0"/>
              <a:t>BỘ MÔN VẬT LÝ ĐIỆN TỬ ỨNG DỤNG</a:t>
            </a:r>
            <a:endParaRPr lang="uz-Latn-UZ"/>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9" name="Picture 11"/>
          <p:cNvPicPr>
            <a:picLocks noChangeAspect="1" noChangeArrowheads="1"/>
          </p:cNvPicPr>
          <p:nvPr/>
        </p:nvPicPr>
        <p:blipFill>
          <a:blip r:embed="rId2"/>
          <a:srcRect/>
          <a:stretch>
            <a:fillRect/>
          </a:stretch>
        </p:blipFill>
        <p:spPr bwMode="auto">
          <a:xfrm>
            <a:off x="152400" y="0"/>
            <a:ext cx="8839200" cy="3594100"/>
          </a:xfrm>
          <a:prstGeom prst="rect">
            <a:avLst/>
          </a:prstGeom>
          <a:noFill/>
          <a:ln w="9525">
            <a:noFill/>
            <a:miter lim="800000"/>
            <a:headEnd/>
            <a:tailEnd/>
          </a:ln>
          <a:effectLst/>
        </p:spPr>
      </p:pic>
      <p:sp>
        <p:nvSpPr>
          <p:cNvPr id="12300" name="Text Box 12"/>
          <p:cNvSpPr txBox="1">
            <a:spLocks noChangeArrowheads="1"/>
          </p:cNvSpPr>
          <p:nvPr/>
        </p:nvSpPr>
        <p:spPr bwMode="auto">
          <a:xfrm>
            <a:off x="685800" y="2459038"/>
            <a:ext cx="1447800" cy="396875"/>
          </a:xfrm>
          <a:prstGeom prst="rect">
            <a:avLst/>
          </a:prstGeom>
          <a:solidFill>
            <a:schemeClr val="tx1"/>
          </a:solidFill>
          <a:ln w="9525">
            <a:noFill/>
            <a:miter lim="800000"/>
            <a:headEnd/>
            <a:tailEnd/>
          </a:ln>
          <a:effectLst/>
        </p:spPr>
        <p:txBody>
          <a:bodyPr>
            <a:spAutoFit/>
          </a:bodyPr>
          <a:lstStyle/>
          <a:p>
            <a:pPr algn="ctr">
              <a:spcBef>
                <a:spcPct val="50000"/>
              </a:spcBef>
            </a:pPr>
            <a:r>
              <a:rPr lang="en-US" sz="2000" b="1">
                <a:solidFill>
                  <a:schemeClr val="bg1"/>
                </a:solidFill>
              </a:rPr>
              <a:t>VÙNG 1</a:t>
            </a:r>
            <a:endParaRPr lang="vi-VN" sz="2000" b="1">
              <a:solidFill>
                <a:schemeClr val="bg1"/>
              </a:solidFill>
            </a:endParaRPr>
          </a:p>
        </p:txBody>
      </p:sp>
      <p:sp>
        <p:nvSpPr>
          <p:cNvPr id="12301" name="Text Box 13"/>
          <p:cNvSpPr txBox="1">
            <a:spLocks noChangeArrowheads="1"/>
          </p:cNvSpPr>
          <p:nvPr/>
        </p:nvSpPr>
        <p:spPr bwMode="auto">
          <a:xfrm>
            <a:off x="5410200" y="2465388"/>
            <a:ext cx="1676400" cy="396875"/>
          </a:xfrm>
          <a:prstGeom prst="rect">
            <a:avLst/>
          </a:prstGeom>
          <a:solidFill>
            <a:schemeClr val="tx1"/>
          </a:solidFill>
          <a:ln w="9525">
            <a:noFill/>
            <a:miter lim="800000"/>
            <a:headEnd/>
            <a:tailEnd/>
          </a:ln>
          <a:effectLst/>
        </p:spPr>
        <p:txBody>
          <a:bodyPr>
            <a:spAutoFit/>
          </a:bodyPr>
          <a:lstStyle/>
          <a:p>
            <a:pPr algn="ctr">
              <a:spcBef>
                <a:spcPct val="50000"/>
              </a:spcBef>
            </a:pPr>
            <a:r>
              <a:rPr lang="en-US" sz="2000" b="1">
                <a:solidFill>
                  <a:schemeClr val="bg1"/>
                </a:solidFill>
              </a:rPr>
              <a:t>VÙNG 2</a:t>
            </a:r>
            <a:endParaRPr lang="vi-VN" sz="2000" b="1">
              <a:solidFill>
                <a:schemeClr val="bg1"/>
              </a:solidFill>
            </a:endParaRPr>
          </a:p>
        </p:txBody>
      </p:sp>
      <p:sp>
        <p:nvSpPr>
          <p:cNvPr id="12302" name="Text Box 14"/>
          <p:cNvSpPr txBox="1">
            <a:spLocks noChangeArrowheads="1"/>
          </p:cNvSpPr>
          <p:nvPr/>
        </p:nvSpPr>
        <p:spPr bwMode="auto">
          <a:xfrm>
            <a:off x="838200" y="319088"/>
            <a:ext cx="1447800" cy="396875"/>
          </a:xfrm>
          <a:prstGeom prst="rect">
            <a:avLst/>
          </a:prstGeom>
          <a:solidFill>
            <a:schemeClr val="tx1"/>
          </a:solidFill>
          <a:ln w="9525">
            <a:noFill/>
            <a:miter lim="800000"/>
            <a:headEnd/>
            <a:tailEnd/>
          </a:ln>
          <a:effectLst/>
        </p:spPr>
        <p:txBody>
          <a:bodyPr>
            <a:spAutoFit/>
          </a:bodyPr>
          <a:lstStyle/>
          <a:p>
            <a:pPr algn="ctr">
              <a:spcBef>
                <a:spcPct val="50000"/>
              </a:spcBef>
            </a:pPr>
            <a:r>
              <a:rPr lang="en-US" sz="2000" b="1">
                <a:solidFill>
                  <a:schemeClr val="bg1"/>
                </a:solidFill>
              </a:rPr>
              <a:t>U</a:t>
            </a:r>
            <a:r>
              <a:rPr lang="en-US" sz="2000" b="1" baseline="-25000">
                <a:solidFill>
                  <a:schemeClr val="bg1"/>
                </a:solidFill>
              </a:rPr>
              <a:t>1</a:t>
            </a:r>
            <a:endParaRPr lang="vi-VN" sz="2000" b="1" baseline="-25000">
              <a:solidFill>
                <a:schemeClr val="bg1"/>
              </a:solidFill>
            </a:endParaRPr>
          </a:p>
        </p:txBody>
      </p:sp>
      <p:sp>
        <p:nvSpPr>
          <p:cNvPr id="12303" name="Text Box 15"/>
          <p:cNvSpPr txBox="1">
            <a:spLocks noChangeArrowheads="1"/>
          </p:cNvSpPr>
          <p:nvPr/>
        </p:nvSpPr>
        <p:spPr bwMode="auto">
          <a:xfrm>
            <a:off x="4953000" y="325438"/>
            <a:ext cx="1447800" cy="396875"/>
          </a:xfrm>
          <a:prstGeom prst="rect">
            <a:avLst/>
          </a:prstGeom>
          <a:solidFill>
            <a:schemeClr val="tx1"/>
          </a:solidFill>
          <a:ln w="9525">
            <a:noFill/>
            <a:miter lim="800000"/>
            <a:headEnd/>
            <a:tailEnd/>
          </a:ln>
          <a:effectLst/>
        </p:spPr>
        <p:txBody>
          <a:bodyPr>
            <a:spAutoFit/>
          </a:bodyPr>
          <a:lstStyle/>
          <a:p>
            <a:pPr algn="ctr">
              <a:spcBef>
                <a:spcPct val="50000"/>
              </a:spcBef>
            </a:pPr>
            <a:r>
              <a:rPr lang="en-US" sz="2000" b="1">
                <a:solidFill>
                  <a:schemeClr val="bg1"/>
                </a:solidFill>
              </a:rPr>
              <a:t>U</a:t>
            </a:r>
            <a:r>
              <a:rPr lang="en-US" sz="2000" b="1" baseline="-25000">
                <a:solidFill>
                  <a:schemeClr val="bg1"/>
                </a:solidFill>
              </a:rPr>
              <a:t>2</a:t>
            </a:r>
            <a:endParaRPr lang="vi-VN" sz="2000" b="1" baseline="-25000">
              <a:solidFill>
                <a:schemeClr val="bg1"/>
              </a:solidFill>
            </a:endParaRPr>
          </a:p>
        </p:txBody>
      </p:sp>
      <p:sp>
        <p:nvSpPr>
          <p:cNvPr id="12304" name="Text Box 16"/>
          <p:cNvSpPr txBox="1">
            <a:spLocks noChangeArrowheads="1"/>
          </p:cNvSpPr>
          <p:nvPr/>
        </p:nvSpPr>
        <p:spPr bwMode="auto">
          <a:xfrm>
            <a:off x="2743200" y="3013075"/>
            <a:ext cx="3276600" cy="519113"/>
          </a:xfrm>
          <a:prstGeom prst="rect">
            <a:avLst/>
          </a:prstGeom>
          <a:solidFill>
            <a:schemeClr val="tx1"/>
          </a:solidFill>
          <a:ln w="9525">
            <a:noFill/>
            <a:miter lim="800000"/>
            <a:headEnd/>
            <a:tailEnd/>
          </a:ln>
          <a:effectLst/>
        </p:spPr>
        <p:txBody>
          <a:bodyPr>
            <a:spAutoFit/>
          </a:bodyPr>
          <a:lstStyle/>
          <a:p>
            <a:pPr algn="ctr">
              <a:spcBef>
                <a:spcPct val="50000"/>
              </a:spcBef>
            </a:pPr>
            <a:r>
              <a:rPr lang="en-US" sz="2800" b="1">
                <a:solidFill>
                  <a:schemeClr val="bg1"/>
                </a:solidFill>
              </a:rPr>
              <a:t>ỐNG DẠNG TRỤ</a:t>
            </a:r>
            <a:endParaRPr lang="vi-VN" sz="2800" b="1" baseline="-25000">
              <a:solidFill>
                <a:schemeClr val="bg1"/>
              </a:solidFill>
            </a:endParaRPr>
          </a:p>
        </p:txBody>
      </p:sp>
      <p:sp>
        <p:nvSpPr>
          <p:cNvPr id="12305" name="Text Box 17"/>
          <p:cNvSpPr txBox="1">
            <a:spLocks noChangeArrowheads="1"/>
          </p:cNvSpPr>
          <p:nvPr/>
        </p:nvSpPr>
        <p:spPr bwMode="auto">
          <a:xfrm>
            <a:off x="381000" y="4191000"/>
            <a:ext cx="3048000" cy="1066800"/>
          </a:xfrm>
          <a:prstGeom prst="rect">
            <a:avLst/>
          </a:prstGeom>
          <a:noFill/>
          <a:ln w="9525">
            <a:noFill/>
            <a:miter lim="800000"/>
            <a:headEnd/>
            <a:tailEnd/>
          </a:ln>
          <a:effectLst/>
        </p:spPr>
        <p:txBody>
          <a:bodyPr>
            <a:spAutoFit/>
          </a:bodyPr>
          <a:lstStyle/>
          <a:p>
            <a:pPr algn="ctr">
              <a:spcBef>
                <a:spcPct val="50000"/>
              </a:spcBef>
            </a:pPr>
            <a:r>
              <a:rPr lang="en-US" sz="3200"/>
              <a:t>r(z), v(z) thay đổi theo z</a:t>
            </a:r>
            <a:endParaRPr lang="vi-VN" sz="3200"/>
          </a:p>
        </p:txBody>
      </p:sp>
      <p:grpSp>
        <p:nvGrpSpPr>
          <p:cNvPr id="2" name="Group 48"/>
          <p:cNvGrpSpPr>
            <a:grpSpLocks/>
          </p:cNvGrpSpPr>
          <p:nvPr/>
        </p:nvGrpSpPr>
        <p:grpSpPr bwMode="auto">
          <a:xfrm>
            <a:off x="4559300" y="3657600"/>
            <a:ext cx="3251200" cy="3251200"/>
            <a:chOff x="2872" y="2304"/>
            <a:chExt cx="2048" cy="2048"/>
          </a:xfrm>
        </p:grpSpPr>
        <p:grpSp>
          <p:nvGrpSpPr>
            <p:cNvPr id="3" name="Group 47"/>
            <p:cNvGrpSpPr>
              <a:grpSpLocks/>
            </p:cNvGrpSpPr>
            <p:nvPr/>
          </p:nvGrpSpPr>
          <p:grpSpPr bwMode="auto">
            <a:xfrm>
              <a:off x="2872" y="2364"/>
              <a:ext cx="2048" cy="1928"/>
              <a:chOff x="2872" y="2364"/>
              <a:chExt cx="2048" cy="1928"/>
            </a:xfrm>
          </p:grpSpPr>
          <p:sp>
            <p:nvSpPr>
              <p:cNvPr id="12307" name="Arc 19"/>
              <p:cNvSpPr>
                <a:spLocks/>
              </p:cNvSpPr>
              <p:nvPr/>
            </p:nvSpPr>
            <p:spPr bwMode="auto">
              <a:xfrm>
                <a:off x="3956" y="2365"/>
                <a:ext cx="964" cy="1927"/>
              </a:xfrm>
              <a:custGeom>
                <a:avLst/>
                <a:gdLst>
                  <a:gd name="G0" fmla="+- 0 0 0"/>
                  <a:gd name="G1" fmla="+- 21600 0 0"/>
                  <a:gd name="G2" fmla="+- 21600 0 0"/>
                  <a:gd name="T0" fmla="*/ 0 w 21600"/>
                  <a:gd name="T1" fmla="*/ 0 h 43175"/>
                  <a:gd name="T2" fmla="*/ 1033 w 21600"/>
                  <a:gd name="T3" fmla="*/ 43175 h 43175"/>
                  <a:gd name="T4" fmla="*/ 0 w 21600"/>
                  <a:gd name="T5" fmla="*/ 21600 h 43175"/>
                </a:gdLst>
                <a:ahLst/>
                <a:cxnLst>
                  <a:cxn ang="0">
                    <a:pos x="T0" y="T1"/>
                  </a:cxn>
                  <a:cxn ang="0">
                    <a:pos x="T2" y="T3"/>
                  </a:cxn>
                  <a:cxn ang="0">
                    <a:pos x="T4" y="T5"/>
                  </a:cxn>
                </a:cxnLst>
                <a:rect l="0" t="0" r="r" b="b"/>
                <a:pathLst>
                  <a:path w="21600" h="43175" fill="none" extrusionOk="0">
                    <a:moveTo>
                      <a:pt x="-1" y="0"/>
                    </a:moveTo>
                    <a:cubicBezTo>
                      <a:pt x="11929" y="0"/>
                      <a:pt x="21600" y="9670"/>
                      <a:pt x="21600" y="21600"/>
                    </a:cubicBezTo>
                    <a:cubicBezTo>
                      <a:pt x="21600" y="33127"/>
                      <a:pt x="12547" y="42623"/>
                      <a:pt x="1033" y="43175"/>
                    </a:cubicBezTo>
                  </a:path>
                  <a:path w="21600" h="43175" stroke="0" extrusionOk="0">
                    <a:moveTo>
                      <a:pt x="-1" y="0"/>
                    </a:moveTo>
                    <a:cubicBezTo>
                      <a:pt x="11929" y="0"/>
                      <a:pt x="21600" y="9670"/>
                      <a:pt x="21600" y="21600"/>
                    </a:cubicBezTo>
                    <a:cubicBezTo>
                      <a:pt x="21600" y="33127"/>
                      <a:pt x="12547" y="42623"/>
                      <a:pt x="1033" y="43175"/>
                    </a:cubicBezTo>
                    <a:lnTo>
                      <a:pt x="0" y="21600"/>
                    </a:lnTo>
                    <a:close/>
                  </a:path>
                </a:pathLst>
              </a:custGeom>
              <a:noFill/>
              <a:ln w="19050">
                <a:solidFill>
                  <a:schemeClr val="tx1"/>
                </a:solidFill>
                <a:round/>
                <a:headEnd/>
                <a:tailEnd/>
              </a:ln>
              <a:effectLst/>
            </p:spPr>
            <p:txBody>
              <a:bodyPr wrap="none" anchor="ctr"/>
              <a:lstStyle/>
              <a:p>
                <a:endParaRPr lang="uz-Latn-UZ"/>
              </a:p>
            </p:txBody>
          </p:sp>
          <p:sp>
            <p:nvSpPr>
              <p:cNvPr id="12308" name="Arc 20"/>
              <p:cNvSpPr>
                <a:spLocks/>
              </p:cNvSpPr>
              <p:nvPr/>
            </p:nvSpPr>
            <p:spPr bwMode="auto">
              <a:xfrm>
                <a:off x="3896" y="2364"/>
                <a:ext cx="663" cy="1927"/>
              </a:xfrm>
              <a:custGeom>
                <a:avLst/>
                <a:gdLst>
                  <a:gd name="G0" fmla="+- 0 0 0"/>
                  <a:gd name="G1" fmla="+- 21600 0 0"/>
                  <a:gd name="G2" fmla="+- 21600 0 0"/>
                  <a:gd name="T0" fmla="*/ 0 w 21600"/>
                  <a:gd name="T1" fmla="*/ 0 h 43175"/>
                  <a:gd name="T2" fmla="*/ 1033 w 21600"/>
                  <a:gd name="T3" fmla="*/ 43175 h 43175"/>
                  <a:gd name="T4" fmla="*/ 0 w 21600"/>
                  <a:gd name="T5" fmla="*/ 21600 h 43175"/>
                </a:gdLst>
                <a:ahLst/>
                <a:cxnLst>
                  <a:cxn ang="0">
                    <a:pos x="T0" y="T1"/>
                  </a:cxn>
                  <a:cxn ang="0">
                    <a:pos x="T2" y="T3"/>
                  </a:cxn>
                  <a:cxn ang="0">
                    <a:pos x="T4" y="T5"/>
                  </a:cxn>
                </a:cxnLst>
                <a:rect l="0" t="0" r="r" b="b"/>
                <a:pathLst>
                  <a:path w="21600" h="43175" fill="none" extrusionOk="0">
                    <a:moveTo>
                      <a:pt x="-1" y="0"/>
                    </a:moveTo>
                    <a:cubicBezTo>
                      <a:pt x="11929" y="0"/>
                      <a:pt x="21600" y="9670"/>
                      <a:pt x="21600" y="21600"/>
                    </a:cubicBezTo>
                    <a:cubicBezTo>
                      <a:pt x="21600" y="33127"/>
                      <a:pt x="12547" y="42623"/>
                      <a:pt x="1033" y="43175"/>
                    </a:cubicBezTo>
                  </a:path>
                  <a:path w="21600" h="43175" stroke="0" extrusionOk="0">
                    <a:moveTo>
                      <a:pt x="-1" y="0"/>
                    </a:moveTo>
                    <a:cubicBezTo>
                      <a:pt x="11929" y="0"/>
                      <a:pt x="21600" y="9670"/>
                      <a:pt x="21600" y="21600"/>
                    </a:cubicBezTo>
                    <a:cubicBezTo>
                      <a:pt x="21600" y="33127"/>
                      <a:pt x="12547" y="42623"/>
                      <a:pt x="1033" y="43175"/>
                    </a:cubicBezTo>
                    <a:lnTo>
                      <a:pt x="0" y="21600"/>
                    </a:lnTo>
                    <a:close/>
                  </a:path>
                </a:pathLst>
              </a:custGeom>
              <a:noFill/>
              <a:ln w="19050">
                <a:solidFill>
                  <a:schemeClr val="tx1"/>
                </a:solidFill>
                <a:round/>
                <a:headEnd/>
                <a:tailEnd/>
              </a:ln>
              <a:effectLst/>
            </p:spPr>
            <p:txBody>
              <a:bodyPr wrap="none" anchor="ctr"/>
              <a:lstStyle/>
              <a:p>
                <a:endParaRPr lang="uz-Latn-UZ"/>
              </a:p>
            </p:txBody>
          </p:sp>
          <p:sp>
            <p:nvSpPr>
              <p:cNvPr id="12309" name="Arc 21"/>
              <p:cNvSpPr>
                <a:spLocks/>
              </p:cNvSpPr>
              <p:nvPr/>
            </p:nvSpPr>
            <p:spPr bwMode="auto">
              <a:xfrm>
                <a:off x="3896" y="2364"/>
                <a:ext cx="361" cy="1927"/>
              </a:xfrm>
              <a:custGeom>
                <a:avLst/>
                <a:gdLst>
                  <a:gd name="G0" fmla="+- 0 0 0"/>
                  <a:gd name="G1" fmla="+- 21600 0 0"/>
                  <a:gd name="G2" fmla="+- 21600 0 0"/>
                  <a:gd name="T0" fmla="*/ 0 w 21600"/>
                  <a:gd name="T1" fmla="*/ 0 h 43175"/>
                  <a:gd name="T2" fmla="*/ 1033 w 21600"/>
                  <a:gd name="T3" fmla="*/ 43175 h 43175"/>
                  <a:gd name="T4" fmla="*/ 0 w 21600"/>
                  <a:gd name="T5" fmla="*/ 21600 h 43175"/>
                </a:gdLst>
                <a:ahLst/>
                <a:cxnLst>
                  <a:cxn ang="0">
                    <a:pos x="T0" y="T1"/>
                  </a:cxn>
                  <a:cxn ang="0">
                    <a:pos x="T2" y="T3"/>
                  </a:cxn>
                  <a:cxn ang="0">
                    <a:pos x="T4" y="T5"/>
                  </a:cxn>
                </a:cxnLst>
                <a:rect l="0" t="0" r="r" b="b"/>
                <a:pathLst>
                  <a:path w="21600" h="43175" fill="none" extrusionOk="0">
                    <a:moveTo>
                      <a:pt x="-1" y="0"/>
                    </a:moveTo>
                    <a:cubicBezTo>
                      <a:pt x="11929" y="0"/>
                      <a:pt x="21600" y="9670"/>
                      <a:pt x="21600" y="21600"/>
                    </a:cubicBezTo>
                    <a:cubicBezTo>
                      <a:pt x="21600" y="33127"/>
                      <a:pt x="12547" y="42623"/>
                      <a:pt x="1033" y="43175"/>
                    </a:cubicBezTo>
                  </a:path>
                  <a:path w="21600" h="43175" stroke="0" extrusionOk="0">
                    <a:moveTo>
                      <a:pt x="-1" y="0"/>
                    </a:moveTo>
                    <a:cubicBezTo>
                      <a:pt x="11929" y="0"/>
                      <a:pt x="21600" y="9670"/>
                      <a:pt x="21600" y="21600"/>
                    </a:cubicBezTo>
                    <a:cubicBezTo>
                      <a:pt x="21600" y="33127"/>
                      <a:pt x="12547" y="42623"/>
                      <a:pt x="1033" y="43175"/>
                    </a:cubicBezTo>
                    <a:lnTo>
                      <a:pt x="0" y="21600"/>
                    </a:lnTo>
                    <a:close/>
                  </a:path>
                </a:pathLst>
              </a:custGeom>
              <a:noFill/>
              <a:ln w="19050">
                <a:solidFill>
                  <a:schemeClr val="tx1"/>
                </a:solidFill>
                <a:round/>
                <a:headEnd/>
                <a:tailEnd/>
              </a:ln>
              <a:effectLst/>
            </p:spPr>
            <p:txBody>
              <a:bodyPr wrap="none" anchor="ctr"/>
              <a:lstStyle/>
              <a:p>
                <a:endParaRPr lang="uz-Latn-UZ"/>
              </a:p>
            </p:txBody>
          </p:sp>
          <p:sp>
            <p:nvSpPr>
              <p:cNvPr id="12310" name="Arc 22"/>
              <p:cNvSpPr>
                <a:spLocks/>
              </p:cNvSpPr>
              <p:nvPr/>
            </p:nvSpPr>
            <p:spPr bwMode="auto">
              <a:xfrm flipH="1">
                <a:off x="2872" y="2365"/>
                <a:ext cx="964" cy="1927"/>
              </a:xfrm>
              <a:custGeom>
                <a:avLst/>
                <a:gdLst>
                  <a:gd name="G0" fmla="+- 0 0 0"/>
                  <a:gd name="G1" fmla="+- 21600 0 0"/>
                  <a:gd name="G2" fmla="+- 21600 0 0"/>
                  <a:gd name="T0" fmla="*/ 0 w 21600"/>
                  <a:gd name="T1" fmla="*/ 0 h 43175"/>
                  <a:gd name="T2" fmla="*/ 1033 w 21600"/>
                  <a:gd name="T3" fmla="*/ 43175 h 43175"/>
                  <a:gd name="T4" fmla="*/ 0 w 21600"/>
                  <a:gd name="T5" fmla="*/ 21600 h 43175"/>
                </a:gdLst>
                <a:ahLst/>
                <a:cxnLst>
                  <a:cxn ang="0">
                    <a:pos x="T0" y="T1"/>
                  </a:cxn>
                  <a:cxn ang="0">
                    <a:pos x="T2" y="T3"/>
                  </a:cxn>
                  <a:cxn ang="0">
                    <a:pos x="T4" y="T5"/>
                  </a:cxn>
                </a:cxnLst>
                <a:rect l="0" t="0" r="r" b="b"/>
                <a:pathLst>
                  <a:path w="21600" h="43175" fill="none" extrusionOk="0">
                    <a:moveTo>
                      <a:pt x="-1" y="0"/>
                    </a:moveTo>
                    <a:cubicBezTo>
                      <a:pt x="11929" y="0"/>
                      <a:pt x="21600" y="9670"/>
                      <a:pt x="21600" y="21600"/>
                    </a:cubicBezTo>
                    <a:cubicBezTo>
                      <a:pt x="21600" y="33127"/>
                      <a:pt x="12547" y="42623"/>
                      <a:pt x="1033" y="43175"/>
                    </a:cubicBezTo>
                  </a:path>
                  <a:path w="21600" h="43175" stroke="0" extrusionOk="0">
                    <a:moveTo>
                      <a:pt x="-1" y="0"/>
                    </a:moveTo>
                    <a:cubicBezTo>
                      <a:pt x="11929" y="0"/>
                      <a:pt x="21600" y="9670"/>
                      <a:pt x="21600" y="21600"/>
                    </a:cubicBezTo>
                    <a:cubicBezTo>
                      <a:pt x="21600" y="33127"/>
                      <a:pt x="12547" y="42623"/>
                      <a:pt x="1033" y="43175"/>
                    </a:cubicBezTo>
                    <a:lnTo>
                      <a:pt x="0" y="21600"/>
                    </a:lnTo>
                    <a:close/>
                  </a:path>
                </a:pathLst>
              </a:custGeom>
              <a:noFill/>
              <a:ln w="19050">
                <a:solidFill>
                  <a:schemeClr val="tx1"/>
                </a:solidFill>
                <a:round/>
                <a:headEnd/>
                <a:tailEnd/>
              </a:ln>
              <a:effectLst/>
            </p:spPr>
            <p:txBody>
              <a:bodyPr wrap="none" anchor="ctr"/>
              <a:lstStyle/>
              <a:p>
                <a:endParaRPr lang="uz-Latn-UZ"/>
              </a:p>
            </p:txBody>
          </p:sp>
          <p:sp>
            <p:nvSpPr>
              <p:cNvPr id="12311" name="Arc 23"/>
              <p:cNvSpPr>
                <a:spLocks/>
              </p:cNvSpPr>
              <p:nvPr/>
            </p:nvSpPr>
            <p:spPr bwMode="auto">
              <a:xfrm flipH="1">
                <a:off x="3234" y="2364"/>
                <a:ext cx="662" cy="1927"/>
              </a:xfrm>
              <a:custGeom>
                <a:avLst/>
                <a:gdLst>
                  <a:gd name="G0" fmla="+- 0 0 0"/>
                  <a:gd name="G1" fmla="+- 21600 0 0"/>
                  <a:gd name="G2" fmla="+- 21600 0 0"/>
                  <a:gd name="T0" fmla="*/ 0 w 21600"/>
                  <a:gd name="T1" fmla="*/ 0 h 43175"/>
                  <a:gd name="T2" fmla="*/ 1033 w 21600"/>
                  <a:gd name="T3" fmla="*/ 43175 h 43175"/>
                  <a:gd name="T4" fmla="*/ 0 w 21600"/>
                  <a:gd name="T5" fmla="*/ 21600 h 43175"/>
                </a:gdLst>
                <a:ahLst/>
                <a:cxnLst>
                  <a:cxn ang="0">
                    <a:pos x="T0" y="T1"/>
                  </a:cxn>
                  <a:cxn ang="0">
                    <a:pos x="T2" y="T3"/>
                  </a:cxn>
                  <a:cxn ang="0">
                    <a:pos x="T4" y="T5"/>
                  </a:cxn>
                </a:cxnLst>
                <a:rect l="0" t="0" r="r" b="b"/>
                <a:pathLst>
                  <a:path w="21600" h="43175" fill="none" extrusionOk="0">
                    <a:moveTo>
                      <a:pt x="-1" y="0"/>
                    </a:moveTo>
                    <a:cubicBezTo>
                      <a:pt x="11929" y="0"/>
                      <a:pt x="21600" y="9670"/>
                      <a:pt x="21600" y="21600"/>
                    </a:cubicBezTo>
                    <a:cubicBezTo>
                      <a:pt x="21600" y="33127"/>
                      <a:pt x="12547" y="42623"/>
                      <a:pt x="1033" y="43175"/>
                    </a:cubicBezTo>
                  </a:path>
                  <a:path w="21600" h="43175" stroke="0" extrusionOk="0">
                    <a:moveTo>
                      <a:pt x="-1" y="0"/>
                    </a:moveTo>
                    <a:cubicBezTo>
                      <a:pt x="11929" y="0"/>
                      <a:pt x="21600" y="9670"/>
                      <a:pt x="21600" y="21600"/>
                    </a:cubicBezTo>
                    <a:cubicBezTo>
                      <a:pt x="21600" y="33127"/>
                      <a:pt x="12547" y="42623"/>
                      <a:pt x="1033" y="43175"/>
                    </a:cubicBezTo>
                    <a:lnTo>
                      <a:pt x="0" y="21600"/>
                    </a:lnTo>
                    <a:close/>
                  </a:path>
                </a:pathLst>
              </a:custGeom>
              <a:noFill/>
              <a:ln w="19050">
                <a:solidFill>
                  <a:schemeClr val="tx1"/>
                </a:solidFill>
                <a:round/>
                <a:headEnd/>
                <a:tailEnd/>
              </a:ln>
              <a:effectLst/>
            </p:spPr>
            <p:txBody>
              <a:bodyPr wrap="none" anchor="ctr"/>
              <a:lstStyle/>
              <a:p>
                <a:endParaRPr lang="uz-Latn-UZ"/>
              </a:p>
            </p:txBody>
          </p:sp>
          <p:sp>
            <p:nvSpPr>
              <p:cNvPr id="12312" name="Arc 24"/>
              <p:cNvSpPr>
                <a:spLocks/>
              </p:cNvSpPr>
              <p:nvPr/>
            </p:nvSpPr>
            <p:spPr bwMode="auto">
              <a:xfrm flipH="1">
                <a:off x="3535" y="2364"/>
                <a:ext cx="361" cy="1927"/>
              </a:xfrm>
              <a:custGeom>
                <a:avLst/>
                <a:gdLst>
                  <a:gd name="G0" fmla="+- 0 0 0"/>
                  <a:gd name="G1" fmla="+- 21600 0 0"/>
                  <a:gd name="G2" fmla="+- 21600 0 0"/>
                  <a:gd name="T0" fmla="*/ 0 w 21600"/>
                  <a:gd name="T1" fmla="*/ 0 h 43175"/>
                  <a:gd name="T2" fmla="*/ 1033 w 21600"/>
                  <a:gd name="T3" fmla="*/ 43175 h 43175"/>
                  <a:gd name="T4" fmla="*/ 0 w 21600"/>
                  <a:gd name="T5" fmla="*/ 21600 h 43175"/>
                </a:gdLst>
                <a:ahLst/>
                <a:cxnLst>
                  <a:cxn ang="0">
                    <a:pos x="T0" y="T1"/>
                  </a:cxn>
                  <a:cxn ang="0">
                    <a:pos x="T2" y="T3"/>
                  </a:cxn>
                  <a:cxn ang="0">
                    <a:pos x="T4" y="T5"/>
                  </a:cxn>
                </a:cxnLst>
                <a:rect l="0" t="0" r="r" b="b"/>
                <a:pathLst>
                  <a:path w="21600" h="43175" fill="none" extrusionOk="0">
                    <a:moveTo>
                      <a:pt x="-1" y="0"/>
                    </a:moveTo>
                    <a:cubicBezTo>
                      <a:pt x="11929" y="0"/>
                      <a:pt x="21600" y="9670"/>
                      <a:pt x="21600" y="21600"/>
                    </a:cubicBezTo>
                    <a:cubicBezTo>
                      <a:pt x="21600" y="33127"/>
                      <a:pt x="12547" y="42623"/>
                      <a:pt x="1033" y="43175"/>
                    </a:cubicBezTo>
                  </a:path>
                  <a:path w="21600" h="43175" stroke="0" extrusionOk="0">
                    <a:moveTo>
                      <a:pt x="-1" y="0"/>
                    </a:moveTo>
                    <a:cubicBezTo>
                      <a:pt x="11929" y="0"/>
                      <a:pt x="21600" y="9670"/>
                      <a:pt x="21600" y="21600"/>
                    </a:cubicBezTo>
                    <a:cubicBezTo>
                      <a:pt x="21600" y="33127"/>
                      <a:pt x="12547" y="42623"/>
                      <a:pt x="1033" y="43175"/>
                    </a:cubicBezTo>
                    <a:lnTo>
                      <a:pt x="0" y="21600"/>
                    </a:lnTo>
                    <a:close/>
                  </a:path>
                </a:pathLst>
              </a:custGeom>
              <a:noFill/>
              <a:ln w="19050">
                <a:solidFill>
                  <a:schemeClr val="tx1"/>
                </a:solidFill>
                <a:round/>
                <a:headEnd/>
                <a:tailEnd/>
              </a:ln>
              <a:effectLst/>
            </p:spPr>
            <p:txBody>
              <a:bodyPr wrap="none" anchor="ctr"/>
              <a:lstStyle/>
              <a:p>
                <a:endParaRPr lang="uz-Latn-UZ"/>
              </a:p>
            </p:txBody>
          </p:sp>
          <p:sp>
            <p:nvSpPr>
              <p:cNvPr id="12313" name="Line 25"/>
              <p:cNvSpPr>
                <a:spLocks noChangeShapeType="1"/>
              </p:cNvSpPr>
              <p:nvPr/>
            </p:nvSpPr>
            <p:spPr bwMode="auto">
              <a:xfrm>
                <a:off x="3896" y="2364"/>
                <a:ext cx="0" cy="1928"/>
              </a:xfrm>
              <a:prstGeom prst="line">
                <a:avLst/>
              </a:prstGeom>
              <a:noFill/>
              <a:ln w="19050">
                <a:solidFill>
                  <a:schemeClr val="tx1"/>
                </a:solidFill>
                <a:round/>
                <a:headEnd/>
                <a:tailEnd/>
              </a:ln>
              <a:effectLst/>
            </p:spPr>
            <p:txBody>
              <a:bodyPr/>
              <a:lstStyle/>
              <a:p>
                <a:endParaRPr lang="uz-Latn-UZ"/>
              </a:p>
            </p:txBody>
          </p:sp>
        </p:grpSp>
        <p:sp>
          <p:nvSpPr>
            <p:cNvPr id="12314" name="Rectangle 26"/>
            <p:cNvSpPr>
              <a:spLocks noChangeArrowheads="1"/>
            </p:cNvSpPr>
            <p:nvPr/>
          </p:nvSpPr>
          <p:spPr bwMode="auto">
            <a:xfrm>
              <a:off x="3173" y="2304"/>
              <a:ext cx="1566" cy="120"/>
            </a:xfrm>
            <a:prstGeom prst="rect">
              <a:avLst/>
            </a:prstGeom>
            <a:solidFill>
              <a:schemeClr val="bg1"/>
            </a:solidFill>
            <a:ln w="38100">
              <a:noFill/>
              <a:miter lim="800000"/>
              <a:headEnd/>
              <a:tailEnd/>
            </a:ln>
            <a:effectLst/>
          </p:spPr>
          <p:txBody>
            <a:bodyPr wrap="none" anchor="ctr"/>
            <a:lstStyle/>
            <a:p>
              <a:endParaRPr lang="uz-Latn-UZ"/>
            </a:p>
          </p:txBody>
        </p:sp>
        <p:sp>
          <p:nvSpPr>
            <p:cNvPr id="12315" name="Rectangle 27"/>
            <p:cNvSpPr>
              <a:spLocks noChangeArrowheads="1"/>
            </p:cNvSpPr>
            <p:nvPr/>
          </p:nvSpPr>
          <p:spPr bwMode="auto">
            <a:xfrm>
              <a:off x="3113" y="4232"/>
              <a:ext cx="1566" cy="120"/>
            </a:xfrm>
            <a:prstGeom prst="rect">
              <a:avLst/>
            </a:prstGeom>
            <a:solidFill>
              <a:schemeClr val="bg1"/>
            </a:solidFill>
            <a:ln w="38100">
              <a:noFill/>
              <a:miter lim="800000"/>
              <a:headEnd/>
              <a:tailEnd/>
            </a:ln>
            <a:effectLst/>
          </p:spPr>
          <p:txBody>
            <a:bodyPr wrap="none" anchor="ctr"/>
            <a:lstStyle/>
            <a:p>
              <a:endParaRPr lang="uz-Latn-UZ"/>
            </a:p>
          </p:txBody>
        </p:sp>
      </p:grpSp>
      <p:sp>
        <p:nvSpPr>
          <p:cNvPr id="12316" name="Arc 28"/>
          <p:cNvSpPr>
            <a:spLocks/>
          </p:cNvSpPr>
          <p:nvPr/>
        </p:nvSpPr>
        <p:spPr bwMode="auto">
          <a:xfrm>
            <a:off x="5072063" y="4040188"/>
            <a:ext cx="1020762" cy="679450"/>
          </a:xfrm>
          <a:custGeom>
            <a:avLst/>
            <a:gdLst>
              <a:gd name="G0" fmla="+- 0 0 0"/>
              <a:gd name="G1" fmla="+- 21600 0 0"/>
              <a:gd name="G2" fmla="+- 21600 0 0"/>
              <a:gd name="T0" fmla="*/ 0 w 19229"/>
              <a:gd name="T1" fmla="*/ 0 h 21600"/>
              <a:gd name="T2" fmla="*/ 19229 w 19229"/>
              <a:gd name="T3" fmla="*/ 11762 h 21600"/>
              <a:gd name="T4" fmla="*/ 0 w 19229"/>
              <a:gd name="T5" fmla="*/ 21600 h 21600"/>
            </a:gdLst>
            <a:ahLst/>
            <a:cxnLst>
              <a:cxn ang="0">
                <a:pos x="T0" y="T1"/>
              </a:cxn>
              <a:cxn ang="0">
                <a:pos x="T2" y="T3"/>
              </a:cxn>
              <a:cxn ang="0">
                <a:pos x="T4" y="T5"/>
              </a:cxn>
            </a:cxnLst>
            <a:rect l="0" t="0" r="r" b="b"/>
            <a:pathLst>
              <a:path w="19229" h="21600" fill="none" extrusionOk="0">
                <a:moveTo>
                  <a:pt x="-1" y="0"/>
                </a:moveTo>
                <a:cubicBezTo>
                  <a:pt x="8109" y="0"/>
                  <a:pt x="15535" y="4542"/>
                  <a:pt x="19229" y="11761"/>
                </a:cubicBezTo>
              </a:path>
              <a:path w="19229" h="21600" stroke="0" extrusionOk="0">
                <a:moveTo>
                  <a:pt x="-1" y="0"/>
                </a:moveTo>
                <a:cubicBezTo>
                  <a:pt x="8109" y="0"/>
                  <a:pt x="15535" y="4542"/>
                  <a:pt x="19229" y="11761"/>
                </a:cubicBezTo>
                <a:lnTo>
                  <a:pt x="0" y="21600"/>
                </a:lnTo>
                <a:close/>
              </a:path>
            </a:pathLst>
          </a:custGeom>
          <a:noFill/>
          <a:ln w="38100">
            <a:solidFill>
              <a:srgbClr val="FF66CC"/>
            </a:solidFill>
            <a:prstDash val="dash"/>
            <a:round/>
            <a:headEnd/>
            <a:tailEnd/>
          </a:ln>
          <a:effectLst/>
        </p:spPr>
        <p:txBody>
          <a:bodyPr wrap="none" anchor="ctr"/>
          <a:lstStyle/>
          <a:p>
            <a:endParaRPr lang="uz-Latn-UZ"/>
          </a:p>
        </p:txBody>
      </p:sp>
      <p:sp>
        <p:nvSpPr>
          <p:cNvPr id="12317" name="Arc 29"/>
          <p:cNvSpPr>
            <a:spLocks/>
          </p:cNvSpPr>
          <p:nvPr/>
        </p:nvSpPr>
        <p:spPr bwMode="auto">
          <a:xfrm rot="10800000">
            <a:off x="6089650" y="4095750"/>
            <a:ext cx="1022350" cy="671513"/>
          </a:xfrm>
          <a:custGeom>
            <a:avLst/>
            <a:gdLst>
              <a:gd name="G0" fmla="+- 0 0 0"/>
              <a:gd name="G1" fmla="+- 21298 0 0"/>
              <a:gd name="G2" fmla="+- 21600 0 0"/>
              <a:gd name="T0" fmla="*/ 3599 w 19229"/>
              <a:gd name="T1" fmla="*/ 0 h 21298"/>
              <a:gd name="T2" fmla="*/ 19229 w 19229"/>
              <a:gd name="T3" fmla="*/ 11460 h 21298"/>
              <a:gd name="T4" fmla="*/ 0 w 19229"/>
              <a:gd name="T5" fmla="*/ 21298 h 21298"/>
            </a:gdLst>
            <a:ahLst/>
            <a:cxnLst>
              <a:cxn ang="0">
                <a:pos x="T0" y="T1"/>
              </a:cxn>
              <a:cxn ang="0">
                <a:pos x="T2" y="T3"/>
              </a:cxn>
              <a:cxn ang="0">
                <a:pos x="T4" y="T5"/>
              </a:cxn>
            </a:cxnLst>
            <a:rect l="0" t="0" r="r" b="b"/>
            <a:pathLst>
              <a:path w="19229" h="21298" fill="none" extrusionOk="0">
                <a:moveTo>
                  <a:pt x="3599" y="-1"/>
                </a:moveTo>
                <a:cubicBezTo>
                  <a:pt x="10326" y="1136"/>
                  <a:pt x="16121" y="5385"/>
                  <a:pt x="19229" y="11459"/>
                </a:cubicBezTo>
              </a:path>
              <a:path w="19229" h="21298" stroke="0" extrusionOk="0">
                <a:moveTo>
                  <a:pt x="3599" y="-1"/>
                </a:moveTo>
                <a:cubicBezTo>
                  <a:pt x="10326" y="1136"/>
                  <a:pt x="16121" y="5385"/>
                  <a:pt x="19229" y="11459"/>
                </a:cubicBezTo>
                <a:lnTo>
                  <a:pt x="0" y="21298"/>
                </a:lnTo>
                <a:close/>
              </a:path>
            </a:pathLst>
          </a:custGeom>
          <a:noFill/>
          <a:ln w="38100">
            <a:solidFill>
              <a:srgbClr val="FF66CC"/>
            </a:solidFill>
            <a:prstDash val="dash"/>
            <a:round/>
            <a:headEnd/>
            <a:tailEnd/>
          </a:ln>
          <a:effectLst/>
        </p:spPr>
        <p:txBody>
          <a:bodyPr wrap="none" anchor="ctr"/>
          <a:lstStyle/>
          <a:p>
            <a:endParaRPr lang="uz-Latn-UZ"/>
          </a:p>
        </p:txBody>
      </p:sp>
      <p:sp>
        <p:nvSpPr>
          <p:cNvPr id="12318" name="Line 30"/>
          <p:cNvSpPr>
            <a:spLocks noChangeShapeType="1"/>
          </p:cNvSpPr>
          <p:nvPr/>
        </p:nvSpPr>
        <p:spPr bwMode="auto">
          <a:xfrm>
            <a:off x="6908800" y="4765675"/>
            <a:ext cx="2082800" cy="103188"/>
          </a:xfrm>
          <a:prstGeom prst="line">
            <a:avLst/>
          </a:prstGeom>
          <a:noFill/>
          <a:ln w="38100">
            <a:solidFill>
              <a:srgbClr val="FF66CC"/>
            </a:solidFill>
            <a:prstDash val="dash"/>
            <a:round/>
            <a:headEnd/>
            <a:tailEnd/>
          </a:ln>
          <a:effectLst/>
        </p:spPr>
        <p:txBody>
          <a:bodyPr/>
          <a:lstStyle/>
          <a:p>
            <a:endParaRPr lang="uz-Latn-UZ"/>
          </a:p>
        </p:txBody>
      </p:sp>
      <p:sp>
        <p:nvSpPr>
          <p:cNvPr id="12319" name="Line 31"/>
          <p:cNvSpPr>
            <a:spLocks noChangeShapeType="1"/>
          </p:cNvSpPr>
          <p:nvPr/>
        </p:nvSpPr>
        <p:spPr bwMode="auto">
          <a:xfrm flipH="1">
            <a:off x="3698875" y="4040188"/>
            <a:ext cx="1338263" cy="0"/>
          </a:xfrm>
          <a:prstGeom prst="line">
            <a:avLst/>
          </a:prstGeom>
          <a:noFill/>
          <a:ln w="38100">
            <a:solidFill>
              <a:srgbClr val="FF66CC"/>
            </a:solidFill>
            <a:prstDash val="dash"/>
            <a:round/>
            <a:headEnd/>
            <a:tailEnd/>
          </a:ln>
          <a:effectLst/>
        </p:spPr>
        <p:txBody>
          <a:bodyPr/>
          <a:lstStyle/>
          <a:p>
            <a:endParaRPr lang="uz-Latn-UZ"/>
          </a:p>
        </p:txBody>
      </p:sp>
      <p:sp>
        <p:nvSpPr>
          <p:cNvPr id="12332" name="Line 44"/>
          <p:cNvSpPr>
            <a:spLocks noChangeShapeType="1"/>
          </p:cNvSpPr>
          <p:nvPr/>
        </p:nvSpPr>
        <p:spPr bwMode="auto">
          <a:xfrm>
            <a:off x="3603625" y="5283200"/>
            <a:ext cx="5370513" cy="7938"/>
          </a:xfrm>
          <a:prstGeom prst="line">
            <a:avLst/>
          </a:prstGeom>
          <a:noFill/>
          <a:ln w="38100">
            <a:solidFill>
              <a:srgbClr val="FF66CC"/>
            </a:solidFill>
            <a:prstDash val="dash"/>
            <a:round/>
            <a:headEnd/>
            <a:tailEnd/>
          </a:ln>
          <a:effectLst/>
        </p:spPr>
        <p:txBody>
          <a:bodyPr/>
          <a:lstStyle/>
          <a:p>
            <a:endParaRPr lang="uz-Latn-UZ"/>
          </a:p>
        </p:txBody>
      </p:sp>
      <p:sp>
        <p:nvSpPr>
          <p:cNvPr id="12337" name="Text Box 49"/>
          <p:cNvSpPr txBox="1">
            <a:spLocks noChangeArrowheads="1"/>
          </p:cNvSpPr>
          <p:nvPr/>
        </p:nvSpPr>
        <p:spPr bwMode="auto">
          <a:xfrm>
            <a:off x="8534400" y="5257800"/>
            <a:ext cx="457200" cy="396875"/>
          </a:xfrm>
          <a:prstGeom prst="rect">
            <a:avLst/>
          </a:prstGeom>
          <a:noFill/>
          <a:ln w="9525">
            <a:noFill/>
            <a:miter lim="800000"/>
            <a:headEnd/>
            <a:tailEnd/>
          </a:ln>
          <a:effectLst/>
        </p:spPr>
        <p:txBody>
          <a:bodyPr>
            <a:spAutoFit/>
          </a:bodyPr>
          <a:lstStyle/>
          <a:p>
            <a:pPr>
              <a:spcBef>
                <a:spcPct val="50000"/>
              </a:spcBef>
            </a:pPr>
            <a:r>
              <a:rPr lang="en-US" sz="2000" b="1">
                <a:solidFill>
                  <a:srgbClr val="00FF00"/>
                </a:solidFill>
              </a:rPr>
              <a:t>z</a:t>
            </a:r>
            <a:endParaRPr lang="vi-VN" sz="2000" b="1">
              <a:solidFill>
                <a:srgbClr val="00FF00"/>
              </a:solidFill>
            </a:endParaRPr>
          </a:p>
        </p:txBody>
      </p:sp>
      <p:sp>
        <p:nvSpPr>
          <p:cNvPr id="12338" name="Text Box 50"/>
          <p:cNvSpPr txBox="1">
            <a:spLocks noChangeArrowheads="1"/>
          </p:cNvSpPr>
          <p:nvPr/>
        </p:nvSpPr>
        <p:spPr bwMode="auto">
          <a:xfrm>
            <a:off x="3657600" y="4648200"/>
            <a:ext cx="685800" cy="396875"/>
          </a:xfrm>
          <a:prstGeom prst="rect">
            <a:avLst/>
          </a:prstGeom>
          <a:noFill/>
          <a:ln w="9525">
            <a:noFill/>
            <a:miter lim="800000"/>
            <a:headEnd/>
            <a:tailEnd/>
          </a:ln>
          <a:effectLst/>
        </p:spPr>
        <p:txBody>
          <a:bodyPr>
            <a:spAutoFit/>
          </a:bodyPr>
          <a:lstStyle/>
          <a:p>
            <a:pPr>
              <a:spcBef>
                <a:spcPct val="50000"/>
              </a:spcBef>
            </a:pPr>
            <a:r>
              <a:rPr lang="en-US" sz="2000" b="1">
                <a:solidFill>
                  <a:srgbClr val="00FF00"/>
                </a:solidFill>
              </a:rPr>
              <a:t>r(z)</a:t>
            </a:r>
            <a:endParaRPr lang="vi-VN" sz="2000" b="1">
              <a:solidFill>
                <a:srgbClr val="00FF00"/>
              </a:solidFill>
            </a:endParaRPr>
          </a:p>
        </p:txBody>
      </p:sp>
      <p:sp>
        <p:nvSpPr>
          <p:cNvPr id="12339" name="Line 51"/>
          <p:cNvSpPr>
            <a:spLocks noChangeShapeType="1"/>
          </p:cNvSpPr>
          <p:nvPr/>
        </p:nvSpPr>
        <p:spPr bwMode="auto">
          <a:xfrm>
            <a:off x="4191000" y="4038600"/>
            <a:ext cx="0" cy="1219200"/>
          </a:xfrm>
          <a:prstGeom prst="line">
            <a:avLst/>
          </a:prstGeom>
          <a:noFill/>
          <a:ln w="9525">
            <a:solidFill>
              <a:schemeClr val="tx1"/>
            </a:solidFill>
            <a:round/>
            <a:headEnd type="triangle" w="med" len="med"/>
            <a:tailEnd type="triangle" w="med" len="med"/>
          </a:ln>
          <a:effectLst/>
        </p:spPr>
        <p:txBody>
          <a:bodyPr/>
          <a:lstStyle/>
          <a:p>
            <a:endParaRPr lang="uz-Latn-UZ"/>
          </a:p>
        </p:txBody>
      </p:sp>
      <p:sp>
        <p:nvSpPr>
          <p:cNvPr id="12340" name="Line 52"/>
          <p:cNvSpPr>
            <a:spLocks noChangeShapeType="1"/>
          </p:cNvSpPr>
          <p:nvPr/>
        </p:nvSpPr>
        <p:spPr bwMode="auto">
          <a:xfrm>
            <a:off x="5943600" y="4267200"/>
            <a:ext cx="685800" cy="762000"/>
          </a:xfrm>
          <a:prstGeom prst="line">
            <a:avLst/>
          </a:prstGeom>
          <a:noFill/>
          <a:ln w="57150">
            <a:solidFill>
              <a:schemeClr val="tx1"/>
            </a:solidFill>
            <a:round/>
            <a:headEnd/>
            <a:tailEnd type="triangle" w="med" len="med"/>
          </a:ln>
          <a:effectLst/>
        </p:spPr>
        <p:txBody>
          <a:bodyPr/>
          <a:lstStyle/>
          <a:p>
            <a:endParaRPr lang="uz-Latn-UZ"/>
          </a:p>
        </p:txBody>
      </p:sp>
      <p:sp>
        <p:nvSpPr>
          <p:cNvPr id="12341" name="Rectangle 53"/>
          <p:cNvSpPr>
            <a:spLocks noChangeArrowheads="1"/>
          </p:cNvSpPr>
          <p:nvPr/>
        </p:nvSpPr>
        <p:spPr bwMode="auto">
          <a:xfrm>
            <a:off x="5943600" y="4267200"/>
            <a:ext cx="685800" cy="762000"/>
          </a:xfrm>
          <a:prstGeom prst="rect">
            <a:avLst/>
          </a:prstGeom>
          <a:noFill/>
          <a:ln w="28575">
            <a:solidFill>
              <a:schemeClr val="tx1"/>
            </a:solidFill>
            <a:prstDash val="dash"/>
            <a:miter lim="800000"/>
            <a:headEnd/>
            <a:tailEnd/>
          </a:ln>
          <a:effectLst/>
        </p:spPr>
        <p:txBody>
          <a:bodyPr wrap="none" anchor="ctr"/>
          <a:lstStyle/>
          <a:p>
            <a:endParaRPr lang="uz-Latn-UZ"/>
          </a:p>
        </p:txBody>
      </p:sp>
      <p:sp>
        <p:nvSpPr>
          <p:cNvPr id="12342" name="Line 54"/>
          <p:cNvSpPr>
            <a:spLocks noChangeShapeType="1"/>
          </p:cNvSpPr>
          <p:nvPr/>
        </p:nvSpPr>
        <p:spPr bwMode="auto">
          <a:xfrm>
            <a:off x="5943600" y="4267200"/>
            <a:ext cx="685800" cy="0"/>
          </a:xfrm>
          <a:prstGeom prst="line">
            <a:avLst/>
          </a:prstGeom>
          <a:noFill/>
          <a:ln w="57150">
            <a:solidFill>
              <a:schemeClr val="tx1"/>
            </a:solidFill>
            <a:round/>
            <a:headEnd/>
            <a:tailEnd type="triangle" w="med" len="med"/>
          </a:ln>
          <a:effectLst/>
        </p:spPr>
        <p:txBody>
          <a:bodyPr/>
          <a:lstStyle/>
          <a:p>
            <a:endParaRPr lang="uz-Latn-UZ"/>
          </a:p>
        </p:txBody>
      </p:sp>
      <p:sp>
        <p:nvSpPr>
          <p:cNvPr id="12343" name="Line 55"/>
          <p:cNvSpPr>
            <a:spLocks noChangeShapeType="1"/>
          </p:cNvSpPr>
          <p:nvPr/>
        </p:nvSpPr>
        <p:spPr bwMode="auto">
          <a:xfrm>
            <a:off x="5943600" y="4267200"/>
            <a:ext cx="0" cy="762000"/>
          </a:xfrm>
          <a:prstGeom prst="line">
            <a:avLst/>
          </a:prstGeom>
          <a:noFill/>
          <a:ln w="57150">
            <a:solidFill>
              <a:schemeClr val="tx1"/>
            </a:solidFill>
            <a:round/>
            <a:headEnd/>
            <a:tailEnd type="triangle" w="med" len="med"/>
          </a:ln>
          <a:effectLst/>
        </p:spPr>
        <p:txBody>
          <a:bodyPr/>
          <a:lstStyle/>
          <a:p>
            <a:endParaRPr lang="uz-Latn-UZ"/>
          </a:p>
        </p:txBody>
      </p:sp>
      <p:sp>
        <p:nvSpPr>
          <p:cNvPr id="12344" name="Text Box 56"/>
          <p:cNvSpPr txBox="1">
            <a:spLocks noChangeArrowheads="1"/>
          </p:cNvSpPr>
          <p:nvPr/>
        </p:nvSpPr>
        <p:spPr bwMode="auto">
          <a:xfrm>
            <a:off x="6215063" y="3886200"/>
            <a:ext cx="685800" cy="396875"/>
          </a:xfrm>
          <a:prstGeom prst="rect">
            <a:avLst/>
          </a:prstGeom>
          <a:noFill/>
          <a:ln w="9525">
            <a:noFill/>
            <a:miter lim="800000"/>
            <a:headEnd/>
            <a:tailEnd/>
          </a:ln>
          <a:effectLst/>
        </p:spPr>
        <p:txBody>
          <a:bodyPr>
            <a:spAutoFit/>
          </a:bodyPr>
          <a:lstStyle/>
          <a:p>
            <a:pPr>
              <a:spcBef>
                <a:spcPct val="50000"/>
              </a:spcBef>
            </a:pPr>
            <a:r>
              <a:rPr lang="en-US" sz="2000" b="1">
                <a:solidFill>
                  <a:srgbClr val="00FF00"/>
                </a:solidFill>
              </a:rPr>
              <a:t>v(z)</a:t>
            </a:r>
            <a:endParaRPr lang="vi-VN" sz="2000" b="1">
              <a:solidFill>
                <a:srgbClr val="00FF00"/>
              </a:solidFill>
            </a:endParaRPr>
          </a:p>
        </p:txBody>
      </p:sp>
      <p:sp>
        <p:nvSpPr>
          <p:cNvPr id="12345" name="Text Box 57"/>
          <p:cNvSpPr txBox="1">
            <a:spLocks noChangeArrowheads="1"/>
          </p:cNvSpPr>
          <p:nvPr/>
        </p:nvSpPr>
        <p:spPr bwMode="auto">
          <a:xfrm>
            <a:off x="5562600" y="4953000"/>
            <a:ext cx="685800" cy="396875"/>
          </a:xfrm>
          <a:prstGeom prst="rect">
            <a:avLst/>
          </a:prstGeom>
          <a:noFill/>
          <a:ln w="9525">
            <a:noFill/>
            <a:miter lim="800000"/>
            <a:headEnd/>
            <a:tailEnd/>
          </a:ln>
          <a:effectLst/>
        </p:spPr>
        <p:txBody>
          <a:bodyPr>
            <a:spAutoFit/>
          </a:bodyPr>
          <a:lstStyle/>
          <a:p>
            <a:pPr>
              <a:spcBef>
                <a:spcPct val="50000"/>
              </a:spcBef>
            </a:pPr>
            <a:r>
              <a:rPr lang="en-US" sz="2000" b="1">
                <a:solidFill>
                  <a:srgbClr val="00FF00"/>
                </a:solidFill>
              </a:rPr>
              <a:t>v(r)</a:t>
            </a:r>
            <a:endParaRPr lang="vi-VN" sz="2000" b="1">
              <a:solidFill>
                <a:srgbClr val="00FF00"/>
              </a:solidFill>
            </a:endParaRPr>
          </a:p>
        </p:txBody>
      </p:sp>
      <p:sp>
        <p:nvSpPr>
          <p:cNvPr id="12346" name="Text Box 58"/>
          <p:cNvSpPr txBox="1">
            <a:spLocks noChangeArrowheads="1"/>
          </p:cNvSpPr>
          <p:nvPr/>
        </p:nvSpPr>
        <p:spPr bwMode="auto">
          <a:xfrm>
            <a:off x="6477000" y="4953000"/>
            <a:ext cx="685800" cy="396875"/>
          </a:xfrm>
          <a:prstGeom prst="rect">
            <a:avLst/>
          </a:prstGeom>
          <a:noFill/>
          <a:ln w="9525">
            <a:noFill/>
            <a:miter lim="800000"/>
            <a:headEnd/>
            <a:tailEnd/>
          </a:ln>
          <a:effectLst/>
        </p:spPr>
        <p:txBody>
          <a:bodyPr>
            <a:spAutoFit/>
          </a:bodyPr>
          <a:lstStyle/>
          <a:p>
            <a:pPr>
              <a:spcBef>
                <a:spcPct val="50000"/>
              </a:spcBef>
            </a:pPr>
            <a:r>
              <a:rPr lang="en-US" sz="2000" b="1">
                <a:solidFill>
                  <a:srgbClr val="00FF00"/>
                </a:solidFill>
              </a:rPr>
              <a:t>v</a:t>
            </a:r>
            <a:endParaRPr lang="vi-VN" sz="2000" b="1">
              <a:solidFill>
                <a:srgbClr val="00FF00"/>
              </a:solidFill>
            </a:endParaRPr>
          </a:p>
        </p:txBody>
      </p:sp>
      <p:sp>
        <p:nvSpPr>
          <p:cNvPr id="35" name="Date Placeholder 34"/>
          <p:cNvSpPr>
            <a:spLocks noGrp="1"/>
          </p:cNvSpPr>
          <p:nvPr>
            <p:ph type="dt" sz="half" idx="10"/>
          </p:nvPr>
        </p:nvSpPr>
        <p:spPr/>
        <p:txBody>
          <a:bodyPr/>
          <a:lstStyle/>
          <a:p>
            <a:fld id="{F3A012D3-605F-425E-90DA-F07C14BB48A2}" type="datetime1">
              <a:rPr lang="uz-Latn-UZ" smtClean="0"/>
              <a:pPr/>
              <a:t>15/12 2010</a:t>
            </a:fld>
            <a:endParaRPr lang="uz-Latn-UZ"/>
          </a:p>
        </p:txBody>
      </p:sp>
      <p:sp>
        <p:nvSpPr>
          <p:cNvPr id="36" name="Slide Number Placeholder 35"/>
          <p:cNvSpPr>
            <a:spLocks noGrp="1"/>
          </p:cNvSpPr>
          <p:nvPr>
            <p:ph type="sldNum" sz="quarter" idx="12"/>
          </p:nvPr>
        </p:nvSpPr>
        <p:spPr/>
        <p:txBody>
          <a:bodyPr/>
          <a:lstStyle/>
          <a:p>
            <a:fld id="{8E1AD46C-56E5-4B44-BEDD-E369C7BBEEFE}" type="slidenum">
              <a:rPr lang="uz-Latn-UZ" smtClean="0"/>
              <a:pPr/>
              <a:t>62</a:t>
            </a:fld>
            <a:endParaRPr lang="uz-Latn-UZ"/>
          </a:p>
        </p:txBody>
      </p:sp>
      <p:sp>
        <p:nvSpPr>
          <p:cNvPr id="37" name="Footer Placeholder 36"/>
          <p:cNvSpPr>
            <a:spLocks noGrp="1"/>
          </p:cNvSpPr>
          <p:nvPr>
            <p:ph type="ftr" sz="quarter" idx="11"/>
          </p:nvPr>
        </p:nvSpPr>
        <p:spPr/>
        <p:txBody>
          <a:bodyPr/>
          <a:lstStyle/>
          <a:p>
            <a:r>
              <a:rPr lang="vi-VN" smtClean="0"/>
              <a:t>BỘ MÔN VẬT LÝ ĐIỆN TỬ ỨNG DỤNG</a:t>
            </a:r>
            <a:endParaRPr lang="uz-Latn-UZ"/>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416" name="Object 104"/>
          <p:cNvGraphicFramePr>
            <a:graphicFrameLocks noChangeAspect="1"/>
          </p:cNvGraphicFramePr>
          <p:nvPr>
            <p:ph/>
          </p:nvPr>
        </p:nvGraphicFramePr>
        <p:xfrm>
          <a:off x="428596" y="2100262"/>
          <a:ext cx="8429684" cy="4186257"/>
        </p:xfrm>
        <a:graphic>
          <a:graphicData uri="http://schemas.openxmlformats.org/presentationml/2006/ole">
            <p:oleObj spid="_x0000_s33794" name="Equation" r:id="rId3" imgW="3073320" imgH="2209680" progId="Equation.3">
              <p:embed/>
            </p:oleObj>
          </a:graphicData>
        </a:graphic>
      </p:graphicFrame>
      <p:sp>
        <p:nvSpPr>
          <p:cNvPr id="13418" name="Line 106"/>
          <p:cNvSpPr>
            <a:spLocks noChangeShapeType="1"/>
          </p:cNvSpPr>
          <p:nvPr/>
        </p:nvSpPr>
        <p:spPr bwMode="auto">
          <a:xfrm>
            <a:off x="1676400" y="1219200"/>
            <a:ext cx="4724400" cy="0"/>
          </a:xfrm>
          <a:prstGeom prst="line">
            <a:avLst/>
          </a:prstGeom>
          <a:noFill/>
          <a:ln w="38100">
            <a:solidFill>
              <a:schemeClr val="tx1"/>
            </a:solidFill>
            <a:round/>
            <a:headEnd/>
            <a:tailEnd/>
          </a:ln>
          <a:effectLst/>
        </p:spPr>
        <p:txBody>
          <a:bodyPr/>
          <a:lstStyle/>
          <a:p>
            <a:endParaRPr lang="uz-Latn-UZ"/>
          </a:p>
        </p:txBody>
      </p:sp>
      <p:sp>
        <p:nvSpPr>
          <p:cNvPr id="13419" name="Freeform 107"/>
          <p:cNvSpPr>
            <a:spLocks/>
          </p:cNvSpPr>
          <p:nvPr/>
        </p:nvSpPr>
        <p:spPr bwMode="auto">
          <a:xfrm>
            <a:off x="2057400" y="533400"/>
            <a:ext cx="4038600" cy="685800"/>
          </a:xfrm>
          <a:custGeom>
            <a:avLst/>
            <a:gdLst/>
            <a:ahLst/>
            <a:cxnLst>
              <a:cxn ang="0">
                <a:pos x="0" y="432"/>
              </a:cxn>
              <a:cxn ang="0">
                <a:pos x="1056" y="0"/>
              </a:cxn>
              <a:cxn ang="0">
                <a:pos x="2544" y="432"/>
              </a:cxn>
            </a:cxnLst>
            <a:rect l="0" t="0" r="r" b="b"/>
            <a:pathLst>
              <a:path w="2544" h="432">
                <a:moveTo>
                  <a:pt x="0" y="432"/>
                </a:moveTo>
                <a:lnTo>
                  <a:pt x="1056" y="0"/>
                </a:lnTo>
                <a:lnTo>
                  <a:pt x="2544" y="432"/>
                </a:lnTo>
              </a:path>
            </a:pathLst>
          </a:custGeom>
          <a:noFill/>
          <a:ln w="38100" cmpd="sng">
            <a:solidFill>
              <a:schemeClr val="tx1"/>
            </a:solidFill>
            <a:round/>
            <a:headEnd/>
            <a:tailEnd/>
          </a:ln>
          <a:effectLst/>
        </p:spPr>
        <p:txBody>
          <a:bodyPr/>
          <a:lstStyle/>
          <a:p>
            <a:endParaRPr lang="uz-Latn-UZ"/>
          </a:p>
        </p:txBody>
      </p:sp>
      <p:sp>
        <p:nvSpPr>
          <p:cNvPr id="13420" name="Line 108"/>
          <p:cNvSpPr>
            <a:spLocks noChangeShapeType="1"/>
          </p:cNvSpPr>
          <p:nvPr/>
        </p:nvSpPr>
        <p:spPr bwMode="auto">
          <a:xfrm>
            <a:off x="3733800" y="76200"/>
            <a:ext cx="0" cy="1828800"/>
          </a:xfrm>
          <a:prstGeom prst="line">
            <a:avLst/>
          </a:prstGeom>
          <a:noFill/>
          <a:ln w="38100">
            <a:solidFill>
              <a:schemeClr val="tx1"/>
            </a:solidFill>
            <a:round/>
            <a:headEnd/>
            <a:tailEnd/>
          </a:ln>
          <a:effectLst/>
        </p:spPr>
        <p:txBody>
          <a:bodyPr/>
          <a:lstStyle/>
          <a:p>
            <a:endParaRPr lang="uz-Latn-UZ"/>
          </a:p>
        </p:txBody>
      </p:sp>
      <p:sp>
        <p:nvSpPr>
          <p:cNvPr id="13421" name="Arc 109"/>
          <p:cNvSpPr>
            <a:spLocks/>
          </p:cNvSpPr>
          <p:nvPr/>
        </p:nvSpPr>
        <p:spPr bwMode="auto">
          <a:xfrm>
            <a:off x="2057400" y="1071563"/>
            <a:ext cx="381000" cy="147637"/>
          </a:xfrm>
          <a:custGeom>
            <a:avLst/>
            <a:gdLst>
              <a:gd name="G0" fmla="+- 0 0 0"/>
              <a:gd name="G1" fmla="+- 8382 0 0"/>
              <a:gd name="G2" fmla="+- 21600 0 0"/>
              <a:gd name="T0" fmla="*/ 19907 w 21600"/>
              <a:gd name="T1" fmla="*/ 0 h 8382"/>
              <a:gd name="T2" fmla="*/ 21600 w 21600"/>
              <a:gd name="T3" fmla="*/ 8382 h 8382"/>
              <a:gd name="T4" fmla="*/ 0 w 21600"/>
              <a:gd name="T5" fmla="*/ 8382 h 8382"/>
            </a:gdLst>
            <a:ahLst/>
            <a:cxnLst>
              <a:cxn ang="0">
                <a:pos x="T0" y="T1"/>
              </a:cxn>
              <a:cxn ang="0">
                <a:pos x="T2" y="T3"/>
              </a:cxn>
              <a:cxn ang="0">
                <a:pos x="T4" y="T5"/>
              </a:cxn>
            </a:cxnLst>
            <a:rect l="0" t="0" r="r" b="b"/>
            <a:pathLst>
              <a:path w="21600" h="8382" fill="none" extrusionOk="0">
                <a:moveTo>
                  <a:pt x="19907" y="-1"/>
                </a:moveTo>
                <a:cubicBezTo>
                  <a:pt x="21024" y="2653"/>
                  <a:pt x="21600" y="5503"/>
                  <a:pt x="21600" y="8382"/>
                </a:cubicBezTo>
              </a:path>
              <a:path w="21600" h="8382" stroke="0" extrusionOk="0">
                <a:moveTo>
                  <a:pt x="19907" y="-1"/>
                </a:moveTo>
                <a:cubicBezTo>
                  <a:pt x="21024" y="2653"/>
                  <a:pt x="21600" y="5503"/>
                  <a:pt x="21600" y="8382"/>
                </a:cubicBezTo>
                <a:lnTo>
                  <a:pt x="0" y="8382"/>
                </a:lnTo>
                <a:close/>
              </a:path>
            </a:pathLst>
          </a:custGeom>
          <a:noFill/>
          <a:ln w="38100">
            <a:solidFill>
              <a:schemeClr val="tx1"/>
            </a:solidFill>
            <a:round/>
            <a:headEnd/>
            <a:tailEnd/>
          </a:ln>
          <a:effectLst/>
        </p:spPr>
        <p:txBody>
          <a:bodyPr wrap="none" anchor="ctr"/>
          <a:lstStyle/>
          <a:p>
            <a:pPr algn="ctr"/>
            <a:endParaRPr lang="en-US"/>
          </a:p>
        </p:txBody>
      </p:sp>
      <p:sp>
        <p:nvSpPr>
          <p:cNvPr id="13422" name="Arc 110"/>
          <p:cNvSpPr>
            <a:spLocks/>
          </p:cNvSpPr>
          <p:nvPr/>
        </p:nvSpPr>
        <p:spPr bwMode="auto">
          <a:xfrm flipH="1">
            <a:off x="5562600" y="1073150"/>
            <a:ext cx="533400" cy="146050"/>
          </a:xfrm>
          <a:custGeom>
            <a:avLst/>
            <a:gdLst>
              <a:gd name="G0" fmla="+- 0 0 0"/>
              <a:gd name="G1" fmla="+- 5935 0 0"/>
              <a:gd name="G2" fmla="+- 21600 0 0"/>
              <a:gd name="T0" fmla="*/ 20769 w 21600"/>
              <a:gd name="T1" fmla="*/ 0 h 5935"/>
              <a:gd name="T2" fmla="*/ 21600 w 21600"/>
              <a:gd name="T3" fmla="*/ 5935 h 5935"/>
              <a:gd name="T4" fmla="*/ 0 w 21600"/>
              <a:gd name="T5" fmla="*/ 5935 h 5935"/>
            </a:gdLst>
            <a:ahLst/>
            <a:cxnLst>
              <a:cxn ang="0">
                <a:pos x="T0" y="T1"/>
              </a:cxn>
              <a:cxn ang="0">
                <a:pos x="T2" y="T3"/>
              </a:cxn>
              <a:cxn ang="0">
                <a:pos x="T4" y="T5"/>
              </a:cxn>
            </a:cxnLst>
            <a:rect l="0" t="0" r="r" b="b"/>
            <a:pathLst>
              <a:path w="21600" h="5935" fill="none" extrusionOk="0">
                <a:moveTo>
                  <a:pt x="20768" y="0"/>
                </a:moveTo>
                <a:cubicBezTo>
                  <a:pt x="21320" y="1930"/>
                  <a:pt x="21600" y="3927"/>
                  <a:pt x="21600" y="5935"/>
                </a:cubicBezTo>
              </a:path>
              <a:path w="21600" h="5935" stroke="0" extrusionOk="0">
                <a:moveTo>
                  <a:pt x="20768" y="0"/>
                </a:moveTo>
                <a:cubicBezTo>
                  <a:pt x="21320" y="1930"/>
                  <a:pt x="21600" y="3927"/>
                  <a:pt x="21600" y="5935"/>
                </a:cubicBezTo>
                <a:lnTo>
                  <a:pt x="0" y="5935"/>
                </a:lnTo>
                <a:close/>
              </a:path>
            </a:pathLst>
          </a:custGeom>
          <a:noFill/>
          <a:ln w="38100">
            <a:solidFill>
              <a:schemeClr val="tx1"/>
            </a:solidFill>
            <a:round/>
            <a:headEnd/>
            <a:tailEnd/>
          </a:ln>
          <a:effectLst/>
        </p:spPr>
        <p:txBody>
          <a:bodyPr wrap="none" anchor="ctr"/>
          <a:lstStyle/>
          <a:p>
            <a:endParaRPr lang="uz-Latn-UZ"/>
          </a:p>
        </p:txBody>
      </p:sp>
      <p:sp>
        <p:nvSpPr>
          <p:cNvPr id="13423" name="Arc 111"/>
          <p:cNvSpPr>
            <a:spLocks/>
          </p:cNvSpPr>
          <p:nvPr/>
        </p:nvSpPr>
        <p:spPr bwMode="auto">
          <a:xfrm flipH="1">
            <a:off x="5486400" y="1027113"/>
            <a:ext cx="685800" cy="185737"/>
          </a:xfrm>
          <a:custGeom>
            <a:avLst/>
            <a:gdLst>
              <a:gd name="G0" fmla="+- 0 0 0"/>
              <a:gd name="G1" fmla="+- 4984 0 0"/>
              <a:gd name="G2" fmla="+- 21600 0 0"/>
              <a:gd name="T0" fmla="*/ 21017 w 21600"/>
              <a:gd name="T1" fmla="*/ 0 h 4984"/>
              <a:gd name="T2" fmla="*/ 21600 w 21600"/>
              <a:gd name="T3" fmla="*/ 4984 h 4984"/>
              <a:gd name="T4" fmla="*/ 0 w 21600"/>
              <a:gd name="T5" fmla="*/ 4984 h 4984"/>
            </a:gdLst>
            <a:ahLst/>
            <a:cxnLst>
              <a:cxn ang="0">
                <a:pos x="T0" y="T1"/>
              </a:cxn>
              <a:cxn ang="0">
                <a:pos x="T2" y="T3"/>
              </a:cxn>
              <a:cxn ang="0">
                <a:pos x="T4" y="T5"/>
              </a:cxn>
            </a:cxnLst>
            <a:rect l="0" t="0" r="r" b="b"/>
            <a:pathLst>
              <a:path w="21600" h="4984" fill="none" extrusionOk="0">
                <a:moveTo>
                  <a:pt x="21017" y="-1"/>
                </a:moveTo>
                <a:cubicBezTo>
                  <a:pt x="21404" y="1633"/>
                  <a:pt x="21600" y="3305"/>
                  <a:pt x="21600" y="4984"/>
                </a:cubicBezTo>
              </a:path>
              <a:path w="21600" h="4984" stroke="0" extrusionOk="0">
                <a:moveTo>
                  <a:pt x="21017" y="-1"/>
                </a:moveTo>
                <a:cubicBezTo>
                  <a:pt x="21404" y="1633"/>
                  <a:pt x="21600" y="3305"/>
                  <a:pt x="21600" y="4984"/>
                </a:cubicBezTo>
                <a:lnTo>
                  <a:pt x="0" y="4984"/>
                </a:lnTo>
                <a:close/>
              </a:path>
            </a:pathLst>
          </a:custGeom>
          <a:noFill/>
          <a:ln w="38100">
            <a:solidFill>
              <a:schemeClr val="tx1"/>
            </a:solidFill>
            <a:round/>
            <a:headEnd/>
            <a:tailEnd/>
          </a:ln>
          <a:effectLst/>
        </p:spPr>
        <p:txBody>
          <a:bodyPr wrap="none" anchor="ctr"/>
          <a:lstStyle/>
          <a:p>
            <a:endParaRPr lang="uz-Latn-UZ"/>
          </a:p>
        </p:txBody>
      </p:sp>
      <p:sp>
        <p:nvSpPr>
          <p:cNvPr id="13424" name="Text Box 112"/>
          <p:cNvSpPr txBox="1">
            <a:spLocks noChangeArrowheads="1"/>
          </p:cNvSpPr>
          <p:nvPr/>
        </p:nvSpPr>
        <p:spPr bwMode="auto">
          <a:xfrm>
            <a:off x="2444750" y="825500"/>
            <a:ext cx="685800" cy="457200"/>
          </a:xfrm>
          <a:prstGeom prst="rect">
            <a:avLst/>
          </a:prstGeom>
          <a:noFill/>
          <a:ln w="9525">
            <a:noFill/>
            <a:miter lim="800000"/>
            <a:headEnd/>
            <a:tailEnd/>
          </a:ln>
          <a:effectLst/>
        </p:spPr>
        <p:txBody>
          <a:bodyPr>
            <a:spAutoFit/>
          </a:bodyPr>
          <a:lstStyle/>
          <a:p>
            <a:pPr>
              <a:spcBef>
                <a:spcPct val="50000"/>
              </a:spcBef>
            </a:pPr>
            <a:r>
              <a:rPr lang="vi-VN" sz="2400" b="1">
                <a:sym typeface="Symbol" pitchFamily="18" charset="2"/>
              </a:rPr>
              <a:t></a:t>
            </a:r>
          </a:p>
        </p:txBody>
      </p:sp>
      <p:sp>
        <p:nvSpPr>
          <p:cNvPr id="13425" name="Text Box 113"/>
          <p:cNvSpPr txBox="1">
            <a:spLocks noChangeArrowheads="1"/>
          </p:cNvSpPr>
          <p:nvPr/>
        </p:nvSpPr>
        <p:spPr bwMode="auto">
          <a:xfrm>
            <a:off x="4724400" y="768350"/>
            <a:ext cx="685800" cy="457200"/>
          </a:xfrm>
          <a:prstGeom prst="rect">
            <a:avLst/>
          </a:prstGeom>
          <a:noFill/>
          <a:ln w="9525">
            <a:noFill/>
            <a:miter lim="800000"/>
            <a:headEnd/>
            <a:tailEnd/>
          </a:ln>
          <a:effectLst/>
        </p:spPr>
        <p:txBody>
          <a:bodyPr>
            <a:spAutoFit/>
          </a:bodyPr>
          <a:lstStyle/>
          <a:p>
            <a:pPr>
              <a:spcBef>
                <a:spcPct val="50000"/>
              </a:spcBef>
            </a:pPr>
            <a:r>
              <a:rPr lang="vi-VN" sz="2400" b="1">
                <a:sym typeface="Symbol" pitchFamily="18" charset="2"/>
              </a:rPr>
              <a:t></a:t>
            </a:r>
          </a:p>
        </p:txBody>
      </p:sp>
      <p:sp>
        <p:nvSpPr>
          <p:cNvPr id="13426" name="Line 114"/>
          <p:cNvSpPr>
            <a:spLocks noChangeShapeType="1"/>
          </p:cNvSpPr>
          <p:nvPr/>
        </p:nvSpPr>
        <p:spPr bwMode="auto">
          <a:xfrm>
            <a:off x="4572000" y="533400"/>
            <a:ext cx="0" cy="685800"/>
          </a:xfrm>
          <a:prstGeom prst="line">
            <a:avLst/>
          </a:prstGeom>
          <a:noFill/>
          <a:ln w="38100">
            <a:solidFill>
              <a:schemeClr val="tx1"/>
            </a:solidFill>
            <a:round/>
            <a:headEnd type="triangle" w="med" len="med"/>
            <a:tailEnd type="triangle" w="med" len="med"/>
          </a:ln>
          <a:effectLst/>
        </p:spPr>
        <p:txBody>
          <a:bodyPr/>
          <a:lstStyle/>
          <a:p>
            <a:endParaRPr lang="uz-Latn-UZ"/>
          </a:p>
        </p:txBody>
      </p:sp>
      <p:sp>
        <p:nvSpPr>
          <p:cNvPr id="13427" name="Line 115"/>
          <p:cNvSpPr>
            <a:spLocks noChangeShapeType="1"/>
          </p:cNvSpPr>
          <p:nvPr/>
        </p:nvSpPr>
        <p:spPr bwMode="auto">
          <a:xfrm>
            <a:off x="3810000" y="533400"/>
            <a:ext cx="1600200" cy="0"/>
          </a:xfrm>
          <a:prstGeom prst="line">
            <a:avLst/>
          </a:prstGeom>
          <a:noFill/>
          <a:ln w="28575">
            <a:solidFill>
              <a:schemeClr val="tx1"/>
            </a:solidFill>
            <a:prstDash val="dash"/>
            <a:round/>
            <a:headEnd/>
            <a:tailEnd/>
          </a:ln>
          <a:effectLst/>
        </p:spPr>
        <p:txBody>
          <a:bodyPr/>
          <a:lstStyle/>
          <a:p>
            <a:endParaRPr lang="uz-Latn-UZ"/>
          </a:p>
        </p:txBody>
      </p:sp>
      <p:sp>
        <p:nvSpPr>
          <p:cNvPr id="13428" name="Text Box 116"/>
          <p:cNvSpPr txBox="1">
            <a:spLocks noChangeArrowheads="1"/>
          </p:cNvSpPr>
          <p:nvPr/>
        </p:nvSpPr>
        <p:spPr bwMode="auto">
          <a:xfrm>
            <a:off x="4191000" y="609600"/>
            <a:ext cx="685800" cy="457200"/>
          </a:xfrm>
          <a:prstGeom prst="rect">
            <a:avLst/>
          </a:prstGeom>
          <a:noFill/>
          <a:ln w="9525">
            <a:noFill/>
            <a:miter lim="800000"/>
            <a:headEnd/>
            <a:tailEnd/>
          </a:ln>
          <a:effectLst/>
        </p:spPr>
        <p:txBody>
          <a:bodyPr>
            <a:spAutoFit/>
          </a:bodyPr>
          <a:lstStyle/>
          <a:p>
            <a:pPr>
              <a:spcBef>
                <a:spcPct val="50000"/>
              </a:spcBef>
            </a:pPr>
            <a:r>
              <a:rPr lang="en-US" sz="2400" b="1">
                <a:sym typeface="Symbol" pitchFamily="18" charset="2"/>
              </a:rPr>
              <a:t>r</a:t>
            </a:r>
            <a:r>
              <a:rPr lang="en-US" sz="2400" b="1" baseline="-25000">
                <a:sym typeface="Symbol" pitchFamily="18" charset="2"/>
              </a:rPr>
              <a:t>o</a:t>
            </a:r>
            <a:endParaRPr lang="vi-VN" sz="2400" b="1">
              <a:sym typeface="Symbol" pitchFamily="18" charset="2"/>
            </a:endParaRPr>
          </a:p>
        </p:txBody>
      </p:sp>
      <p:sp>
        <p:nvSpPr>
          <p:cNvPr id="13429" name="Text Box 117"/>
          <p:cNvSpPr txBox="1">
            <a:spLocks noChangeArrowheads="1"/>
          </p:cNvSpPr>
          <p:nvPr/>
        </p:nvSpPr>
        <p:spPr bwMode="auto">
          <a:xfrm>
            <a:off x="3429000" y="685800"/>
            <a:ext cx="685800" cy="457200"/>
          </a:xfrm>
          <a:prstGeom prst="rect">
            <a:avLst/>
          </a:prstGeom>
          <a:noFill/>
          <a:ln w="9525">
            <a:noFill/>
            <a:miter lim="800000"/>
            <a:headEnd/>
            <a:tailEnd/>
          </a:ln>
          <a:effectLst/>
        </p:spPr>
        <p:txBody>
          <a:bodyPr>
            <a:spAutoFit/>
          </a:bodyPr>
          <a:lstStyle/>
          <a:p>
            <a:pPr>
              <a:spcBef>
                <a:spcPct val="50000"/>
              </a:spcBef>
            </a:pPr>
            <a:r>
              <a:rPr lang="vi-VN" sz="2400" b="1">
                <a:sym typeface="Symbol" pitchFamily="18" charset="2"/>
              </a:rPr>
              <a:t></a:t>
            </a:r>
            <a:r>
              <a:rPr lang="en-US" sz="2400" b="1">
                <a:sym typeface="Symbol" pitchFamily="18" charset="2"/>
              </a:rPr>
              <a:t>0</a:t>
            </a:r>
            <a:endParaRPr lang="vi-VN" sz="2400" b="1">
              <a:sym typeface="Symbol" pitchFamily="18" charset="2"/>
            </a:endParaRPr>
          </a:p>
        </p:txBody>
      </p:sp>
      <p:sp>
        <p:nvSpPr>
          <p:cNvPr id="13430" name="Rectangle 118"/>
          <p:cNvSpPr>
            <a:spLocks noChangeArrowheads="1"/>
          </p:cNvSpPr>
          <p:nvPr/>
        </p:nvSpPr>
        <p:spPr bwMode="auto">
          <a:xfrm>
            <a:off x="3435350" y="0"/>
            <a:ext cx="603250" cy="1981200"/>
          </a:xfrm>
          <a:prstGeom prst="rect">
            <a:avLst/>
          </a:prstGeom>
          <a:gradFill rotWithShape="1">
            <a:gsLst>
              <a:gs pos="0">
                <a:srgbClr val="FFFF99">
                  <a:alpha val="50999"/>
                </a:srgbClr>
              </a:gs>
              <a:gs pos="100000">
                <a:srgbClr val="FFFF99">
                  <a:gamma/>
                  <a:tint val="91373"/>
                  <a:invGamma/>
                  <a:alpha val="50999"/>
                </a:srgbClr>
              </a:gs>
            </a:gsLst>
            <a:lin ang="5400000" scaled="1"/>
          </a:gradFill>
          <a:ln w="9525">
            <a:noFill/>
            <a:miter lim="800000"/>
            <a:headEnd/>
            <a:tailEnd/>
          </a:ln>
          <a:effectLst/>
        </p:spPr>
        <p:txBody>
          <a:bodyPr wrap="none" anchor="ctr"/>
          <a:lstStyle/>
          <a:p>
            <a:endParaRPr lang="uz-Latn-UZ"/>
          </a:p>
        </p:txBody>
      </p:sp>
      <p:sp>
        <p:nvSpPr>
          <p:cNvPr id="13431" name="Line 119"/>
          <p:cNvSpPr>
            <a:spLocks noChangeShapeType="1"/>
          </p:cNvSpPr>
          <p:nvPr/>
        </p:nvSpPr>
        <p:spPr bwMode="auto">
          <a:xfrm>
            <a:off x="3733800" y="1524000"/>
            <a:ext cx="2362200" cy="0"/>
          </a:xfrm>
          <a:prstGeom prst="line">
            <a:avLst/>
          </a:prstGeom>
          <a:noFill/>
          <a:ln w="38100">
            <a:solidFill>
              <a:schemeClr val="tx1"/>
            </a:solidFill>
            <a:round/>
            <a:headEnd type="arrow" w="med" len="med"/>
            <a:tailEnd type="arrow" w="med" len="med"/>
          </a:ln>
          <a:effectLst/>
        </p:spPr>
        <p:txBody>
          <a:bodyPr/>
          <a:lstStyle/>
          <a:p>
            <a:endParaRPr lang="uz-Latn-UZ"/>
          </a:p>
        </p:txBody>
      </p:sp>
      <p:sp>
        <p:nvSpPr>
          <p:cNvPr id="13432" name="Line 120"/>
          <p:cNvSpPr>
            <a:spLocks noChangeShapeType="1"/>
          </p:cNvSpPr>
          <p:nvPr/>
        </p:nvSpPr>
        <p:spPr bwMode="auto">
          <a:xfrm flipH="1">
            <a:off x="1981200" y="1524000"/>
            <a:ext cx="1752600" cy="0"/>
          </a:xfrm>
          <a:prstGeom prst="line">
            <a:avLst/>
          </a:prstGeom>
          <a:noFill/>
          <a:ln w="38100">
            <a:solidFill>
              <a:schemeClr val="tx1"/>
            </a:solidFill>
            <a:round/>
            <a:headEnd type="arrow" w="med" len="med"/>
            <a:tailEnd type="arrow" w="med" len="med"/>
          </a:ln>
          <a:effectLst/>
        </p:spPr>
        <p:txBody>
          <a:bodyPr/>
          <a:lstStyle/>
          <a:p>
            <a:endParaRPr lang="uz-Latn-UZ"/>
          </a:p>
        </p:txBody>
      </p:sp>
      <p:sp>
        <p:nvSpPr>
          <p:cNvPr id="13433" name="Text Box 121"/>
          <p:cNvSpPr txBox="1">
            <a:spLocks noChangeArrowheads="1"/>
          </p:cNvSpPr>
          <p:nvPr/>
        </p:nvSpPr>
        <p:spPr bwMode="auto">
          <a:xfrm>
            <a:off x="2597150" y="1524000"/>
            <a:ext cx="685800" cy="457200"/>
          </a:xfrm>
          <a:prstGeom prst="rect">
            <a:avLst/>
          </a:prstGeom>
          <a:noFill/>
          <a:ln w="9525">
            <a:noFill/>
            <a:miter lim="800000"/>
            <a:headEnd/>
            <a:tailEnd/>
          </a:ln>
          <a:effectLst/>
        </p:spPr>
        <p:txBody>
          <a:bodyPr>
            <a:spAutoFit/>
          </a:bodyPr>
          <a:lstStyle/>
          <a:p>
            <a:pPr>
              <a:spcBef>
                <a:spcPct val="50000"/>
              </a:spcBef>
            </a:pPr>
            <a:r>
              <a:rPr lang="en-US" sz="2400" b="1">
                <a:sym typeface="Symbol" pitchFamily="18" charset="2"/>
              </a:rPr>
              <a:t>d</a:t>
            </a:r>
            <a:endParaRPr lang="vi-VN" sz="2400" b="1">
              <a:sym typeface="Symbol" pitchFamily="18" charset="2"/>
            </a:endParaRPr>
          </a:p>
        </p:txBody>
      </p:sp>
      <p:sp>
        <p:nvSpPr>
          <p:cNvPr id="13434" name="Text Box 122"/>
          <p:cNvSpPr txBox="1">
            <a:spLocks noChangeArrowheads="1"/>
          </p:cNvSpPr>
          <p:nvPr/>
        </p:nvSpPr>
        <p:spPr bwMode="auto">
          <a:xfrm>
            <a:off x="4572000" y="1524000"/>
            <a:ext cx="685800" cy="457200"/>
          </a:xfrm>
          <a:prstGeom prst="rect">
            <a:avLst/>
          </a:prstGeom>
          <a:noFill/>
          <a:ln w="9525">
            <a:noFill/>
            <a:miter lim="800000"/>
            <a:headEnd/>
            <a:tailEnd/>
          </a:ln>
          <a:effectLst/>
        </p:spPr>
        <p:txBody>
          <a:bodyPr>
            <a:spAutoFit/>
          </a:bodyPr>
          <a:lstStyle/>
          <a:p>
            <a:pPr>
              <a:spcBef>
                <a:spcPct val="50000"/>
              </a:spcBef>
            </a:pPr>
            <a:r>
              <a:rPr lang="en-US" sz="2400" b="1">
                <a:sym typeface="Symbol" pitchFamily="18" charset="2"/>
              </a:rPr>
              <a:t>d</a:t>
            </a:r>
            <a:r>
              <a:rPr lang="en-US" sz="2400" b="1" baseline="-25000">
                <a:sym typeface="Symbol" pitchFamily="18" charset="2"/>
              </a:rPr>
              <a:t>1</a:t>
            </a:r>
            <a:endParaRPr lang="vi-VN" sz="2400" b="1">
              <a:sym typeface="Symbol" pitchFamily="18" charset="2"/>
            </a:endParaRPr>
          </a:p>
        </p:txBody>
      </p:sp>
      <p:sp>
        <p:nvSpPr>
          <p:cNvPr id="13435" name="Text Box 123"/>
          <p:cNvSpPr txBox="1">
            <a:spLocks noChangeArrowheads="1"/>
          </p:cNvSpPr>
          <p:nvPr/>
        </p:nvSpPr>
        <p:spPr bwMode="auto">
          <a:xfrm>
            <a:off x="5029200" y="457200"/>
            <a:ext cx="685800" cy="457200"/>
          </a:xfrm>
          <a:prstGeom prst="rect">
            <a:avLst/>
          </a:prstGeom>
          <a:noFill/>
          <a:ln w="9525">
            <a:noFill/>
            <a:miter lim="800000"/>
            <a:headEnd/>
            <a:tailEnd/>
          </a:ln>
          <a:effectLst/>
        </p:spPr>
        <p:txBody>
          <a:bodyPr>
            <a:spAutoFit/>
          </a:bodyPr>
          <a:lstStyle/>
          <a:p>
            <a:pPr>
              <a:spcBef>
                <a:spcPct val="50000"/>
              </a:spcBef>
            </a:pPr>
            <a:r>
              <a:rPr lang="vi-VN" sz="2400" b="1">
                <a:sym typeface="Symbol" pitchFamily="18" charset="2"/>
              </a:rPr>
              <a:t></a:t>
            </a:r>
            <a:r>
              <a:rPr lang="en-US" sz="2400" b="1">
                <a:sym typeface="Symbol" pitchFamily="18" charset="2"/>
              </a:rPr>
              <a:t>=0</a:t>
            </a:r>
            <a:endParaRPr lang="vi-VN" sz="2400" b="1">
              <a:sym typeface="Symbol" pitchFamily="18" charset="2"/>
            </a:endParaRPr>
          </a:p>
        </p:txBody>
      </p:sp>
      <p:sp>
        <p:nvSpPr>
          <p:cNvPr id="13436" name="Text Box 124"/>
          <p:cNvSpPr txBox="1">
            <a:spLocks noChangeArrowheads="1"/>
          </p:cNvSpPr>
          <p:nvPr/>
        </p:nvSpPr>
        <p:spPr bwMode="auto">
          <a:xfrm>
            <a:off x="6172200" y="1143000"/>
            <a:ext cx="685800" cy="457200"/>
          </a:xfrm>
          <a:prstGeom prst="rect">
            <a:avLst/>
          </a:prstGeom>
          <a:noFill/>
          <a:ln w="9525">
            <a:noFill/>
            <a:miter lim="800000"/>
            <a:headEnd/>
            <a:tailEnd/>
          </a:ln>
          <a:effectLst/>
        </p:spPr>
        <p:txBody>
          <a:bodyPr>
            <a:spAutoFit/>
          </a:bodyPr>
          <a:lstStyle/>
          <a:p>
            <a:pPr>
              <a:spcBef>
                <a:spcPct val="50000"/>
              </a:spcBef>
            </a:pPr>
            <a:r>
              <a:rPr lang="en-US" sz="2400" b="1">
                <a:sym typeface="Symbol" pitchFamily="18" charset="2"/>
              </a:rPr>
              <a:t>z</a:t>
            </a:r>
            <a:endParaRPr lang="vi-VN" sz="2400" b="1">
              <a:sym typeface="Symbol" pitchFamily="18" charset="2"/>
            </a:endParaRPr>
          </a:p>
        </p:txBody>
      </p:sp>
      <p:sp>
        <p:nvSpPr>
          <p:cNvPr id="22" name="Date Placeholder 21"/>
          <p:cNvSpPr>
            <a:spLocks noGrp="1"/>
          </p:cNvSpPr>
          <p:nvPr>
            <p:ph type="dt" sz="half" idx="10"/>
          </p:nvPr>
        </p:nvSpPr>
        <p:spPr/>
        <p:txBody>
          <a:bodyPr/>
          <a:lstStyle/>
          <a:p>
            <a:fld id="{87D1BF56-3938-4B29-B75A-3099261174DD}" type="datetime1">
              <a:rPr lang="uz-Latn-UZ" smtClean="0"/>
              <a:pPr/>
              <a:t>15/12 2010</a:t>
            </a:fld>
            <a:endParaRPr lang="vi-VN"/>
          </a:p>
        </p:txBody>
      </p:sp>
      <p:sp>
        <p:nvSpPr>
          <p:cNvPr id="23" name="Slide Number Placeholder 22"/>
          <p:cNvSpPr>
            <a:spLocks noGrp="1"/>
          </p:cNvSpPr>
          <p:nvPr>
            <p:ph type="sldNum" sz="quarter" idx="12"/>
          </p:nvPr>
        </p:nvSpPr>
        <p:spPr/>
        <p:txBody>
          <a:bodyPr/>
          <a:lstStyle/>
          <a:p>
            <a:fld id="{04DE1828-A7BC-4066-8438-3A4E9AD42C40}" type="slidenum">
              <a:rPr lang="vi-VN" smtClean="0"/>
              <a:pPr/>
              <a:t>63</a:t>
            </a:fld>
            <a:endParaRPr lang="vi-VN"/>
          </a:p>
        </p:txBody>
      </p:sp>
      <p:sp>
        <p:nvSpPr>
          <p:cNvPr id="24" name="Footer Placeholder 23"/>
          <p:cNvSpPr>
            <a:spLocks noGrp="1"/>
          </p:cNvSpPr>
          <p:nvPr>
            <p:ph type="ftr" sz="quarter" idx="11"/>
          </p:nvPr>
        </p:nvSpPr>
        <p:spPr/>
        <p:txBody>
          <a:bodyPr/>
          <a:lstStyle/>
          <a:p>
            <a:r>
              <a:rPr lang="vi-VN" smtClean="0"/>
              <a:t>BỘ MÔN VẬT LÝ ĐIỆN TỬ ỨNG DỤNG</a:t>
            </a:r>
            <a:endParaRPr lang="vi-VN"/>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40" name="Object 4"/>
          <p:cNvGraphicFramePr>
            <a:graphicFrameLocks noChangeAspect="1"/>
          </p:cNvGraphicFramePr>
          <p:nvPr>
            <p:ph/>
          </p:nvPr>
        </p:nvGraphicFramePr>
        <p:xfrm>
          <a:off x="1905000" y="304800"/>
          <a:ext cx="5181600" cy="4219575"/>
        </p:xfrm>
        <a:graphic>
          <a:graphicData uri="http://schemas.openxmlformats.org/presentationml/2006/ole">
            <p:oleObj spid="_x0000_s34818" name="Equation" r:id="rId3" imgW="1777680" imgH="1447560" progId="Equation.3">
              <p:embed/>
            </p:oleObj>
          </a:graphicData>
        </a:graphic>
      </p:graphicFrame>
      <p:sp>
        <p:nvSpPr>
          <p:cNvPr id="14342" name="Text Box 6"/>
          <p:cNvSpPr txBox="1">
            <a:spLocks noChangeArrowheads="1"/>
          </p:cNvSpPr>
          <p:nvPr/>
        </p:nvSpPr>
        <p:spPr bwMode="auto">
          <a:xfrm>
            <a:off x="609600" y="4800600"/>
            <a:ext cx="7696200" cy="1552575"/>
          </a:xfrm>
          <a:prstGeom prst="rect">
            <a:avLst/>
          </a:prstGeom>
          <a:noFill/>
          <a:ln w="9525">
            <a:noFill/>
            <a:miter lim="800000"/>
            <a:headEnd/>
            <a:tailEnd/>
          </a:ln>
          <a:effectLst/>
        </p:spPr>
        <p:txBody>
          <a:bodyPr>
            <a:spAutoFit/>
          </a:bodyPr>
          <a:lstStyle/>
          <a:p>
            <a:pPr>
              <a:spcBef>
                <a:spcPct val="50000"/>
              </a:spcBef>
            </a:pPr>
            <a:r>
              <a:rPr lang="en-US" sz="2400" b="1"/>
              <a:t>f phụ thuộc vào dấu của đạo hàm bậc hai U” nên:</a:t>
            </a:r>
          </a:p>
          <a:p>
            <a:pPr>
              <a:spcBef>
                <a:spcPct val="50000"/>
              </a:spcBef>
            </a:pPr>
            <a:r>
              <a:rPr lang="en-US" sz="2400" b="1"/>
              <a:t>	U” &gt; 0 </a:t>
            </a:r>
            <a:r>
              <a:rPr lang="en-US" sz="2400" b="1">
                <a:sym typeface="Symbol" pitchFamily="18" charset="2"/>
              </a:rPr>
              <a:t> f &gt; 0  thấu kính hội tụ</a:t>
            </a:r>
          </a:p>
          <a:p>
            <a:pPr>
              <a:spcBef>
                <a:spcPct val="50000"/>
              </a:spcBef>
            </a:pPr>
            <a:r>
              <a:rPr lang="en-US" sz="2400" b="1"/>
              <a:t>	U” &lt; 0 </a:t>
            </a:r>
            <a:r>
              <a:rPr lang="en-US" sz="2400" b="1">
                <a:sym typeface="Symbol" pitchFamily="18" charset="2"/>
              </a:rPr>
              <a:t> f &lt; 0  thấu kính phân kỳ</a:t>
            </a:r>
          </a:p>
        </p:txBody>
      </p:sp>
      <p:sp>
        <p:nvSpPr>
          <p:cNvPr id="4" name="Date Placeholder 3"/>
          <p:cNvSpPr>
            <a:spLocks noGrp="1"/>
          </p:cNvSpPr>
          <p:nvPr>
            <p:ph type="dt" sz="half" idx="10"/>
          </p:nvPr>
        </p:nvSpPr>
        <p:spPr/>
        <p:txBody>
          <a:bodyPr/>
          <a:lstStyle/>
          <a:p>
            <a:fld id="{3E2843B9-AD49-4DF0-A51D-D42C5348FD68}" type="datetime1">
              <a:rPr lang="uz-Latn-UZ" smtClean="0"/>
              <a:pPr/>
              <a:t>15/12 2010</a:t>
            </a:fld>
            <a:endParaRPr lang="vi-VN"/>
          </a:p>
        </p:txBody>
      </p:sp>
      <p:sp>
        <p:nvSpPr>
          <p:cNvPr id="5" name="Slide Number Placeholder 4"/>
          <p:cNvSpPr>
            <a:spLocks noGrp="1"/>
          </p:cNvSpPr>
          <p:nvPr>
            <p:ph type="sldNum" sz="quarter" idx="12"/>
          </p:nvPr>
        </p:nvSpPr>
        <p:spPr/>
        <p:txBody>
          <a:bodyPr/>
          <a:lstStyle/>
          <a:p>
            <a:fld id="{04DE1828-A7BC-4066-8438-3A4E9AD42C40}" type="slidenum">
              <a:rPr lang="vi-VN" smtClean="0"/>
              <a:pPr/>
              <a:t>64</a:t>
            </a:fld>
            <a:endParaRPr lang="vi-VN"/>
          </a:p>
        </p:txBody>
      </p:sp>
      <p:sp>
        <p:nvSpPr>
          <p:cNvPr id="6" name="Footer Placeholder 5"/>
          <p:cNvSpPr>
            <a:spLocks noGrp="1"/>
          </p:cNvSpPr>
          <p:nvPr>
            <p:ph type="ftr" sz="quarter" idx="11"/>
          </p:nvPr>
        </p:nvSpPr>
        <p:spPr/>
        <p:txBody>
          <a:bodyPr/>
          <a:lstStyle/>
          <a:p>
            <a:r>
              <a:rPr lang="vi-VN" smtClean="0"/>
              <a:t>BỘ MÔN VẬT LÝ ĐIỆN TỬ ỨNG DỤNG</a:t>
            </a:r>
            <a:endParaRPr lang="vi-VN"/>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8" name="Text Box 10"/>
          <p:cNvSpPr txBox="1">
            <a:spLocks noChangeArrowheads="1"/>
          </p:cNvSpPr>
          <p:nvPr/>
        </p:nvSpPr>
        <p:spPr bwMode="auto">
          <a:xfrm>
            <a:off x="1752600" y="3429000"/>
            <a:ext cx="685800" cy="457200"/>
          </a:xfrm>
          <a:prstGeom prst="rect">
            <a:avLst/>
          </a:prstGeom>
          <a:noFill/>
          <a:ln w="9525">
            <a:noFill/>
            <a:miter lim="800000"/>
            <a:headEnd/>
            <a:tailEnd/>
          </a:ln>
          <a:effectLst/>
        </p:spPr>
        <p:txBody>
          <a:bodyPr>
            <a:spAutoFit/>
          </a:bodyPr>
          <a:lstStyle/>
          <a:p>
            <a:pPr>
              <a:spcBef>
                <a:spcPct val="50000"/>
              </a:spcBef>
            </a:pPr>
            <a:r>
              <a:rPr lang="vi-VN" sz="2400" b="1">
                <a:sym typeface="Symbol" pitchFamily="18" charset="2"/>
              </a:rPr>
              <a:t></a:t>
            </a:r>
            <a:r>
              <a:rPr lang="en-US" sz="2400" b="1" baseline="-25000">
                <a:sym typeface="Symbol" pitchFamily="18" charset="2"/>
              </a:rPr>
              <a:t>1</a:t>
            </a:r>
            <a:endParaRPr lang="vi-VN" sz="2400" b="1" baseline="-25000">
              <a:sym typeface="Symbol" pitchFamily="18" charset="2"/>
            </a:endParaRPr>
          </a:p>
        </p:txBody>
      </p:sp>
      <p:sp>
        <p:nvSpPr>
          <p:cNvPr id="22539" name="Text Box 11"/>
          <p:cNvSpPr txBox="1">
            <a:spLocks noChangeArrowheads="1"/>
          </p:cNvSpPr>
          <p:nvPr/>
        </p:nvSpPr>
        <p:spPr bwMode="auto">
          <a:xfrm>
            <a:off x="3276600" y="3429000"/>
            <a:ext cx="685800" cy="457200"/>
          </a:xfrm>
          <a:prstGeom prst="rect">
            <a:avLst/>
          </a:prstGeom>
          <a:noFill/>
          <a:ln w="9525">
            <a:noFill/>
            <a:miter lim="800000"/>
            <a:headEnd/>
            <a:tailEnd/>
          </a:ln>
          <a:effectLst/>
        </p:spPr>
        <p:txBody>
          <a:bodyPr>
            <a:spAutoFit/>
          </a:bodyPr>
          <a:lstStyle/>
          <a:p>
            <a:pPr>
              <a:spcBef>
                <a:spcPct val="50000"/>
              </a:spcBef>
            </a:pPr>
            <a:r>
              <a:rPr lang="vi-VN" sz="2400" b="1">
                <a:sym typeface="Symbol" pitchFamily="18" charset="2"/>
              </a:rPr>
              <a:t></a:t>
            </a:r>
            <a:r>
              <a:rPr lang="en-US" sz="2400" b="1" baseline="-25000">
                <a:sym typeface="Symbol" pitchFamily="18" charset="2"/>
              </a:rPr>
              <a:t>2</a:t>
            </a:r>
            <a:endParaRPr lang="vi-VN" sz="2400" b="1" baseline="-25000">
              <a:sym typeface="Symbol" pitchFamily="18" charset="2"/>
            </a:endParaRPr>
          </a:p>
        </p:txBody>
      </p:sp>
      <p:sp>
        <p:nvSpPr>
          <p:cNvPr id="22540" name="Text Box 12"/>
          <p:cNvSpPr txBox="1">
            <a:spLocks noChangeArrowheads="1"/>
          </p:cNvSpPr>
          <p:nvPr/>
        </p:nvSpPr>
        <p:spPr bwMode="auto">
          <a:xfrm>
            <a:off x="304800" y="1295400"/>
            <a:ext cx="685800" cy="457200"/>
          </a:xfrm>
          <a:prstGeom prst="rect">
            <a:avLst/>
          </a:prstGeom>
          <a:noFill/>
          <a:ln w="9525">
            <a:noFill/>
            <a:miter lim="800000"/>
            <a:headEnd/>
            <a:tailEnd/>
          </a:ln>
          <a:effectLst/>
        </p:spPr>
        <p:txBody>
          <a:bodyPr>
            <a:spAutoFit/>
          </a:bodyPr>
          <a:lstStyle/>
          <a:p>
            <a:pPr>
              <a:spcBef>
                <a:spcPct val="50000"/>
              </a:spcBef>
            </a:pPr>
            <a:r>
              <a:rPr lang="en-US" sz="2400" b="1">
                <a:sym typeface="Symbol" pitchFamily="18" charset="2"/>
              </a:rPr>
              <a:t>K</a:t>
            </a:r>
            <a:endParaRPr lang="vi-VN" sz="2400" b="1" baseline="-25000">
              <a:sym typeface="Symbol" pitchFamily="18" charset="2"/>
            </a:endParaRPr>
          </a:p>
        </p:txBody>
      </p:sp>
      <p:sp>
        <p:nvSpPr>
          <p:cNvPr id="22541" name="Text Box 13"/>
          <p:cNvSpPr txBox="1">
            <a:spLocks noChangeArrowheads="1"/>
          </p:cNvSpPr>
          <p:nvPr/>
        </p:nvSpPr>
        <p:spPr bwMode="auto">
          <a:xfrm>
            <a:off x="1066800" y="1295400"/>
            <a:ext cx="685800" cy="457200"/>
          </a:xfrm>
          <a:prstGeom prst="rect">
            <a:avLst/>
          </a:prstGeom>
          <a:noFill/>
          <a:ln w="9525">
            <a:noFill/>
            <a:miter lim="800000"/>
            <a:headEnd/>
            <a:tailEnd/>
          </a:ln>
          <a:effectLst/>
        </p:spPr>
        <p:txBody>
          <a:bodyPr>
            <a:spAutoFit/>
          </a:bodyPr>
          <a:lstStyle/>
          <a:p>
            <a:pPr>
              <a:spcBef>
                <a:spcPct val="50000"/>
              </a:spcBef>
            </a:pPr>
            <a:r>
              <a:rPr lang="en-US" sz="2400" b="1">
                <a:sym typeface="Symbol" pitchFamily="18" charset="2"/>
              </a:rPr>
              <a:t>G</a:t>
            </a:r>
            <a:endParaRPr lang="vi-VN" sz="2400" b="1" baseline="-25000">
              <a:sym typeface="Symbol" pitchFamily="18" charset="2"/>
            </a:endParaRPr>
          </a:p>
        </p:txBody>
      </p:sp>
      <p:sp>
        <p:nvSpPr>
          <p:cNvPr id="22542" name="Text Box 14"/>
          <p:cNvSpPr txBox="1">
            <a:spLocks noChangeArrowheads="1"/>
          </p:cNvSpPr>
          <p:nvPr/>
        </p:nvSpPr>
        <p:spPr bwMode="auto">
          <a:xfrm>
            <a:off x="2438400" y="1295400"/>
            <a:ext cx="685800" cy="457200"/>
          </a:xfrm>
          <a:prstGeom prst="rect">
            <a:avLst/>
          </a:prstGeom>
          <a:noFill/>
          <a:ln w="9525">
            <a:noFill/>
            <a:miter lim="800000"/>
            <a:headEnd/>
            <a:tailEnd/>
          </a:ln>
          <a:effectLst/>
        </p:spPr>
        <p:txBody>
          <a:bodyPr>
            <a:spAutoFit/>
          </a:bodyPr>
          <a:lstStyle/>
          <a:p>
            <a:pPr>
              <a:spcBef>
                <a:spcPct val="50000"/>
              </a:spcBef>
            </a:pPr>
            <a:r>
              <a:rPr lang="en-US" sz="2400" b="1">
                <a:sym typeface="Symbol" pitchFamily="18" charset="2"/>
              </a:rPr>
              <a:t>D</a:t>
            </a:r>
            <a:endParaRPr lang="vi-VN" sz="2400" b="1" baseline="-25000">
              <a:sym typeface="Symbol" pitchFamily="18" charset="2"/>
            </a:endParaRPr>
          </a:p>
        </p:txBody>
      </p:sp>
      <p:sp>
        <p:nvSpPr>
          <p:cNvPr id="22543" name="Text Box 15"/>
          <p:cNvSpPr txBox="1">
            <a:spLocks noChangeArrowheads="1"/>
          </p:cNvSpPr>
          <p:nvPr/>
        </p:nvSpPr>
        <p:spPr bwMode="auto">
          <a:xfrm>
            <a:off x="3886200" y="1295400"/>
            <a:ext cx="685800" cy="457200"/>
          </a:xfrm>
          <a:prstGeom prst="rect">
            <a:avLst/>
          </a:prstGeom>
          <a:noFill/>
          <a:ln w="9525">
            <a:noFill/>
            <a:miter lim="800000"/>
            <a:headEnd/>
            <a:tailEnd/>
          </a:ln>
          <a:effectLst/>
        </p:spPr>
        <p:txBody>
          <a:bodyPr>
            <a:spAutoFit/>
          </a:bodyPr>
          <a:lstStyle/>
          <a:p>
            <a:pPr>
              <a:spcBef>
                <a:spcPct val="50000"/>
              </a:spcBef>
            </a:pPr>
            <a:r>
              <a:rPr lang="en-US" sz="2400" b="1">
                <a:sym typeface="Symbol" pitchFamily="18" charset="2"/>
              </a:rPr>
              <a:t>A</a:t>
            </a:r>
            <a:endParaRPr lang="vi-VN" sz="2400" b="1" baseline="-25000">
              <a:sym typeface="Symbol" pitchFamily="18" charset="2"/>
            </a:endParaRPr>
          </a:p>
        </p:txBody>
      </p:sp>
      <p:grpSp>
        <p:nvGrpSpPr>
          <p:cNvPr id="2" name="Group 26"/>
          <p:cNvGrpSpPr>
            <a:grpSpLocks/>
          </p:cNvGrpSpPr>
          <p:nvPr/>
        </p:nvGrpSpPr>
        <p:grpSpPr bwMode="auto">
          <a:xfrm>
            <a:off x="457200" y="1905000"/>
            <a:ext cx="3733800" cy="3810000"/>
            <a:chOff x="480" y="960"/>
            <a:chExt cx="2736" cy="3168"/>
          </a:xfrm>
        </p:grpSpPr>
        <p:sp>
          <p:nvSpPr>
            <p:cNvPr id="22544" name="Line 16"/>
            <p:cNvSpPr>
              <a:spLocks noChangeShapeType="1"/>
            </p:cNvSpPr>
            <p:nvPr/>
          </p:nvSpPr>
          <p:spPr bwMode="auto">
            <a:xfrm flipV="1">
              <a:off x="528" y="1706"/>
              <a:ext cx="2640" cy="0"/>
            </a:xfrm>
            <a:prstGeom prst="line">
              <a:avLst/>
            </a:prstGeom>
            <a:noFill/>
            <a:ln w="38100">
              <a:solidFill>
                <a:schemeClr val="tx1"/>
              </a:solidFill>
              <a:prstDash val="dash"/>
              <a:round/>
              <a:headEnd/>
              <a:tailEnd/>
            </a:ln>
            <a:effectLst/>
          </p:spPr>
          <p:txBody>
            <a:bodyPr/>
            <a:lstStyle/>
            <a:p>
              <a:endParaRPr lang="uz-Latn-UZ"/>
            </a:p>
          </p:txBody>
        </p:sp>
        <p:sp>
          <p:nvSpPr>
            <p:cNvPr id="22533" name="Rectangle 5"/>
            <p:cNvSpPr>
              <a:spLocks noChangeArrowheads="1"/>
            </p:cNvSpPr>
            <p:nvPr/>
          </p:nvSpPr>
          <p:spPr bwMode="auto">
            <a:xfrm>
              <a:off x="480" y="960"/>
              <a:ext cx="96" cy="1488"/>
            </a:xfrm>
            <a:prstGeom prst="rect">
              <a:avLst/>
            </a:prstGeom>
            <a:solidFill>
              <a:schemeClr val="accent1"/>
            </a:solidFill>
            <a:ln w="9525">
              <a:solidFill>
                <a:schemeClr val="tx1"/>
              </a:solidFill>
              <a:miter lim="800000"/>
              <a:headEnd/>
              <a:tailEnd/>
            </a:ln>
            <a:effectLst/>
          </p:spPr>
          <p:txBody>
            <a:bodyPr wrap="none" anchor="ctr"/>
            <a:lstStyle/>
            <a:p>
              <a:endParaRPr lang="uz-Latn-UZ"/>
            </a:p>
          </p:txBody>
        </p:sp>
        <p:sp>
          <p:nvSpPr>
            <p:cNvPr id="22534" name="Rectangle 6" descr="Wide upward diagonal"/>
            <p:cNvSpPr>
              <a:spLocks noChangeArrowheads="1"/>
            </p:cNvSpPr>
            <p:nvPr/>
          </p:nvSpPr>
          <p:spPr bwMode="auto">
            <a:xfrm>
              <a:off x="1008" y="960"/>
              <a:ext cx="96" cy="1488"/>
            </a:xfrm>
            <a:prstGeom prst="rect">
              <a:avLst/>
            </a:prstGeom>
            <a:pattFill prst="wdUpDiag">
              <a:fgClr>
                <a:schemeClr val="accent1"/>
              </a:fgClr>
              <a:bgClr>
                <a:schemeClr val="bg1"/>
              </a:bgClr>
            </a:pattFill>
            <a:ln w="9525">
              <a:solidFill>
                <a:schemeClr val="tx1"/>
              </a:solidFill>
              <a:miter lim="800000"/>
              <a:headEnd/>
              <a:tailEnd/>
            </a:ln>
            <a:effectLst/>
          </p:spPr>
          <p:txBody>
            <a:bodyPr wrap="none" anchor="ctr"/>
            <a:lstStyle/>
            <a:p>
              <a:endParaRPr lang="uz-Latn-UZ"/>
            </a:p>
          </p:txBody>
        </p:sp>
        <p:sp>
          <p:nvSpPr>
            <p:cNvPr id="22535" name="Rectangle 7"/>
            <p:cNvSpPr>
              <a:spLocks noChangeArrowheads="1"/>
            </p:cNvSpPr>
            <p:nvPr/>
          </p:nvSpPr>
          <p:spPr bwMode="auto">
            <a:xfrm>
              <a:off x="2064" y="960"/>
              <a:ext cx="48" cy="672"/>
            </a:xfrm>
            <a:prstGeom prst="rect">
              <a:avLst/>
            </a:prstGeom>
            <a:solidFill>
              <a:schemeClr val="accent1"/>
            </a:solidFill>
            <a:ln w="9525">
              <a:solidFill>
                <a:schemeClr val="tx1"/>
              </a:solidFill>
              <a:miter lim="800000"/>
              <a:headEnd/>
              <a:tailEnd/>
            </a:ln>
            <a:effectLst/>
          </p:spPr>
          <p:txBody>
            <a:bodyPr wrap="none" anchor="ctr"/>
            <a:lstStyle/>
            <a:p>
              <a:endParaRPr lang="uz-Latn-UZ"/>
            </a:p>
          </p:txBody>
        </p:sp>
        <p:sp>
          <p:nvSpPr>
            <p:cNvPr id="22536" name="Rectangle 8"/>
            <p:cNvSpPr>
              <a:spLocks noChangeArrowheads="1"/>
            </p:cNvSpPr>
            <p:nvPr/>
          </p:nvSpPr>
          <p:spPr bwMode="auto">
            <a:xfrm>
              <a:off x="3120" y="960"/>
              <a:ext cx="96" cy="1488"/>
            </a:xfrm>
            <a:prstGeom prst="rect">
              <a:avLst/>
            </a:prstGeom>
            <a:solidFill>
              <a:schemeClr val="accent1"/>
            </a:solidFill>
            <a:ln w="9525">
              <a:solidFill>
                <a:schemeClr val="tx1"/>
              </a:solidFill>
              <a:miter lim="800000"/>
              <a:headEnd/>
              <a:tailEnd/>
            </a:ln>
            <a:effectLst/>
          </p:spPr>
          <p:txBody>
            <a:bodyPr wrap="none" anchor="ctr"/>
            <a:lstStyle/>
            <a:p>
              <a:endParaRPr lang="uz-Latn-UZ"/>
            </a:p>
          </p:txBody>
        </p:sp>
        <p:sp>
          <p:nvSpPr>
            <p:cNvPr id="22537" name="Rectangle 9"/>
            <p:cNvSpPr>
              <a:spLocks noChangeArrowheads="1"/>
            </p:cNvSpPr>
            <p:nvPr/>
          </p:nvSpPr>
          <p:spPr bwMode="auto">
            <a:xfrm>
              <a:off x="2064" y="1776"/>
              <a:ext cx="48" cy="672"/>
            </a:xfrm>
            <a:prstGeom prst="rect">
              <a:avLst/>
            </a:prstGeom>
            <a:solidFill>
              <a:schemeClr val="accent1"/>
            </a:solidFill>
            <a:ln w="9525">
              <a:solidFill>
                <a:schemeClr val="tx1"/>
              </a:solidFill>
              <a:miter lim="800000"/>
              <a:headEnd/>
              <a:tailEnd/>
            </a:ln>
            <a:effectLst/>
          </p:spPr>
          <p:txBody>
            <a:bodyPr wrap="none" anchor="ctr"/>
            <a:lstStyle/>
            <a:p>
              <a:endParaRPr lang="uz-Latn-UZ"/>
            </a:p>
          </p:txBody>
        </p:sp>
        <p:sp>
          <p:nvSpPr>
            <p:cNvPr id="22546" name="Line 18"/>
            <p:cNvSpPr>
              <a:spLocks noChangeShapeType="1"/>
            </p:cNvSpPr>
            <p:nvPr/>
          </p:nvSpPr>
          <p:spPr bwMode="auto">
            <a:xfrm>
              <a:off x="528" y="3552"/>
              <a:ext cx="2592" cy="0"/>
            </a:xfrm>
            <a:prstGeom prst="line">
              <a:avLst/>
            </a:prstGeom>
            <a:noFill/>
            <a:ln w="38100">
              <a:solidFill>
                <a:schemeClr val="tx1"/>
              </a:solidFill>
              <a:prstDash val="dash"/>
              <a:round/>
              <a:headEnd/>
              <a:tailEnd/>
            </a:ln>
            <a:effectLst/>
          </p:spPr>
          <p:txBody>
            <a:bodyPr/>
            <a:lstStyle/>
            <a:p>
              <a:endParaRPr lang="uz-Latn-UZ"/>
            </a:p>
          </p:txBody>
        </p:sp>
        <p:sp>
          <p:nvSpPr>
            <p:cNvPr id="22547" name="Line 19"/>
            <p:cNvSpPr>
              <a:spLocks noChangeShapeType="1"/>
            </p:cNvSpPr>
            <p:nvPr/>
          </p:nvSpPr>
          <p:spPr bwMode="auto">
            <a:xfrm>
              <a:off x="2090" y="2976"/>
              <a:ext cx="0" cy="1152"/>
            </a:xfrm>
            <a:prstGeom prst="line">
              <a:avLst/>
            </a:prstGeom>
            <a:noFill/>
            <a:ln w="9525">
              <a:solidFill>
                <a:schemeClr val="tx1"/>
              </a:solidFill>
              <a:round/>
              <a:headEnd/>
              <a:tailEnd/>
            </a:ln>
            <a:effectLst/>
          </p:spPr>
          <p:txBody>
            <a:bodyPr/>
            <a:lstStyle/>
            <a:p>
              <a:endParaRPr lang="uz-Latn-UZ"/>
            </a:p>
          </p:txBody>
        </p:sp>
        <p:sp>
          <p:nvSpPr>
            <p:cNvPr id="22549" name="Freeform 21"/>
            <p:cNvSpPr>
              <a:spLocks/>
            </p:cNvSpPr>
            <p:nvPr/>
          </p:nvSpPr>
          <p:spPr bwMode="auto">
            <a:xfrm>
              <a:off x="2024" y="3136"/>
              <a:ext cx="120" cy="818"/>
            </a:xfrm>
            <a:custGeom>
              <a:avLst/>
              <a:gdLst/>
              <a:ahLst/>
              <a:cxnLst>
                <a:cxn ang="0">
                  <a:pos x="204" y="1"/>
                </a:cxn>
                <a:cxn ang="0">
                  <a:pos x="372" y="721"/>
                </a:cxn>
                <a:cxn ang="0">
                  <a:pos x="180" y="1489"/>
                </a:cxn>
                <a:cxn ang="0">
                  <a:pos x="4" y="729"/>
                </a:cxn>
                <a:cxn ang="0">
                  <a:pos x="204" y="1"/>
                </a:cxn>
              </a:cxnLst>
              <a:rect l="0" t="0" r="r" b="b"/>
              <a:pathLst>
                <a:path w="376" h="1490">
                  <a:moveTo>
                    <a:pt x="204" y="1"/>
                  </a:moveTo>
                  <a:cubicBezTo>
                    <a:pt x="265" y="0"/>
                    <a:pt x="376" y="473"/>
                    <a:pt x="372" y="721"/>
                  </a:cubicBezTo>
                  <a:cubicBezTo>
                    <a:pt x="372" y="969"/>
                    <a:pt x="241" y="1488"/>
                    <a:pt x="180" y="1489"/>
                  </a:cubicBezTo>
                  <a:cubicBezTo>
                    <a:pt x="119" y="1490"/>
                    <a:pt x="0" y="977"/>
                    <a:pt x="4" y="729"/>
                  </a:cubicBezTo>
                  <a:cubicBezTo>
                    <a:pt x="8" y="481"/>
                    <a:pt x="143" y="2"/>
                    <a:pt x="204" y="1"/>
                  </a:cubicBezTo>
                  <a:close/>
                </a:path>
              </a:pathLst>
            </a:custGeom>
            <a:solidFill>
              <a:schemeClr val="accent1"/>
            </a:solidFill>
            <a:ln w="9525">
              <a:solidFill>
                <a:schemeClr val="tx1"/>
              </a:solidFill>
              <a:round/>
              <a:headEnd/>
              <a:tailEnd/>
            </a:ln>
            <a:effectLst/>
          </p:spPr>
          <p:txBody>
            <a:bodyPr/>
            <a:lstStyle/>
            <a:p>
              <a:endParaRPr lang="uz-Latn-UZ"/>
            </a:p>
          </p:txBody>
        </p:sp>
      </p:grpSp>
      <p:sp>
        <p:nvSpPr>
          <p:cNvPr id="22550" name="Text Box 22"/>
          <p:cNvSpPr txBox="1">
            <a:spLocks noChangeArrowheads="1"/>
          </p:cNvSpPr>
          <p:nvPr/>
        </p:nvSpPr>
        <p:spPr bwMode="auto">
          <a:xfrm>
            <a:off x="914400" y="228600"/>
            <a:ext cx="7467600" cy="579438"/>
          </a:xfrm>
          <a:prstGeom prst="rect">
            <a:avLst/>
          </a:prstGeom>
          <a:noFill/>
          <a:ln w="9525">
            <a:noFill/>
            <a:miter lim="800000"/>
            <a:headEnd/>
            <a:tailEnd/>
          </a:ln>
          <a:effectLst/>
        </p:spPr>
        <p:txBody>
          <a:bodyPr>
            <a:spAutoFit/>
          </a:bodyPr>
          <a:lstStyle/>
          <a:p>
            <a:pPr algn="ctr">
              <a:spcBef>
                <a:spcPct val="50000"/>
              </a:spcBef>
            </a:pPr>
            <a:r>
              <a:rPr lang="en-US" sz="3200" b="1">
                <a:effectLst>
                  <a:outerShdw blurRad="38100" dist="38100" dir="2700000" algn="tl">
                    <a:srgbClr val="010199"/>
                  </a:outerShdw>
                </a:effectLst>
              </a:rPr>
              <a:t>HỆ THẤU KÍNH TĨNH ĐIỆN ĐƠN</a:t>
            </a:r>
            <a:endParaRPr lang="vi-VN" sz="3200" b="1">
              <a:effectLst>
                <a:outerShdw blurRad="38100" dist="38100" dir="2700000" algn="tl">
                  <a:srgbClr val="010199"/>
                </a:outerShdw>
              </a:effectLst>
            </a:endParaRPr>
          </a:p>
        </p:txBody>
      </p:sp>
      <p:graphicFrame>
        <p:nvGraphicFramePr>
          <p:cNvPr id="22552" name="Object 24"/>
          <p:cNvGraphicFramePr>
            <a:graphicFrameLocks noChangeAspect="1"/>
          </p:cNvGraphicFramePr>
          <p:nvPr>
            <p:ph/>
          </p:nvPr>
        </p:nvGraphicFramePr>
        <p:xfrm>
          <a:off x="4643438" y="2000240"/>
          <a:ext cx="3929090" cy="2428892"/>
        </p:xfrm>
        <a:graphic>
          <a:graphicData uri="http://schemas.openxmlformats.org/presentationml/2006/ole">
            <p:oleObj spid="_x0000_s35842" name="Equation" r:id="rId3" imgW="1815840" imgH="888840" progId="Equation.3">
              <p:embed/>
            </p:oleObj>
          </a:graphicData>
        </a:graphic>
      </p:graphicFrame>
      <p:sp>
        <p:nvSpPr>
          <p:cNvPr id="22555" name="Line 27"/>
          <p:cNvSpPr>
            <a:spLocks noChangeShapeType="1"/>
          </p:cNvSpPr>
          <p:nvPr/>
        </p:nvSpPr>
        <p:spPr bwMode="auto">
          <a:xfrm>
            <a:off x="1295400" y="2286000"/>
            <a:ext cx="1295400" cy="0"/>
          </a:xfrm>
          <a:prstGeom prst="line">
            <a:avLst/>
          </a:prstGeom>
          <a:noFill/>
          <a:ln w="9525">
            <a:solidFill>
              <a:schemeClr val="tx1"/>
            </a:solidFill>
            <a:round/>
            <a:headEnd type="arrow" w="med" len="med"/>
            <a:tailEnd type="arrow" w="med" len="med"/>
          </a:ln>
          <a:effectLst/>
        </p:spPr>
        <p:txBody>
          <a:bodyPr/>
          <a:lstStyle/>
          <a:p>
            <a:endParaRPr lang="uz-Latn-UZ"/>
          </a:p>
        </p:txBody>
      </p:sp>
      <p:sp>
        <p:nvSpPr>
          <p:cNvPr id="22556" name="Line 28"/>
          <p:cNvSpPr>
            <a:spLocks noChangeShapeType="1"/>
          </p:cNvSpPr>
          <p:nvPr/>
        </p:nvSpPr>
        <p:spPr bwMode="auto">
          <a:xfrm>
            <a:off x="2743200" y="2286000"/>
            <a:ext cx="1295400" cy="0"/>
          </a:xfrm>
          <a:prstGeom prst="line">
            <a:avLst/>
          </a:prstGeom>
          <a:noFill/>
          <a:ln w="9525">
            <a:solidFill>
              <a:schemeClr val="tx1"/>
            </a:solidFill>
            <a:round/>
            <a:headEnd type="arrow" w="med" len="med"/>
            <a:tailEnd type="arrow" w="med" len="med"/>
          </a:ln>
          <a:effectLst/>
        </p:spPr>
        <p:txBody>
          <a:bodyPr/>
          <a:lstStyle/>
          <a:p>
            <a:endParaRPr lang="uz-Latn-UZ"/>
          </a:p>
        </p:txBody>
      </p:sp>
      <p:sp>
        <p:nvSpPr>
          <p:cNvPr id="22557" name="Text Box 29"/>
          <p:cNvSpPr txBox="1">
            <a:spLocks noChangeArrowheads="1"/>
          </p:cNvSpPr>
          <p:nvPr/>
        </p:nvSpPr>
        <p:spPr bwMode="auto">
          <a:xfrm>
            <a:off x="1676400" y="1828800"/>
            <a:ext cx="609600" cy="457200"/>
          </a:xfrm>
          <a:prstGeom prst="rect">
            <a:avLst/>
          </a:prstGeom>
          <a:noFill/>
          <a:ln w="9525">
            <a:noFill/>
            <a:miter lim="800000"/>
            <a:headEnd/>
            <a:tailEnd/>
          </a:ln>
          <a:effectLst/>
        </p:spPr>
        <p:txBody>
          <a:bodyPr>
            <a:spAutoFit/>
          </a:bodyPr>
          <a:lstStyle/>
          <a:p>
            <a:pPr>
              <a:spcBef>
                <a:spcPct val="50000"/>
              </a:spcBef>
            </a:pPr>
            <a:r>
              <a:rPr lang="en-US" sz="2400"/>
              <a:t>d</a:t>
            </a:r>
            <a:r>
              <a:rPr lang="en-US" sz="2400" baseline="-25000"/>
              <a:t>1</a:t>
            </a:r>
            <a:endParaRPr lang="vi-VN" sz="2400"/>
          </a:p>
        </p:txBody>
      </p:sp>
      <p:sp>
        <p:nvSpPr>
          <p:cNvPr id="22558" name="Text Box 30"/>
          <p:cNvSpPr txBox="1">
            <a:spLocks noChangeArrowheads="1"/>
          </p:cNvSpPr>
          <p:nvPr/>
        </p:nvSpPr>
        <p:spPr bwMode="auto">
          <a:xfrm>
            <a:off x="3200400" y="1828800"/>
            <a:ext cx="609600" cy="457200"/>
          </a:xfrm>
          <a:prstGeom prst="rect">
            <a:avLst/>
          </a:prstGeom>
          <a:noFill/>
          <a:ln w="9525">
            <a:noFill/>
            <a:miter lim="800000"/>
            <a:headEnd/>
            <a:tailEnd/>
          </a:ln>
          <a:effectLst/>
        </p:spPr>
        <p:txBody>
          <a:bodyPr>
            <a:spAutoFit/>
          </a:bodyPr>
          <a:lstStyle/>
          <a:p>
            <a:pPr>
              <a:spcBef>
                <a:spcPct val="50000"/>
              </a:spcBef>
            </a:pPr>
            <a:r>
              <a:rPr lang="en-US" sz="2400"/>
              <a:t>d</a:t>
            </a:r>
            <a:r>
              <a:rPr lang="en-US" sz="2400" baseline="-25000"/>
              <a:t>2</a:t>
            </a:r>
            <a:endParaRPr lang="vi-VN" sz="2400"/>
          </a:p>
        </p:txBody>
      </p:sp>
      <p:sp>
        <p:nvSpPr>
          <p:cNvPr id="22559" name="Text Box 31"/>
          <p:cNvSpPr txBox="1">
            <a:spLocks noChangeArrowheads="1"/>
          </p:cNvSpPr>
          <p:nvPr/>
        </p:nvSpPr>
        <p:spPr bwMode="auto">
          <a:xfrm>
            <a:off x="2667000" y="2743200"/>
            <a:ext cx="609600" cy="457200"/>
          </a:xfrm>
          <a:prstGeom prst="rect">
            <a:avLst/>
          </a:prstGeom>
          <a:noFill/>
          <a:ln w="9525">
            <a:noFill/>
            <a:miter lim="800000"/>
            <a:headEnd/>
            <a:tailEnd/>
          </a:ln>
          <a:effectLst/>
        </p:spPr>
        <p:txBody>
          <a:bodyPr>
            <a:spAutoFit/>
          </a:bodyPr>
          <a:lstStyle/>
          <a:p>
            <a:pPr>
              <a:spcBef>
                <a:spcPct val="50000"/>
              </a:spcBef>
            </a:pPr>
            <a:r>
              <a:rPr lang="en-US" sz="2400"/>
              <a:t>U</a:t>
            </a:r>
            <a:r>
              <a:rPr lang="en-US" sz="2400" baseline="-25000"/>
              <a:t>d</a:t>
            </a:r>
            <a:endParaRPr lang="vi-VN" sz="2400"/>
          </a:p>
        </p:txBody>
      </p:sp>
      <p:sp>
        <p:nvSpPr>
          <p:cNvPr id="25" name="Date Placeholder 24"/>
          <p:cNvSpPr>
            <a:spLocks noGrp="1"/>
          </p:cNvSpPr>
          <p:nvPr>
            <p:ph type="dt" sz="half" idx="10"/>
          </p:nvPr>
        </p:nvSpPr>
        <p:spPr/>
        <p:txBody>
          <a:bodyPr/>
          <a:lstStyle/>
          <a:p>
            <a:fld id="{F99BAF8D-3E24-4335-BA1E-0094942D8DBC}" type="datetime1">
              <a:rPr lang="uz-Latn-UZ" smtClean="0"/>
              <a:pPr/>
              <a:t>15/12 2010</a:t>
            </a:fld>
            <a:endParaRPr lang="vi-VN"/>
          </a:p>
        </p:txBody>
      </p:sp>
      <p:sp>
        <p:nvSpPr>
          <p:cNvPr id="26" name="Slide Number Placeholder 25"/>
          <p:cNvSpPr>
            <a:spLocks noGrp="1"/>
          </p:cNvSpPr>
          <p:nvPr>
            <p:ph type="sldNum" sz="quarter" idx="12"/>
          </p:nvPr>
        </p:nvSpPr>
        <p:spPr/>
        <p:txBody>
          <a:bodyPr/>
          <a:lstStyle/>
          <a:p>
            <a:fld id="{04DE1828-A7BC-4066-8438-3A4E9AD42C40}" type="slidenum">
              <a:rPr lang="vi-VN" smtClean="0"/>
              <a:pPr/>
              <a:t>65</a:t>
            </a:fld>
            <a:endParaRPr lang="vi-VN"/>
          </a:p>
        </p:txBody>
      </p:sp>
      <p:sp>
        <p:nvSpPr>
          <p:cNvPr id="27" name="Footer Placeholder 26"/>
          <p:cNvSpPr>
            <a:spLocks noGrp="1"/>
          </p:cNvSpPr>
          <p:nvPr>
            <p:ph type="ftr" sz="quarter" idx="11"/>
          </p:nvPr>
        </p:nvSpPr>
        <p:spPr/>
        <p:txBody>
          <a:bodyPr/>
          <a:lstStyle/>
          <a:p>
            <a:r>
              <a:rPr lang="vi-VN" smtClean="0"/>
              <a:t>BỘ MÔN VẬT LÝ ĐIỆN TỬ ỨNG DỤNG</a:t>
            </a:r>
            <a:endParaRPr lang="vi-VN"/>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7"/>
          <p:cNvGrpSpPr>
            <a:grpSpLocks/>
          </p:cNvGrpSpPr>
          <p:nvPr/>
        </p:nvGrpSpPr>
        <p:grpSpPr bwMode="auto">
          <a:xfrm>
            <a:off x="1143000" y="533400"/>
            <a:ext cx="7316788" cy="5334000"/>
            <a:chOff x="720" y="336"/>
            <a:chExt cx="4609" cy="3360"/>
          </a:xfrm>
        </p:grpSpPr>
        <p:grpSp>
          <p:nvGrpSpPr>
            <p:cNvPr id="3" name="Group 5"/>
            <p:cNvGrpSpPr>
              <a:grpSpLocks/>
            </p:cNvGrpSpPr>
            <p:nvPr/>
          </p:nvGrpSpPr>
          <p:grpSpPr bwMode="auto">
            <a:xfrm>
              <a:off x="768" y="336"/>
              <a:ext cx="3059" cy="3360"/>
              <a:chOff x="960" y="96"/>
              <a:chExt cx="3278" cy="3600"/>
            </a:xfrm>
          </p:grpSpPr>
          <p:grpSp>
            <p:nvGrpSpPr>
              <p:cNvPr id="4" name="Group 6"/>
              <p:cNvGrpSpPr>
                <a:grpSpLocks/>
              </p:cNvGrpSpPr>
              <p:nvPr/>
            </p:nvGrpSpPr>
            <p:grpSpPr bwMode="auto">
              <a:xfrm>
                <a:off x="2352" y="624"/>
                <a:ext cx="432" cy="288"/>
                <a:chOff x="2352" y="888"/>
                <a:chExt cx="432" cy="288"/>
              </a:xfrm>
            </p:grpSpPr>
            <p:sp>
              <p:nvSpPr>
                <p:cNvPr id="15367" name="Rectangle 7"/>
                <p:cNvSpPr>
                  <a:spLocks noChangeArrowheads="1"/>
                </p:cNvSpPr>
                <p:nvPr/>
              </p:nvSpPr>
              <p:spPr bwMode="auto">
                <a:xfrm>
                  <a:off x="2352" y="888"/>
                  <a:ext cx="432" cy="288"/>
                </a:xfrm>
                <a:prstGeom prst="rect">
                  <a:avLst/>
                </a:prstGeom>
                <a:solidFill>
                  <a:schemeClr val="accent1"/>
                </a:solidFill>
                <a:ln w="9525">
                  <a:solidFill>
                    <a:schemeClr val="tx1"/>
                  </a:solidFill>
                  <a:miter lim="800000"/>
                  <a:headEnd/>
                  <a:tailEnd/>
                </a:ln>
                <a:effectLst/>
              </p:spPr>
              <p:txBody>
                <a:bodyPr wrap="none" anchor="ctr"/>
                <a:lstStyle/>
                <a:p>
                  <a:endParaRPr lang="uz-Latn-UZ"/>
                </a:p>
              </p:txBody>
            </p:sp>
            <p:sp>
              <p:nvSpPr>
                <p:cNvPr id="15368" name="Line 8"/>
                <p:cNvSpPr>
                  <a:spLocks noChangeShapeType="1"/>
                </p:cNvSpPr>
                <p:nvPr/>
              </p:nvSpPr>
              <p:spPr bwMode="auto">
                <a:xfrm>
                  <a:off x="2352" y="888"/>
                  <a:ext cx="432" cy="264"/>
                </a:xfrm>
                <a:prstGeom prst="line">
                  <a:avLst/>
                </a:prstGeom>
                <a:noFill/>
                <a:ln w="9525">
                  <a:solidFill>
                    <a:schemeClr val="tx1"/>
                  </a:solidFill>
                  <a:round/>
                  <a:headEnd/>
                  <a:tailEnd/>
                </a:ln>
                <a:effectLst/>
              </p:spPr>
              <p:txBody>
                <a:bodyPr/>
                <a:lstStyle/>
                <a:p>
                  <a:endParaRPr lang="uz-Latn-UZ"/>
                </a:p>
              </p:txBody>
            </p:sp>
            <p:sp>
              <p:nvSpPr>
                <p:cNvPr id="15369" name="Line 9"/>
                <p:cNvSpPr>
                  <a:spLocks noChangeShapeType="1"/>
                </p:cNvSpPr>
                <p:nvPr/>
              </p:nvSpPr>
              <p:spPr bwMode="auto">
                <a:xfrm flipV="1">
                  <a:off x="2352" y="912"/>
                  <a:ext cx="432" cy="240"/>
                </a:xfrm>
                <a:prstGeom prst="line">
                  <a:avLst/>
                </a:prstGeom>
                <a:noFill/>
                <a:ln w="9525">
                  <a:solidFill>
                    <a:schemeClr val="tx1"/>
                  </a:solidFill>
                  <a:round/>
                  <a:headEnd/>
                  <a:tailEnd/>
                </a:ln>
                <a:effectLst/>
              </p:spPr>
              <p:txBody>
                <a:bodyPr/>
                <a:lstStyle/>
                <a:p>
                  <a:endParaRPr lang="uz-Latn-UZ"/>
                </a:p>
              </p:txBody>
            </p:sp>
          </p:grpSp>
          <p:grpSp>
            <p:nvGrpSpPr>
              <p:cNvPr id="5" name="Group 10"/>
              <p:cNvGrpSpPr>
                <a:grpSpLocks/>
              </p:cNvGrpSpPr>
              <p:nvPr/>
            </p:nvGrpSpPr>
            <p:grpSpPr bwMode="auto">
              <a:xfrm>
                <a:off x="2352" y="2856"/>
                <a:ext cx="432" cy="288"/>
                <a:chOff x="2352" y="2856"/>
                <a:chExt cx="432" cy="288"/>
              </a:xfrm>
            </p:grpSpPr>
            <p:sp>
              <p:nvSpPr>
                <p:cNvPr id="15371" name="Rectangle 11"/>
                <p:cNvSpPr>
                  <a:spLocks noChangeArrowheads="1"/>
                </p:cNvSpPr>
                <p:nvPr/>
              </p:nvSpPr>
              <p:spPr bwMode="auto">
                <a:xfrm>
                  <a:off x="2352" y="2856"/>
                  <a:ext cx="432" cy="288"/>
                </a:xfrm>
                <a:prstGeom prst="rect">
                  <a:avLst/>
                </a:prstGeom>
                <a:solidFill>
                  <a:schemeClr val="accent1"/>
                </a:solidFill>
                <a:ln w="9525">
                  <a:solidFill>
                    <a:schemeClr val="tx1"/>
                  </a:solidFill>
                  <a:miter lim="800000"/>
                  <a:headEnd/>
                  <a:tailEnd/>
                </a:ln>
                <a:effectLst/>
              </p:spPr>
              <p:txBody>
                <a:bodyPr wrap="none" anchor="ctr"/>
                <a:lstStyle/>
                <a:p>
                  <a:endParaRPr lang="uz-Latn-UZ"/>
                </a:p>
              </p:txBody>
            </p:sp>
            <p:sp>
              <p:nvSpPr>
                <p:cNvPr id="15372" name="Line 12"/>
                <p:cNvSpPr>
                  <a:spLocks noChangeShapeType="1"/>
                </p:cNvSpPr>
                <p:nvPr/>
              </p:nvSpPr>
              <p:spPr bwMode="auto">
                <a:xfrm>
                  <a:off x="2352" y="2856"/>
                  <a:ext cx="432" cy="264"/>
                </a:xfrm>
                <a:prstGeom prst="line">
                  <a:avLst/>
                </a:prstGeom>
                <a:noFill/>
                <a:ln w="9525">
                  <a:solidFill>
                    <a:schemeClr val="tx1"/>
                  </a:solidFill>
                  <a:round/>
                  <a:headEnd/>
                  <a:tailEnd/>
                </a:ln>
                <a:effectLst/>
              </p:spPr>
              <p:txBody>
                <a:bodyPr/>
                <a:lstStyle/>
                <a:p>
                  <a:endParaRPr lang="uz-Latn-UZ"/>
                </a:p>
              </p:txBody>
            </p:sp>
            <p:sp>
              <p:nvSpPr>
                <p:cNvPr id="15373" name="Line 13"/>
                <p:cNvSpPr>
                  <a:spLocks noChangeShapeType="1"/>
                </p:cNvSpPr>
                <p:nvPr/>
              </p:nvSpPr>
              <p:spPr bwMode="auto">
                <a:xfrm flipV="1">
                  <a:off x="2352" y="2880"/>
                  <a:ext cx="432" cy="240"/>
                </a:xfrm>
                <a:prstGeom prst="line">
                  <a:avLst/>
                </a:prstGeom>
                <a:noFill/>
                <a:ln w="9525">
                  <a:solidFill>
                    <a:schemeClr val="tx1"/>
                  </a:solidFill>
                  <a:round/>
                  <a:headEnd/>
                  <a:tailEnd/>
                </a:ln>
                <a:effectLst/>
              </p:spPr>
              <p:txBody>
                <a:bodyPr/>
                <a:lstStyle/>
                <a:p>
                  <a:endParaRPr lang="uz-Latn-UZ"/>
                </a:p>
              </p:txBody>
            </p:sp>
          </p:grpSp>
          <p:grpSp>
            <p:nvGrpSpPr>
              <p:cNvPr id="6" name="Group 14"/>
              <p:cNvGrpSpPr>
                <a:grpSpLocks/>
              </p:cNvGrpSpPr>
              <p:nvPr/>
            </p:nvGrpSpPr>
            <p:grpSpPr bwMode="auto">
              <a:xfrm>
                <a:off x="992" y="2064"/>
                <a:ext cx="3230" cy="1632"/>
                <a:chOff x="992" y="2064"/>
                <a:chExt cx="3230" cy="1632"/>
              </a:xfrm>
            </p:grpSpPr>
            <p:sp>
              <p:nvSpPr>
                <p:cNvPr id="15375" name="Arc 15"/>
                <p:cNvSpPr>
                  <a:spLocks/>
                </p:cNvSpPr>
                <p:nvPr/>
              </p:nvSpPr>
              <p:spPr bwMode="auto">
                <a:xfrm>
                  <a:off x="992" y="2256"/>
                  <a:ext cx="3184" cy="1248"/>
                </a:xfrm>
                <a:custGeom>
                  <a:avLst/>
                  <a:gdLst>
                    <a:gd name="G0" fmla="+- 20582 0 0"/>
                    <a:gd name="G1" fmla="+- 21600 0 0"/>
                    <a:gd name="G2" fmla="+- 21600 0 0"/>
                    <a:gd name="T0" fmla="*/ 0 w 40937"/>
                    <a:gd name="T1" fmla="*/ 15046 h 21600"/>
                    <a:gd name="T2" fmla="*/ 40937 w 40937"/>
                    <a:gd name="T3" fmla="*/ 14372 h 21600"/>
                    <a:gd name="T4" fmla="*/ 20582 w 40937"/>
                    <a:gd name="T5" fmla="*/ 21600 h 21600"/>
                  </a:gdLst>
                  <a:ahLst/>
                  <a:cxnLst>
                    <a:cxn ang="0">
                      <a:pos x="T0" y="T1"/>
                    </a:cxn>
                    <a:cxn ang="0">
                      <a:pos x="T2" y="T3"/>
                    </a:cxn>
                    <a:cxn ang="0">
                      <a:pos x="T4" y="T5"/>
                    </a:cxn>
                  </a:cxnLst>
                  <a:rect l="0" t="0" r="r" b="b"/>
                  <a:pathLst>
                    <a:path w="40937" h="21600" fill="none" extrusionOk="0">
                      <a:moveTo>
                        <a:pt x="0" y="15046"/>
                      </a:moveTo>
                      <a:cubicBezTo>
                        <a:pt x="2853" y="6084"/>
                        <a:pt x="11177" y="-1"/>
                        <a:pt x="20582" y="0"/>
                      </a:cubicBezTo>
                      <a:cubicBezTo>
                        <a:pt x="29724" y="0"/>
                        <a:pt x="37877" y="5756"/>
                        <a:pt x="40936" y="14372"/>
                      </a:cubicBezTo>
                    </a:path>
                    <a:path w="40937" h="21600" stroke="0" extrusionOk="0">
                      <a:moveTo>
                        <a:pt x="0" y="15046"/>
                      </a:moveTo>
                      <a:cubicBezTo>
                        <a:pt x="2853" y="6084"/>
                        <a:pt x="11177" y="-1"/>
                        <a:pt x="20582" y="0"/>
                      </a:cubicBezTo>
                      <a:cubicBezTo>
                        <a:pt x="29724" y="0"/>
                        <a:pt x="37877" y="5756"/>
                        <a:pt x="40936" y="14372"/>
                      </a:cubicBezTo>
                      <a:lnTo>
                        <a:pt x="20582" y="21600"/>
                      </a:lnTo>
                      <a:close/>
                    </a:path>
                  </a:pathLst>
                </a:custGeom>
                <a:noFill/>
                <a:ln w="28575">
                  <a:solidFill>
                    <a:schemeClr val="tx1"/>
                  </a:solidFill>
                  <a:prstDash val="dash"/>
                  <a:round/>
                  <a:headEnd/>
                  <a:tailEnd type="arrow" w="med" len="med"/>
                </a:ln>
                <a:effectLst/>
              </p:spPr>
              <p:txBody>
                <a:bodyPr wrap="none" anchor="ctr"/>
                <a:lstStyle/>
                <a:p>
                  <a:endParaRPr lang="uz-Latn-UZ"/>
                </a:p>
              </p:txBody>
            </p:sp>
            <p:sp>
              <p:nvSpPr>
                <p:cNvPr id="15376" name="Arc 16"/>
                <p:cNvSpPr>
                  <a:spLocks/>
                </p:cNvSpPr>
                <p:nvPr/>
              </p:nvSpPr>
              <p:spPr bwMode="auto">
                <a:xfrm>
                  <a:off x="1536" y="2448"/>
                  <a:ext cx="2112" cy="912"/>
                </a:xfrm>
                <a:custGeom>
                  <a:avLst/>
                  <a:gdLst>
                    <a:gd name="G0" fmla="+- 20582 0 0"/>
                    <a:gd name="G1" fmla="+- 21600 0 0"/>
                    <a:gd name="G2" fmla="+- 21600 0 0"/>
                    <a:gd name="T0" fmla="*/ 0 w 40937"/>
                    <a:gd name="T1" fmla="*/ 15046 h 21600"/>
                    <a:gd name="T2" fmla="*/ 40937 w 40937"/>
                    <a:gd name="T3" fmla="*/ 14372 h 21600"/>
                    <a:gd name="T4" fmla="*/ 20582 w 40937"/>
                    <a:gd name="T5" fmla="*/ 21600 h 21600"/>
                  </a:gdLst>
                  <a:ahLst/>
                  <a:cxnLst>
                    <a:cxn ang="0">
                      <a:pos x="T0" y="T1"/>
                    </a:cxn>
                    <a:cxn ang="0">
                      <a:pos x="T2" y="T3"/>
                    </a:cxn>
                    <a:cxn ang="0">
                      <a:pos x="T4" y="T5"/>
                    </a:cxn>
                  </a:cxnLst>
                  <a:rect l="0" t="0" r="r" b="b"/>
                  <a:pathLst>
                    <a:path w="40937" h="21600" fill="none" extrusionOk="0">
                      <a:moveTo>
                        <a:pt x="0" y="15046"/>
                      </a:moveTo>
                      <a:cubicBezTo>
                        <a:pt x="2853" y="6084"/>
                        <a:pt x="11177" y="-1"/>
                        <a:pt x="20582" y="0"/>
                      </a:cubicBezTo>
                      <a:cubicBezTo>
                        <a:pt x="29724" y="0"/>
                        <a:pt x="37877" y="5756"/>
                        <a:pt x="40936" y="14372"/>
                      </a:cubicBezTo>
                    </a:path>
                    <a:path w="40937" h="21600" stroke="0" extrusionOk="0">
                      <a:moveTo>
                        <a:pt x="0" y="15046"/>
                      </a:moveTo>
                      <a:cubicBezTo>
                        <a:pt x="2853" y="6084"/>
                        <a:pt x="11177" y="-1"/>
                        <a:pt x="20582" y="0"/>
                      </a:cubicBezTo>
                      <a:cubicBezTo>
                        <a:pt x="29724" y="0"/>
                        <a:pt x="37877" y="5756"/>
                        <a:pt x="40936" y="14372"/>
                      </a:cubicBezTo>
                      <a:lnTo>
                        <a:pt x="20582" y="21600"/>
                      </a:lnTo>
                      <a:close/>
                    </a:path>
                  </a:pathLst>
                </a:custGeom>
                <a:noFill/>
                <a:ln w="28575">
                  <a:solidFill>
                    <a:schemeClr val="tx1"/>
                  </a:solidFill>
                  <a:prstDash val="dash"/>
                  <a:round/>
                  <a:headEnd/>
                  <a:tailEnd type="arrow" w="med" len="med"/>
                </a:ln>
                <a:effectLst/>
              </p:spPr>
              <p:txBody>
                <a:bodyPr wrap="none" anchor="ctr"/>
                <a:lstStyle/>
                <a:p>
                  <a:endParaRPr lang="uz-Latn-UZ"/>
                </a:p>
              </p:txBody>
            </p:sp>
            <p:sp>
              <p:nvSpPr>
                <p:cNvPr id="15377" name="Arc 17"/>
                <p:cNvSpPr>
                  <a:spLocks/>
                </p:cNvSpPr>
                <p:nvPr/>
              </p:nvSpPr>
              <p:spPr bwMode="auto">
                <a:xfrm>
                  <a:off x="1968" y="2640"/>
                  <a:ext cx="1248" cy="624"/>
                </a:xfrm>
                <a:custGeom>
                  <a:avLst/>
                  <a:gdLst>
                    <a:gd name="G0" fmla="+- 20582 0 0"/>
                    <a:gd name="G1" fmla="+- 21600 0 0"/>
                    <a:gd name="G2" fmla="+- 21600 0 0"/>
                    <a:gd name="T0" fmla="*/ 0 w 40937"/>
                    <a:gd name="T1" fmla="*/ 15046 h 21600"/>
                    <a:gd name="T2" fmla="*/ 40937 w 40937"/>
                    <a:gd name="T3" fmla="*/ 14372 h 21600"/>
                    <a:gd name="T4" fmla="*/ 20582 w 40937"/>
                    <a:gd name="T5" fmla="*/ 21600 h 21600"/>
                  </a:gdLst>
                  <a:ahLst/>
                  <a:cxnLst>
                    <a:cxn ang="0">
                      <a:pos x="T0" y="T1"/>
                    </a:cxn>
                    <a:cxn ang="0">
                      <a:pos x="T2" y="T3"/>
                    </a:cxn>
                    <a:cxn ang="0">
                      <a:pos x="T4" y="T5"/>
                    </a:cxn>
                  </a:cxnLst>
                  <a:rect l="0" t="0" r="r" b="b"/>
                  <a:pathLst>
                    <a:path w="40937" h="21600" fill="none" extrusionOk="0">
                      <a:moveTo>
                        <a:pt x="0" y="15046"/>
                      </a:moveTo>
                      <a:cubicBezTo>
                        <a:pt x="2853" y="6084"/>
                        <a:pt x="11177" y="-1"/>
                        <a:pt x="20582" y="0"/>
                      </a:cubicBezTo>
                      <a:cubicBezTo>
                        <a:pt x="29724" y="0"/>
                        <a:pt x="37877" y="5756"/>
                        <a:pt x="40936" y="14372"/>
                      </a:cubicBezTo>
                    </a:path>
                    <a:path w="40937" h="21600" stroke="0" extrusionOk="0">
                      <a:moveTo>
                        <a:pt x="0" y="15046"/>
                      </a:moveTo>
                      <a:cubicBezTo>
                        <a:pt x="2853" y="6084"/>
                        <a:pt x="11177" y="-1"/>
                        <a:pt x="20582" y="0"/>
                      </a:cubicBezTo>
                      <a:cubicBezTo>
                        <a:pt x="29724" y="0"/>
                        <a:pt x="37877" y="5756"/>
                        <a:pt x="40936" y="14372"/>
                      </a:cubicBezTo>
                      <a:lnTo>
                        <a:pt x="20582" y="21600"/>
                      </a:lnTo>
                      <a:close/>
                    </a:path>
                  </a:pathLst>
                </a:custGeom>
                <a:noFill/>
                <a:ln w="28575">
                  <a:solidFill>
                    <a:schemeClr val="tx1"/>
                  </a:solidFill>
                  <a:prstDash val="dash"/>
                  <a:round/>
                  <a:headEnd/>
                  <a:tailEnd type="arrow" w="med" len="med"/>
                </a:ln>
                <a:effectLst/>
              </p:spPr>
              <p:txBody>
                <a:bodyPr wrap="none" anchor="ctr"/>
                <a:lstStyle/>
                <a:p>
                  <a:endParaRPr lang="uz-Latn-UZ"/>
                </a:p>
              </p:txBody>
            </p:sp>
            <p:sp>
              <p:nvSpPr>
                <p:cNvPr id="15378" name="Arc 18"/>
                <p:cNvSpPr>
                  <a:spLocks/>
                </p:cNvSpPr>
                <p:nvPr/>
              </p:nvSpPr>
              <p:spPr bwMode="auto">
                <a:xfrm>
                  <a:off x="995" y="2064"/>
                  <a:ext cx="3227" cy="1632"/>
                </a:xfrm>
                <a:custGeom>
                  <a:avLst/>
                  <a:gdLst>
                    <a:gd name="G0" fmla="+- 15146 0 0"/>
                    <a:gd name="G1" fmla="+- 21600 0 0"/>
                    <a:gd name="G2" fmla="+- 21600 0 0"/>
                    <a:gd name="T0" fmla="*/ 0 w 30475"/>
                    <a:gd name="T1" fmla="*/ 6200 h 21600"/>
                    <a:gd name="T2" fmla="*/ 30475 w 30475"/>
                    <a:gd name="T3" fmla="*/ 6382 h 21600"/>
                    <a:gd name="T4" fmla="*/ 15146 w 30475"/>
                    <a:gd name="T5" fmla="*/ 21600 h 21600"/>
                  </a:gdLst>
                  <a:ahLst/>
                  <a:cxnLst>
                    <a:cxn ang="0">
                      <a:pos x="T0" y="T1"/>
                    </a:cxn>
                    <a:cxn ang="0">
                      <a:pos x="T2" y="T3"/>
                    </a:cxn>
                    <a:cxn ang="0">
                      <a:pos x="T4" y="T5"/>
                    </a:cxn>
                  </a:cxnLst>
                  <a:rect l="0" t="0" r="r" b="b"/>
                  <a:pathLst>
                    <a:path w="30475" h="21600" fill="none" extrusionOk="0">
                      <a:moveTo>
                        <a:pt x="0" y="6200"/>
                      </a:moveTo>
                      <a:cubicBezTo>
                        <a:pt x="4039" y="2226"/>
                        <a:pt x="9479" y="-1"/>
                        <a:pt x="15146" y="0"/>
                      </a:cubicBezTo>
                      <a:cubicBezTo>
                        <a:pt x="20901" y="0"/>
                        <a:pt x="26419" y="2297"/>
                        <a:pt x="30474" y="6382"/>
                      </a:cubicBezTo>
                    </a:path>
                    <a:path w="30475" h="21600" stroke="0" extrusionOk="0">
                      <a:moveTo>
                        <a:pt x="0" y="6200"/>
                      </a:moveTo>
                      <a:cubicBezTo>
                        <a:pt x="4039" y="2226"/>
                        <a:pt x="9479" y="-1"/>
                        <a:pt x="15146" y="0"/>
                      </a:cubicBezTo>
                      <a:cubicBezTo>
                        <a:pt x="20901" y="0"/>
                        <a:pt x="26419" y="2297"/>
                        <a:pt x="30474" y="6382"/>
                      </a:cubicBezTo>
                      <a:lnTo>
                        <a:pt x="15146" y="21600"/>
                      </a:lnTo>
                      <a:close/>
                    </a:path>
                  </a:pathLst>
                </a:custGeom>
                <a:noFill/>
                <a:ln w="28575">
                  <a:solidFill>
                    <a:schemeClr val="tx1"/>
                  </a:solidFill>
                  <a:prstDash val="dash"/>
                  <a:round/>
                  <a:headEnd/>
                  <a:tailEnd type="arrow" w="med" len="med"/>
                </a:ln>
                <a:effectLst/>
              </p:spPr>
              <p:txBody>
                <a:bodyPr wrap="none" anchor="ctr"/>
                <a:lstStyle/>
                <a:p>
                  <a:endParaRPr lang="uz-Latn-UZ"/>
                </a:p>
              </p:txBody>
            </p:sp>
          </p:grpSp>
          <p:sp>
            <p:nvSpPr>
              <p:cNvPr id="15379" name="Line 19"/>
              <p:cNvSpPr>
                <a:spLocks noChangeShapeType="1"/>
              </p:cNvSpPr>
              <p:nvPr/>
            </p:nvSpPr>
            <p:spPr bwMode="auto">
              <a:xfrm>
                <a:off x="960" y="1920"/>
                <a:ext cx="3264" cy="0"/>
              </a:xfrm>
              <a:prstGeom prst="line">
                <a:avLst/>
              </a:prstGeom>
              <a:noFill/>
              <a:ln w="28575">
                <a:solidFill>
                  <a:schemeClr val="tx1"/>
                </a:solidFill>
                <a:prstDash val="dash"/>
                <a:round/>
                <a:headEnd/>
                <a:tailEnd type="arrow" w="med" len="med"/>
              </a:ln>
              <a:effectLst/>
            </p:spPr>
            <p:txBody>
              <a:bodyPr/>
              <a:lstStyle/>
              <a:p>
                <a:endParaRPr lang="uz-Latn-UZ"/>
              </a:p>
            </p:txBody>
          </p:sp>
          <p:grpSp>
            <p:nvGrpSpPr>
              <p:cNvPr id="7" name="Group 20"/>
              <p:cNvGrpSpPr>
                <a:grpSpLocks/>
              </p:cNvGrpSpPr>
              <p:nvPr/>
            </p:nvGrpSpPr>
            <p:grpSpPr bwMode="auto">
              <a:xfrm flipV="1">
                <a:off x="1008" y="96"/>
                <a:ext cx="3230" cy="1632"/>
                <a:chOff x="992" y="2064"/>
                <a:chExt cx="3230" cy="1632"/>
              </a:xfrm>
            </p:grpSpPr>
            <p:sp>
              <p:nvSpPr>
                <p:cNvPr id="15381" name="Arc 21"/>
                <p:cNvSpPr>
                  <a:spLocks/>
                </p:cNvSpPr>
                <p:nvPr/>
              </p:nvSpPr>
              <p:spPr bwMode="auto">
                <a:xfrm>
                  <a:off x="992" y="2256"/>
                  <a:ext cx="3184" cy="1248"/>
                </a:xfrm>
                <a:custGeom>
                  <a:avLst/>
                  <a:gdLst>
                    <a:gd name="G0" fmla="+- 20582 0 0"/>
                    <a:gd name="G1" fmla="+- 21600 0 0"/>
                    <a:gd name="G2" fmla="+- 21600 0 0"/>
                    <a:gd name="T0" fmla="*/ 0 w 40937"/>
                    <a:gd name="T1" fmla="*/ 15046 h 21600"/>
                    <a:gd name="T2" fmla="*/ 40937 w 40937"/>
                    <a:gd name="T3" fmla="*/ 14372 h 21600"/>
                    <a:gd name="T4" fmla="*/ 20582 w 40937"/>
                    <a:gd name="T5" fmla="*/ 21600 h 21600"/>
                  </a:gdLst>
                  <a:ahLst/>
                  <a:cxnLst>
                    <a:cxn ang="0">
                      <a:pos x="T0" y="T1"/>
                    </a:cxn>
                    <a:cxn ang="0">
                      <a:pos x="T2" y="T3"/>
                    </a:cxn>
                    <a:cxn ang="0">
                      <a:pos x="T4" y="T5"/>
                    </a:cxn>
                  </a:cxnLst>
                  <a:rect l="0" t="0" r="r" b="b"/>
                  <a:pathLst>
                    <a:path w="40937" h="21600" fill="none" extrusionOk="0">
                      <a:moveTo>
                        <a:pt x="0" y="15046"/>
                      </a:moveTo>
                      <a:cubicBezTo>
                        <a:pt x="2853" y="6084"/>
                        <a:pt x="11177" y="-1"/>
                        <a:pt x="20582" y="0"/>
                      </a:cubicBezTo>
                      <a:cubicBezTo>
                        <a:pt x="29724" y="0"/>
                        <a:pt x="37877" y="5756"/>
                        <a:pt x="40936" y="14372"/>
                      </a:cubicBezTo>
                    </a:path>
                    <a:path w="40937" h="21600" stroke="0" extrusionOk="0">
                      <a:moveTo>
                        <a:pt x="0" y="15046"/>
                      </a:moveTo>
                      <a:cubicBezTo>
                        <a:pt x="2853" y="6084"/>
                        <a:pt x="11177" y="-1"/>
                        <a:pt x="20582" y="0"/>
                      </a:cubicBezTo>
                      <a:cubicBezTo>
                        <a:pt x="29724" y="0"/>
                        <a:pt x="37877" y="5756"/>
                        <a:pt x="40936" y="14372"/>
                      </a:cubicBezTo>
                      <a:lnTo>
                        <a:pt x="20582" y="21600"/>
                      </a:lnTo>
                      <a:close/>
                    </a:path>
                  </a:pathLst>
                </a:custGeom>
                <a:noFill/>
                <a:ln w="28575">
                  <a:solidFill>
                    <a:schemeClr val="tx1"/>
                  </a:solidFill>
                  <a:prstDash val="dash"/>
                  <a:round/>
                  <a:headEnd/>
                  <a:tailEnd type="arrow" w="med" len="med"/>
                </a:ln>
                <a:effectLst/>
              </p:spPr>
              <p:txBody>
                <a:bodyPr wrap="none" anchor="ctr"/>
                <a:lstStyle/>
                <a:p>
                  <a:endParaRPr lang="uz-Latn-UZ"/>
                </a:p>
              </p:txBody>
            </p:sp>
            <p:sp>
              <p:nvSpPr>
                <p:cNvPr id="15382" name="Arc 22"/>
                <p:cNvSpPr>
                  <a:spLocks/>
                </p:cNvSpPr>
                <p:nvPr/>
              </p:nvSpPr>
              <p:spPr bwMode="auto">
                <a:xfrm>
                  <a:off x="1536" y="2448"/>
                  <a:ext cx="2112" cy="912"/>
                </a:xfrm>
                <a:custGeom>
                  <a:avLst/>
                  <a:gdLst>
                    <a:gd name="G0" fmla="+- 20582 0 0"/>
                    <a:gd name="G1" fmla="+- 21600 0 0"/>
                    <a:gd name="G2" fmla="+- 21600 0 0"/>
                    <a:gd name="T0" fmla="*/ 0 w 40937"/>
                    <a:gd name="T1" fmla="*/ 15046 h 21600"/>
                    <a:gd name="T2" fmla="*/ 40937 w 40937"/>
                    <a:gd name="T3" fmla="*/ 14372 h 21600"/>
                    <a:gd name="T4" fmla="*/ 20582 w 40937"/>
                    <a:gd name="T5" fmla="*/ 21600 h 21600"/>
                  </a:gdLst>
                  <a:ahLst/>
                  <a:cxnLst>
                    <a:cxn ang="0">
                      <a:pos x="T0" y="T1"/>
                    </a:cxn>
                    <a:cxn ang="0">
                      <a:pos x="T2" y="T3"/>
                    </a:cxn>
                    <a:cxn ang="0">
                      <a:pos x="T4" y="T5"/>
                    </a:cxn>
                  </a:cxnLst>
                  <a:rect l="0" t="0" r="r" b="b"/>
                  <a:pathLst>
                    <a:path w="40937" h="21600" fill="none" extrusionOk="0">
                      <a:moveTo>
                        <a:pt x="0" y="15046"/>
                      </a:moveTo>
                      <a:cubicBezTo>
                        <a:pt x="2853" y="6084"/>
                        <a:pt x="11177" y="-1"/>
                        <a:pt x="20582" y="0"/>
                      </a:cubicBezTo>
                      <a:cubicBezTo>
                        <a:pt x="29724" y="0"/>
                        <a:pt x="37877" y="5756"/>
                        <a:pt x="40936" y="14372"/>
                      </a:cubicBezTo>
                    </a:path>
                    <a:path w="40937" h="21600" stroke="0" extrusionOk="0">
                      <a:moveTo>
                        <a:pt x="0" y="15046"/>
                      </a:moveTo>
                      <a:cubicBezTo>
                        <a:pt x="2853" y="6084"/>
                        <a:pt x="11177" y="-1"/>
                        <a:pt x="20582" y="0"/>
                      </a:cubicBezTo>
                      <a:cubicBezTo>
                        <a:pt x="29724" y="0"/>
                        <a:pt x="37877" y="5756"/>
                        <a:pt x="40936" y="14372"/>
                      </a:cubicBezTo>
                      <a:lnTo>
                        <a:pt x="20582" y="21600"/>
                      </a:lnTo>
                      <a:close/>
                    </a:path>
                  </a:pathLst>
                </a:custGeom>
                <a:noFill/>
                <a:ln w="28575">
                  <a:solidFill>
                    <a:schemeClr val="tx1"/>
                  </a:solidFill>
                  <a:prstDash val="dash"/>
                  <a:round/>
                  <a:headEnd/>
                  <a:tailEnd type="arrow" w="med" len="med"/>
                </a:ln>
                <a:effectLst/>
              </p:spPr>
              <p:txBody>
                <a:bodyPr wrap="none" anchor="ctr"/>
                <a:lstStyle/>
                <a:p>
                  <a:endParaRPr lang="uz-Latn-UZ"/>
                </a:p>
              </p:txBody>
            </p:sp>
            <p:sp>
              <p:nvSpPr>
                <p:cNvPr id="15383" name="Arc 23"/>
                <p:cNvSpPr>
                  <a:spLocks/>
                </p:cNvSpPr>
                <p:nvPr/>
              </p:nvSpPr>
              <p:spPr bwMode="auto">
                <a:xfrm>
                  <a:off x="1968" y="2640"/>
                  <a:ext cx="1248" cy="624"/>
                </a:xfrm>
                <a:custGeom>
                  <a:avLst/>
                  <a:gdLst>
                    <a:gd name="G0" fmla="+- 20582 0 0"/>
                    <a:gd name="G1" fmla="+- 21600 0 0"/>
                    <a:gd name="G2" fmla="+- 21600 0 0"/>
                    <a:gd name="T0" fmla="*/ 0 w 40937"/>
                    <a:gd name="T1" fmla="*/ 15046 h 21600"/>
                    <a:gd name="T2" fmla="*/ 40937 w 40937"/>
                    <a:gd name="T3" fmla="*/ 14372 h 21600"/>
                    <a:gd name="T4" fmla="*/ 20582 w 40937"/>
                    <a:gd name="T5" fmla="*/ 21600 h 21600"/>
                  </a:gdLst>
                  <a:ahLst/>
                  <a:cxnLst>
                    <a:cxn ang="0">
                      <a:pos x="T0" y="T1"/>
                    </a:cxn>
                    <a:cxn ang="0">
                      <a:pos x="T2" y="T3"/>
                    </a:cxn>
                    <a:cxn ang="0">
                      <a:pos x="T4" y="T5"/>
                    </a:cxn>
                  </a:cxnLst>
                  <a:rect l="0" t="0" r="r" b="b"/>
                  <a:pathLst>
                    <a:path w="40937" h="21600" fill="none" extrusionOk="0">
                      <a:moveTo>
                        <a:pt x="0" y="15046"/>
                      </a:moveTo>
                      <a:cubicBezTo>
                        <a:pt x="2853" y="6084"/>
                        <a:pt x="11177" y="-1"/>
                        <a:pt x="20582" y="0"/>
                      </a:cubicBezTo>
                      <a:cubicBezTo>
                        <a:pt x="29724" y="0"/>
                        <a:pt x="37877" y="5756"/>
                        <a:pt x="40936" y="14372"/>
                      </a:cubicBezTo>
                    </a:path>
                    <a:path w="40937" h="21600" stroke="0" extrusionOk="0">
                      <a:moveTo>
                        <a:pt x="0" y="15046"/>
                      </a:moveTo>
                      <a:cubicBezTo>
                        <a:pt x="2853" y="6084"/>
                        <a:pt x="11177" y="-1"/>
                        <a:pt x="20582" y="0"/>
                      </a:cubicBezTo>
                      <a:cubicBezTo>
                        <a:pt x="29724" y="0"/>
                        <a:pt x="37877" y="5756"/>
                        <a:pt x="40936" y="14372"/>
                      </a:cubicBezTo>
                      <a:lnTo>
                        <a:pt x="20582" y="21600"/>
                      </a:lnTo>
                      <a:close/>
                    </a:path>
                  </a:pathLst>
                </a:custGeom>
                <a:noFill/>
                <a:ln w="28575">
                  <a:solidFill>
                    <a:schemeClr val="tx1"/>
                  </a:solidFill>
                  <a:prstDash val="dash"/>
                  <a:round/>
                  <a:headEnd/>
                  <a:tailEnd type="arrow" w="med" len="med"/>
                </a:ln>
                <a:effectLst/>
              </p:spPr>
              <p:txBody>
                <a:bodyPr wrap="none" anchor="ctr"/>
                <a:lstStyle/>
                <a:p>
                  <a:endParaRPr lang="uz-Latn-UZ"/>
                </a:p>
              </p:txBody>
            </p:sp>
            <p:sp>
              <p:nvSpPr>
                <p:cNvPr id="15384" name="Arc 24"/>
                <p:cNvSpPr>
                  <a:spLocks/>
                </p:cNvSpPr>
                <p:nvPr/>
              </p:nvSpPr>
              <p:spPr bwMode="auto">
                <a:xfrm>
                  <a:off x="995" y="2064"/>
                  <a:ext cx="3227" cy="1632"/>
                </a:xfrm>
                <a:custGeom>
                  <a:avLst/>
                  <a:gdLst>
                    <a:gd name="G0" fmla="+- 15146 0 0"/>
                    <a:gd name="G1" fmla="+- 21600 0 0"/>
                    <a:gd name="G2" fmla="+- 21600 0 0"/>
                    <a:gd name="T0" fmla="*/ 0 w 30475"/>
                    <a:gd name="T1" fmla="*/ 6200 h 21600"/>
                    <a:gd name="T2" fmla="*/ 30475 w 30475"/>
                    <a:gd name="T3" fmla="*/ 6382 h 21600"/>
                    <a:gd name="T4" fmla="*/ 15146 w 30475"/>
                    <a:gd name="T5" fmla="*/ 21600 h 21600"/>
                  </a:gdLst>
                  <a:ahLst/>
                  <a:cxnLst>
                    <a:cxn ang="0">
                      <a:pos x="T0" y="T1"/>
                    </a:cxn>
                    <a:cxn ang="0">
                      <a:pos x="T2" y="T3"/>
                    </a:cxn>
                    <a:cxn ang="0">
                      <a:pos x="T4" y="T5"/>
                    </a:cxn>
                  </a:cxnLst>
                  <a:rect l="0" t="0" r="r" b="b"/>
                  <a:pathLst>
                    <a:path w="30475" h="21600" fill="none" extrusionOk="0">
                      <a:moveTo>
                        <a:pt x="0" y="6200"/>
                      </a:moveTo>
                      <a:cubicBezTo>
                        <a:pt x="4039" y="2226"/>
                        <a:pt x="9479" y="-1"/>
                        <a:pt x="15146" y="0"/>
                      </a:cubicBezTo>
                      <a:cubicBezTo>
                        <a:pt x="20901" y="0"/>
                        <a:pt x="26419" y="2297"/>
                        <a:pt x="30474" y="6382"/>
                      </a:cubicBezTo>
                    </a:path>
                    <a:path w="30475" h="21600" stroke="0" extrusionOk="0">
                      <a:moveTo>
                        <a:pt x="0" y="6200"/>
                      </a:moveTo>
                      <a:cubicBezTo>
                        <a:pt x="4039" y="2226"/>
                        <a:pt x="9479" y="-1"/>
                        <a:pt x="15146" y="0"/>
                      </a:cubicBezTo>
                      <a:cubicBezTo>
                        <a:pt x="20901" y="0"/>
                        <a:pt x="26419" y="2297"/>
                        <a:pt x="30474" y="6382"/>
                      </a:cubicBezTo>
                      <a:lnTo>
                        <a:pt x="15146" y="21600"/>
                      </a:lnTo>
                      <a:close/>
                    </a:path>
                  </a:pathLst>
                </a:custGeom>
                <a:noFill/>
                <a:ln w="28575">
                  <a:solidFill>
                    <a:schemeClr val="tx1"/>
                  </a:solidFill>
                  <a:prstDash val="dash"/>
                  <a:round/>
                  <a:headEnd/>
                  <a:tailEnd type="arrow" w="med" len="med"/>
                </a:ln>
                <a:effectLst/>
              </p:spPr>
              <p:txBody>
                <a:bodyPr wrap="none" anchor="ctr"/>
                <a:lstStyle/>
                <a:p>
                  <a:endParaRPr lang="uz-Latn-UZ"/>
                </a:p>
              </p:txBody>
            </p:sp>
          </p:grpSp>
        </p:grpSp>
        <p:sp>
          <p:nvSpPr>
            <p:cNvPr id="15385" name="Line 25"/>
            <p:cNvSpPr>
              <a:spLocks noChangeShapeType="1"/>
            </p:cNvSpPr>
            <p:nvPr/>
          </p:nvSpPr>
          <p:spPr bwMode="auto">
            <a:xfrm>
              <a:off x="1440" y="1488"/>
              <a:ext cx="816" cy="432"/>
            </a:xfrm>
            <a:prstGeom prst="line">
              <a:avLst/>
            </a:prstGeom>
            <a:noFill/>
            <a:ln w="57150">
              <a:solidFill>
                <a:srgbClr val="00FF00"/>
              </a:solidFill>
              <a:round/>
              <a:headEnd/>
              <a:tailEnd type="triangle" w="med" len="med"/>
            </a:ln>
            <a:effectLst/>
          </p:spPr>
          <p:txBody>
            <a:bodyPr/>
            <a:lstStyle/>
            <a:p>
              <a:endParaRPr lang="uz-Latn-UZ"/>
            </a:p>
          </p:txBody>
        </p:sp>
        <p:sp>
          <p:nvSpPr>
            <p:cNvPr id="15386" name="Rectangle 26"/>
            <p:cNvSpPr>
              <a:spLocks noChangeArrowheads="1"/>
            </p:cNvSpPr>
            <p:nvPr/>
          </p:nvSpPr>
          <p:spPr bwMode="auto">
            <a:xfrm>
              <a:off x="1440" y="1488"/>
              <a:ext cx="816" cy="432"/>
            </a:xfrm>
            <a:prstGeom prst="rect">
              <a:avLst/>
            </a:prstGeom>
            <a:noFill/>
            <a:ln w="9525">
              <a:solidFill>
                <a:schemeClr val="tx1"/>
              </a:solidFill>
              <a:prstDash val="dash"/>
              <a:miter lim="800000"/>
              <a:headEnd/>
              <a:tailEnd/>
            </a:ln>
            <a:effectLst/>
          </p:spPr>
          <p:txBody>
            <a:bodyPr wrap="none" anchor="ctr"/>
            <a:lstStyle/>
            <a:p>
              <a:endParaRPr lang="uz-Latn-UZ"/>
            </a:p>
          </p:txBody>
        </p:sp>
        <p:sp>
          <p:nvSpPr>
            <p:cNvPr id="15387" name="Line 27"/>
            <p:cNvSpPr>
              <a:spLocks noChangeShapeType="1"/>
            </p:cNvSpPr>
            <p:nvPr/>
          </p:nvSpPr>
          <p:spPr bwMode="auto">
            <a:xfrm>
              <a:off x="1440" y="1488"/>
              <a:ext cx="816" cy="0"/>
            </a:xfrm>
            <a:prstGeom prst="line">
              <a:avLst/>
            </a:prstGeom>
            <a:noFill/>
            <a:ln w="57150">
              <a:solidFill>
                <a:srgbClr val="00FF00"/>
              </a:solidFill>
              <a:round/>
              <a:headEnd/>
              <a:tailEnd type="triangle" w="med" len="med"/>
            </a:ln>
            <a:effectLst/>
          </p:spPr>
          <p:txBody>
            <a:bodyPr/>
            <a:lstStyle/>
            <a:p>
              <a:endParaRPr lang="uz-Latn-UZ"/>
            </a:p>
          </p:txBody>
        </p:sp>
        <p:sp>
          <p:nvSpPr>
            <p:cNvPr id="15388" name="Line 28"/>
            <p:cNvSpPr>
              <a:spLocks noChangeShapeType="1"/>
            </p:cNvSpPr>
            <p:nvPr/>
          </p:nvSpPr>
          <p:spPr bwMode="auto">
            <a:xfrm>
              <a:off x="1440" y="1488"/>
              <a:ext cx="0" cy="432"/>
            </a:xfrm>
            <a:prstGeom prst="line">
              <a:avLst/>
            </a:prstGeom>
            <a:noFill/>
            <a:ln w="57150">
              <a:solidFill>
                <a:srgbClr val="00FF00"/>
              </a:solidFill>
              <a:round/>
              <a:headEnd/>
              <a:tailEnd type="triangle" w="med" len="med"/>
            </a:ln>
            <a:effectLst/>
          </p:spPr>
          <p:txBody>
            <a:bodyPr/>
            <a:lstStyle/>
            <a:p>
              <a:endParaRPr lang="uz-Latn-UZ"/>
            </a:p>
          </p:txBody>
        </p:sp>
        <p:sp>
          <p:nvSpPr>
            <p:cNvPr id="15389" name="Line 29"/>
            <p:cNvSpPr>
              <a:spLocks noChangeShapeType="1"/>
            </p:cNvSpPr>
            <p:nvPr/>
          </p:nvSpPr>
          <p:spPr bwMode="auto">
            <a:xfrm>
              <a:off x="768" y="1488"/>
              <a:ext cx="624" cy="0"/>
            </a:xfrm>
            <a:prstGeom prst="line">
              <a:avLst/>
            </a:prstGeom>
            <a:noFill/>
            <a:ln w="57150">
              <a:solidFill>
                <a:srgbClr val="FF66CC"/>
              </a:solidFill>
              <a:round/>
              <a:headEnd/>
              <a:tailEnd type="triangle" w="med" len="med"/>
            </a:ln>
            <a:effectLst/>
          </p:spPr>
          <p:txBody>
            <a:bodyPr/>
            <a:lstStyle/>
            <a:p>
              <a:endParaRPr lang="uz-Latn-UZ"/>
            </a:p>
          </p:txBody>
        </p:sp>
        <p:sp>
          <p:nvSpPr>
            <p:cNvPr id="15390" name="Text Box 30"/>
            <p:cNvSpPr txBox="1">
              <a:spLocks noChangeArrowheads="1"/>
            </p:cNvSpPr>
            <p:nvPr/>
          </p:nvSpPr>
          <p:spPr bwMode="auto">
            <a:xfrm>
              <a:off x="2064" y="1200"/>
              <a:ext cx="384" cy="288"/>
            </a:xfrm>
            <a:prstGeom prst="rect">
              <a:avLst/>
            </a:prstGeom>
            <a:noFill/>
            <a:ln w="9525">
              <a:noFill/>
              <a:miter lim="800000"/>
              <a:headEnd/>
              <a:tailEnd/>
            </a:ln>
            <a:effectLst/>
          </p:spPr>
          <p:txBody>
            <a:bodyPr>
              <a:spAutoFit/>
            </a:bodyPr>
            <a:lstStyle/>
            <a:p>
              <a:pPr>
                <a:spcBef>
                  <a:spcPct val="50000"/>
                </a:spcBef>
              </a:pPr>
              <a:r>
                <a:rPr lang="en-US" sz="2400" b="1">
                  <a:solidFill>
                    <a:srgbClr val="00FF00"/>
                  </a:solidFill>
                </a:rPr>
                <a:t>B</a:t>
              </a:r>
              <a:r>
                <a:rPr lang="en-US" sz="2400" b="1" baseline="-25000">
                  <a:solidFill>
                    <a:srgbClr val="00FF00"/>
                  </a:solidFill>
                </a:rPr>
                <a:t>z</a:t>
              </a:r>
              <a:endParaRPr lang="vi-VN" sz="2400" b="1">
                <a:solidFill>
                  <a:srgbClr val="00FF00"/>
                </a:solidFill>
              </a:endParaRPr>
            </a:p>
          </p:txBody>
        </p:sp>
        <p:sp>
          <p:nvSpPr>
            <p:cNvPr id="15391" name="Text Box 31"/>
            <p:cNvSpPr txBox="1">
              <a:spLocks noChangeArrowheads="1"/>
            </p:cNvSpPr>
            <p:nvPr/>
          </p:nvSpPr>
          <p:spPr bwMode="auto">
            <a:xfrm>
              <a:off x="1344" y="1968"/>
              <a:ext cx="384" cy="288"/>
            </a:xfrm>
            <a:prstGeom prst="rect">
              <a:avLst/>
            </a:prstGeom>
            <a:noFill/>
            <a:ln w="9525">
              <a:noFill/>
              <a:miter lim="800000"/>
              <a:headEnd/>
              <a:tailEnd/>
            </a:ln>
            <a:effectLst/>
          </p:spPr>
          <p:txBody>
            <a:bodyPr>
              <a:spAutoFit/>
            </a:bodyPr>
            <a:lstStyle/>
            <a:p>
              <a:pPr>
                <a:spcBef>
                  <a:spcPct val="50000"/>
                </a:spcBef>
              </a:pPr>
              <a:r>
                <a:rPr lang="en-US" sz="2400" b="1">
                  <a:solidFill>
                    <a:srgbClr val="00FF00"/>
                  </a:solidFill>
                </a:rPr>
                <a:t>B</a:t>
              </a:r>
              <a:r>
                <a:rPr lang="en-US" sz="2400" b="1" baseline="-25000">
                  <a:solidFill>
                    <a:srgbClr val="00FF00"/>
                  </a:solidFill>
                </a:rPr>
                <a:t>r</a:t>
              </a:r>
              <a:endParaRPr lang="vi-VN" sz="2400" b="1">
                <a:solidFill>
                  <a:srgbClr val="00FF00"/>
                </a:solidFill>
              </a:endParaRPr>
            </a:p>
          </p:txBody>
        </p:sp>
        <p:sp>
          <p:nvSpPr>
            <p:cNvPr id="15392" name="Text Box 32"/>
            <p:cNvSpPr txBox="1">
              <a:spLocks noChangeArrowheads="1"/>
            </p:cNvSpPr>
            <p:nvPr/>
          </p:nvSpPr>
          <p:spPr bwMode="auto">
            <a:xfrm>
              <a:off x="2112" y="1968"/>
              <a:ext cx="384" cy="288"/>
            </a:xfrm>
            <a:prstGeom prst="rect">
              <a:avLst/>
            </a:prstGeom>
            <a:noFill/>
            <a:ln w="9525">
              <a:noFill/>
              <a:miter lim="800000"/>
              <a:headEnd/>
              <a:tailEnd/>
            </a:ln>
            <a:effectLst/>
          </p:spPr>
          <p:txBody>
            <a:bodyPr>
              <a:spAutoFit/>
            </a:bodyPr>
            <a:lstStyle/>
            <a:p>
              <a:pPr>
                <a:spcBef>
                  <a:spcPct val="50000"/>
                </a:spcBef>
              </a:pPr>
              <a:r>
                <a:rPr lang="en-US" sz="2400" b="1">
                  <a:solidFill>
                    <a:srgbClr val="00FF00"/>
                  </a:solidFill>
                </a:rPr>
                <a:t>B</a:t>
              </a:r>
              <a:endParaRPr lang="vi-VN" sz="2400" b="1">
                <a:solidFill>
                  <a:srgbClr val="00FF00"/>
                </a:solidFill>
              </a:endParaRPr>
            </a:p>
          </p:txBody>
        </p:sp>
        <p:sp>
          <p:nvSpPr>
            <p:cNvPr id="15393" name="Text Box 33"/>
            <p:cNvSpPr txBox="1">
              <a:spLocks noChangeArrowheads="1"/>
            </p:cNvSpPr>
            <p:nvPr/>
          </p:nvSpPr>
          <p:spPr bwMode="auto">
            <a:xfrm>
              <a:off x="720" y="1200"/>
              <a:ext cx="384" cy="288"/>
            </a:xfrm>
            <a:prstGeom prst="rect">
              <a:avLst/>
            </a:prstGeom>
            <a:noFill/>
            <a:ln w="9525">
              <a:noFill/>
              <a:miter lim="800000"/>
              <a:headEnd/>
              <a:tailEnd/>
            </a:ln>
            <a:effectLst/>
          </p:spPr>
          <p:txBody>
            <a:bodyPr>
              <a:spAutoFit/>
            </a:bodyPr>
            <a:lstStyle/>
            <a:p>
              <a:pPr>
                <a:spcBef>
                  <a:spcPct val="50000"/>
                </a:spcBef>
              </a:pPr>
              <a:r>
                <a:rPr lang="en-US" sz="2400" b="1">
                  <a:solidFill>
                    <a:srgbClr val="FF66CC"/>
                  </a:solidFill>
                </a:rPr>
                <a:t>v</a:t>
              </a:r>
              <a:r>
                <a:rPr lang="en-US" sz="2400" b="1" baseline="-25000">
                  <a:solidFill>
                    <a:srgbClr val="FF66CC"/>
                  </a:solidFill>
                </a:rPr>
                <a:t>o</a:t>
              </a:r>
              <a:endParaRPr lang="vi-VN" sz="2400" b="1">
                <a:solidFill>
                  <a:srgbClr val="FF66CC"/>
                </a:solidFill>
              </a:endParaRPr>
            </a:p>
          </p:txBody>
        </p:sp>
        <p:grpSp>
          <p:nvGrpSpPr>
            <p:cNvPr id="8" name="Group 34"/>
            <p:cNvGrpSpPr>
              <a:grpSpLocks/>
            </p:cNvGrpSpPr>
            <p:nvPr/>
          </p:nvGrpSpPr>
          <p:grpSpPr bwMode="auto">
            <a:xfrm>
              <a:off x="1344" y="1200"/>
              <a:ext cx="192" cy="192"/>
              <a:chOff x="432" y="2736"/>
              <a:chExt cx="192" cy="192"/>
            </a:xfrm>
          </p:grpSpPr>
          <p:sp>
            <p:nvSpPr>
              <p:cNvPr id="15395" name="Oval 35"/>
              <p:cNvSpPr>
                <a:spLocks noChangeArrowheads="1"/>
              </p:cNvSpPr>
              <p:nvPr/>
            </p:nvSpPr>
            <p:spPr bwMode="auto">
              <a:xfrm>
                <a:off x="432" y="2736"/>
                <a:ext cx="192" cy="192"/>
              </a:xfrm>
              <a:prstGeom prst="ellipse">
                <a:avLst/>
              </a:prstGeom>
              <a:noFill/>
              <a:ln w="38100">
                <a:solidFill>
                  <a:schemeClr val="tx1"/>
                </a:solidFill>
                <a:round/>
                <a:headEnd/>
                <a:tailEnd/>
              </a:ln>
              <a:effectLst/>
            </p:spPr>
            <p:txBody>
              <a:bodyPr wrap="none" anchor="ctr"/>
              <a:lstStyle/>
              <a:p>
                <a:pPr algn="ctr"/>
                <a:endParaRPr lang="en-US"/>
              </a:p>
            </p:txBody>
          </p:sp>
          <p:sp>
            <p:nvSpPr>
              <p:cNvPr id="15396" name="Line 36"/>
              <p:cNvSpPr>
                <a:spLocks noChangeShapeType="1"/>
              </p:cNvSpPr>
              <p:nvPr/>
            </p:nvSpPr>
            <p:spPr bwMode="auto">
              <a:xfrm>
                <a:off x="528" y="2736"/>
                <a:ext cx="0" cy="192"/>
              </a:xfrm>
              <a:prstGeom prst="line">
                <a:avLst/>
              </a:prstGeom>
              <a:noFill/>
              <a:ln w="38100">
                <a:solidFill>
                  <a:schemeClr val="tx1"/>
                </a:solidFill>
                <a:round/>
                <a:headEnd/>
                <a:tailEnd/>
              </a:ln>
              <a:effectLst/>
            </p:spPr>
            <p:txBody>
              <a:bodyPr/>
              <a:lstStyle/>
              <a:p>
                <a:endParaRPr lang="uz-Latn-UZ"/>
              </a:p>
            </p:txBody>
          </p:sp>
          <p:sp>
            <p:nvSpPr>
              <p:cNvPr id="15397" name="Line 37"/>
              <p:cNvSpPr>
                <a:spLocks noChangeShapeType="1"/>
              </p:cNvSpPr>
              <p:nvPr/>
            </p:nvSpPr>
            <p:spPr bwMode="auto">
              <a:xfrm>
                <a:off x="432" y="2832"/>
                <a:ext cx="192" cy="0"/>
              </a:xfrm>
              <a:prstGeom prst="line">
                <a:avLst/>
              </a:prstGeom>
              <a:noFill/>
              <a:ln w="38100">
                <a:solidFill>
                  <a:schemeClr val="tx1"/>
                </a:solidFill>
                <a:round/>
                <a:headEnd/>
                <a:tailEnd/>
              </a:ln>
              <a:effectLst/>
            </p:spPr>
            <p:txBody>
              <a:bodyPr/>
              <a:lstStyle/>
              <a:p>
                <a:endParaRPr lang="uz-Latn-UZ"/>
              </a:p>
            </p:txBody>
          </p:sp>
        </p:grpSp>
        <p:sp>
          <p:nvSpPr>
            <p:cNvPr id="15398" name="Text Box 38"/>
            <p:cNvSpPr txBox="1">
              <a:spLocks noChangeArrowheads="1"/>
            </p:cNvSpPr>
            <p:nvPr/>
          </p:nvSpPr>
          <p:spPr bwMode="auto">
            <a:xfrm>
              <a:off x="926" y="895"/>
              <a:ext cx="912" cy="288"/>
            </a:xfrm>
            <a:prstGeom prst="rect">
              <a:avLst/>
            </a:prstGeom>
            <a:noFill/>
            <a:ln w="9525">
              <a:noFill/>
              <a:miter lim="800000"/>
              <a:headEnd/>
              <a:tailEnd/>
            </a:ln>
            <a:effectLst/>
          </p:spPr>
          <p:txBody>
            <a:bodyPr>
              <a:spAutoFit/>
            </a:bodyPr>
            <a:lstStyle/>
            <a:p>
              <a:pPr>
                <a:spcBef>
                  <a:spcPct val="50000"/>
                </a:spcBef>
              </a:pPr>
              <a:r>
                <a:rPr lang="en-US" sz="2400" b="1"/>
                <a:t>F</a:t>
              </a:r>
              <a:r>
                <a:rPr lang="en-US" sz="2400" b="1" baseline="-25000">
                  <a:sym typeface="Symbol" pitchFamily="18" charset="2"/>
                </a:rPr>
                <a:t></a:t>
              </a:r>
              <a:r>
                <a:rPr lang="en-US" sz="2400" b="1">
                  <a:sym typeface="Symbol" pitchFamily="18" charset="2"/>
                </a:rPr>
                <a:t>,v</a:t>
              </a:r>
              <a:r>
                <a:rPr lang="en-US" b="1" baseline="-25000">
                  <a:sym typeface="Symbol" pitchFamily="18" charset="2"/>
                </a:rPr>
                <a:t></a:t>
              </a:r>
            </a:p>
          </p:txBody>
        </p:sp>
        <p:sp>
          <p:nvSpPr>
            <p:cNvPr id="15399" name="Line 39"/>
            <p:cNvSpPr>
              <a:spLocks noChangeShapeType="1"/>
            </p:cNvSpPr>
            <p:nvPr/>
          </p:nvSpPr>
          <p:spPr bwMode="auto">
            <a:xfrm flipH="1">
              <a:off x="1536" y="1488"/>
              <a:ext cx="0" cy="432"/>
            </a:xfrm>
            <a:prstGeom prst="line">
              <a:avLst/>
            </a:prstGeom>
            <a:noFill/>
            <a:ln w="76200">
              <a:solidFill>
                <a:srgbClr val="FFFF00"/>
              </a:solidFill>
              <a:round/>
              <a:headEnd/>
              <a:tailEnd type="triangle" w="med" len="med"/>
            </a:ln>
            <a:effectLst/>
          </p:spPr>
          <p:txBody>
            <a:bodyPr/>
            <a:lstStyle/>
            <a:p>
              <a:endParaRPr lang="uz-Latn-UZ"/>
            </a:p>
          </p:txBody>
        </p:sp>
        <p:sp>
          <p:nvSpPr>
            <p:cNvPr id="15400" name="Text Box 40"/>
            <p:cNvSpPr txBox="1">
              <a:spLocks noChangeArrowheads="1"/>
            </p:cNvSpPr>
            <p:nvPr/>
          </p:nvSpPr>
          <p:spPr bwMode="auto">
            <a:xfrm>
              <a:off x="1632" y="1680"/>
              <a:ext cx="384" cy="288"/>
            </a:xfrm>
            <a:prstGeom prst="rect">
              <a:avLst/>
            </a:prstGeom>
            <a:noFill/>
            <a:ln w="9525">
              <a:noFill/>
              <a:miter lim="800000"/>
              <a:headEnd/>
              <a:tailEnd/>
            </a:ln>
            <a:effectLst/>
          </p:spPr>
          <p:txBody>
            <a:bodyPr>
              <a:spAutoFit/>
            </a:bodyPr>
            <a:lstStyle/>
            <a:p>
              <a:pPr>
                <a:spcBef>
                  <a:spcPct val="50000"/>
                </a:spcBef>
              </a:pPr>
              <a:r>
                <a:rPr lang="en-US" sz="2400" b="1">
                  <a:solidFill>
                    <a:srgbClr val="FFFF00"/>
                  </a:solidFill>
                  <a:sym typeface="Symbol" pitchFamily="18" charset="2"/>
                </a:rPr>
                <a:t>F</a:t>
              </a:r>
              <a:r>
                <a:rPr lang="en-US" sz="2400" b="1" baseline="-25000">
                  <a:solidFill>
                    <a:srgbClr val="FFFF00"/>
                  </a:solidFill>
                  <a:sym typeface="Symbol" pitchFamily="18" charset="2"/>
                </a:rPr>
                <a:t>r</a:t>
              </a:r>
              <a:endParaRPr lang="en-US" b="1" baseline="-25000">
                <a:solidFill>
                  <a:srgbClr val="FFFF00"/>
                </a:solidFill>
                <a:sym typeface="Symbol" pitchFamily="18" charset="2"/>
              </a:endParaRPr>
            </a:p>
          </p:txBody>
        </p:sp>
        <p:grpSp>
          <p:nvGrpSpPr>
            <p:cNvPr id="9" name="Group 66"/>
            <p:cNvGrpSpPr>
              <a:grpSpLocks/>
            </p:cNvGrpSpPr>
            <p:nvPr/>
          </p:nvGrpSpPr>
          <p:grpSpPr bwMode="auto">
            <a:xfrm>
              <a:off x="4128" y="1117"/>
              <a:ext cx="1201" cy="1186"/>
              <a:chOff x="4128" y="1117"/>
              <a:chExt cx="1201" cy="1186"/>
            </a:xfrm>
          </p:grpSpPr>
          <p:grpSp>
            <p:nvGrpSpPr>
              <p:cNvPr id="10" name="Group 65"/>
              <p:cNvGrpSpPr>
                <a:grpSpLocks/>
              </p:cNvGrpSpPr>
              <p:nvPr/>
            </p:nvGrpSpPr>
            <p:grpSpPr bwMode="auto">
              <a:xfrm>
                <a:off x="4128" y="1536"/>
                <a:ext cx="1201" cy="767"/>
                <a:chOff x="4128" y="2304"/>
                <a:chExt cx="1201" cy="767"/>
              </a:xfrm>
            </p:grpSpPr>
            <p:grpSp>
              <p:nvGrpSpPr>
                <p:cNvPr id="11" name="Group 63"/>
                <p:cNvGrpSpPr>
                  <a:grpSpLocks/>
                </p:cNvGrpSpPr>
                <p:nvPr/>
              </p:nvGrpSpPr>
              <p:grpSpPr bwMode="auto">
                <a:xfrm>
                  <a:off x="4128" y="2304"/>
                  <a:ext cx="1010" cy="766"/>
                  <a:chOff x="4128" y="2304"/>
                  <a:chExt cx="1010" cy="766"/>
                </a:xfrm>
              </p:grpSpPr>
              <p:sp>
                <p:nvSpPr>
                  <p:cNvPr id="15404" name="Arc 44"/>
                  <p:cNvSpPr>
                    <a:spLocks/>
                  </p:cNvSpPr>
                  <p:nvPr/>
                </p:nvSpPr>
                <p:spPr bwMode="auto">
                  <a:xfrm>
                    <a:off x="4946" y="2545"/>
                    <a:ext cx="192" cy="240"/>
                  </a:xfrm>
                  <a:custGeom>
                    <a:avLst/>
                    <a:gdLst>
                      <a:gd name="G0" fmla="+- 21596 0 0"/>
                      <a:gd name="G1" fmla="+- 21600 0 0"/>
                      <a:gd name="G2" fmla="+- 21600 0 0"/>
                      <a:gd name="T0" fmla="*/ 0 w 21598"/>
                      <a:gd name="T1" fmla="*/ 21168 h 21600"/>
                      <a:gd name="T2" fmla="*/ 21598 w 21598"/>
                      <a:gd name="T3" fmla="*/ 0 h 21600"/>
                      <a:gd name="T4" fmla="*/ 21596 w 21598"/>
                      <a:gd name="T5" fmla="*/ 21600 h 21600"/>
                    </a:gdLst>
                    <a:ahLst/>
                    <a:cxnLst>
                      <a:cxn ang="0">
                        <a:pos x="T0" y="T1"/>
                      </a:cxn>
                      <a:cxn ang="0">
                        <a:pos x="T2" y="T3"/>
                      </a:cxn>
                      <a:cxn ang="0">
                        <a:pos x="T4" y="T5"/>
                      </a:cxn>
                    </a:cxnLst>
                    <a:rect l="0" t="0" r="r" b="b"/>
                    <a:pathLst>
                      <a:path w="21598" h="21600" fill="none" extrusionOk="0">
                        <a:moveTo>
                          <a:pt x="0" y="21168"/>
                        </a:moveTo>
                        <a:cubicBezTo>
                          <a:pt x="235" y="9409"/>
                          <a:pt x="9835" y="-1"/>
                          <a:pt x="21596" y="0"/>
                        </a:cubicBezTo>
                        <a:cubicBezTo>
                          <a:pt x="21596" y="0"/>
                          <a:pt x="21597" y="0"/>
                          <a:pt x="21597" y="0"/>
                        </a:cubicBezTo>
                      </a:path>
                      <a:path w="21598" h="21600" stroke="0" extrusionOk="0">
                        <a:moveTo>
                          <a:pt x="0" y="21168"/>
                        </a:moveTo>
                        <a:cubicBezTo>
                          <a:pt x="235" y="9409"/>
                          <a:pt x="9835" y="-1"/>
                          <a:pt x="21596" y="0"/>
                        </a:cubicBezTo>
                        <a:cubicBezTo>
                          <a:pt x="21596" y="0"/>
                          <a:pt x="21597" y="0"/>
                          <a:pt x="21597" y="0"/>
                        </a:cubicBezTo>
                        <a:lnTo>
                          <a:pt x="21596" y="21600"/>
                        </a:lnTo>
                        <a:close/>
                      </a:path>
                    </a:pathLst>
                  </a:custGeom>
                  <a:noFill/>
                  <a:ln w="57150">
                    <a:solidFill>
                      <a:srgbClr val="FF0000"/>
                    </a:solidFill>
                    <a:round/>
                    <a:headEnd/>
                    <a:tailEnd/>
                  </a:ln>
                  <a:effectLst/>
                </p:spPr>
                <p:txBody>
                  <a:bodyPr wrap="none" anchor="ctr"/>
                  <a:lstStyle/>
                  <a:p>
                    <a:endParaRPr lang="uz-Latn-UZ"/>
                  </a:p>
                </p:txBody>
              </p:sp>
              <p:sp>
                <p:nvSpPr>
                  <p:cNvPr id="15407" name="Arc 47"/>
                  <p:cNvSpPr>
                    <a:spLocks/>
                  </p:cNvSpPr>
                  <p:nvPr/>
                </p:nvSpPr>
                <p:spPr bwMode="auto">
                  <a:xfrm flipH="1">
                    <a:off x="4128" y="2304"/>
                    <a:ext cx="336" cy="480"/>
                  </a:xfrm>
                  <a:custGeom>
                    <a:avLst/>
                    <a:gdLst>
                      <a:gd name="G0" fmla="+- 0 0 0"/>
                      <a:gd name="G1" fmla="+- 21600 0 0"/>
                      <a:gd name="G2" fmla="+- 21600 0 0"/>
                      <a:gd name="T0" fmla="*/ 34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33" y="0"/>
                        </a:moveTo>
                        <a:cubicBezTo>
                          <a:pt x="11950" y="18"/>
                          <a:pt x="21600" y="9683"/>
                          <a:pt x="21600" y="21600"/>
                        </a:cubicBezTo>
                      </a:path>
                      <a:path w="21600" h="21600" stroke="0" extrusionOk="0">
                        <a:moveTo>
                          <a:pt x="33" y="0"/>
                        </a:moveTo>
                        <a:cubicBezTo>
                          <a:pt x="11950" y="18"/>
                          <a:pt x="21600" y="9683"/>
                          <a:pt x="21600" y="21600"/>
                        </a:cubicBezTo>
                        <a:lnTo>
                          <a:pt x="0" y="21600"/>
                        </a:lnTo>
                        <a:close/>
                      </a:path>
                    </a:pathLst>
                  </a:custGeom>
                  <a:noFill/>
                  <a:ln w="57150">
                    <a:solidFill>
                      <a:srgbClr val="FF0000"/>
                    </a:solidFill>
                    <a:round/>
                    <a:headEnd/>
                    <a:tailEnd/>
                  </a:ln>
                  <a:effectLst/>
                </p:spPr>
                <p:txBody>
                  <a:bodyPr wrap="none" anchor="ctr"/>
                  <a:lstStyle/>
                  <a:p>
                    <a:endParaRPr lang="uz-Latn-UZ"/>
                  </a:p>
                </p:txBody>
              </p:sp>
              <p:sp>
                <p:nvSpPr>
                  <p:cNvPr id="15408" name="Arc 48"/>
                  <p:cNvSpPr>
                    <a:spLocks/>
                  </p:cNvSpPr>
                  <p:nvPr/>
                </p:nvSpPr>
                <p:spPr bwMode="auto">
                  <a:xfrm rot="10800000" flipH="1">
                    <a:off x="4561" y="2775"/>
                    <a:ext cx="120" cy="295"/>
                  </a:xfrm>
                  <a:custGeom>
                    <a:avLst/>
                    <a:gdLst>
                      <a:gd name="G0" fmla="+- 21600 0 0"/>
                      <a:gd name="G1" fmla="+- 21600 0 0"/>
                      <a:gd name="G2" fmla="+- 21600 0 0"/>
                      <a:gd name="T0" fmla="*/ 7 w 21600"/>
                      <a:gd name="T1" fmla="*/ 22147 h 22147"/>
                      <a:gd name="T2" fmla="*/ 21600 w 21600"/>
                      <a:gd name="T3" fmla="*/ 0 h 22147"/>
                      <a:gd name="T4" fmla="*/ 21600 w 21600"/>
                      <a:gd name="T5" fmla="*/ 21600 h 22147"/>
                    </a:gdLst>
                    <a:ahLst/>
                    <a:cxnLst>
                      <a:cxn ang="0">
                        <a:pos x="T0" y="T1"/>
                      </a:cxn>
                      <a:cxn ang="0">
                        <a:pos x="T2" y="T3"/>
                      </a:cxn>
                      <a:cxn ang="0">
                        <a:pos x="T4" y="T5"/>
                      </a:cxn>
                    </a:cxnLst>
                    <a:rect l="0" t="0" r="r" b="b"/>
                    <a:pathLst>
                      <a:path w="21600" h="22147" fill="none" extrusionOk="0">
                        <a:moveTo>
                          <a:pt x="6" y="22147"/>
                        </a:moveTo>
                        <a:cubicBezTo>
                          <a:pt x="2" y="21964"/>
                          <a:pt x="0" y="21782"/>
                          <a:pt x="0" y="21600"/>
                        </a:cubicBezTo>
                        <a:cubicBezTo>
                          <a:pt x="-1" y="9670"/>
                          <a:pt x="9670" y="0"/>
                          <a:pt x="21599" y="0"/>
                        </a:cubicBezTo>
                      </a:path>
                      <a:path w="21600" h="22147" stroke="0" extrusionOk="0">
                        <a:moveTo>
                          <a:pt x="6" y="22147"/>
                        </a:moveTo>
                        <a:cubicBezTo>
                          <a:pt x="2" y="21964"/>
                          <a:pt x="0" y="21782"/>
                          <a:pt x="0" y="21600"/>
                        </a:cubicBezTo>
                        <a:cubicBezTo>
                          <a:pt x="-1" y="9670"/>
                          <a:pt x="9670" y="0"/>
                          <a:pt x="21599" y="0"/>
                        </a:cubicBezTo>
                        <a:lnTo>
                          <a:pt x="21600" y="21600"/>
                        </a:lnTo>
                        <a:close/>
                      </a:path>
                    </a:pathLst>
                  </a:custGeom>
                  <a:noFill/>
                  <a:ln w="57150">
                    <a:solidFill>
                      <a:srgbClr val="FF0000"/>
                    </a:solidFill>
                    <a:round/>
                    <a:headEnd/>
                    <a:tailEnd/>
                  </a:ln>
                  <a:effectLst/>
                </p:spPr>
                <p:txBody>
                  <a:bodyPr rot="10800000" wrap="none" anchor="ctr"/>
                  <a:lstStyle/>
                  <a:p>
                    <a:pPr algn="ctr"/>
                    <a:endParaRPr lang="en-US"/>
                  </a:p>
                </p:txBody>
              </p:sp>
              <p:sp>
                <p:nvSpPr>
                  <p:cNvPr id="15409" name="Arc 49"/>
                  <p:cNvSpPr>
                    <a:spLocks/>
                  </p:cNvSpPr>
                  <p:nvPr/>
                </p:nvSpPr>
                <p:spPr bwMode="auto">
                  <a:xfrm flipH="1">
                    <a:off x="4561" y="2400"/>
                    <a:ext cx="240" cy="384"/>
                  </a:xfrm>
                  <a:custGeom>
                    <a:avLst/>
                    <a:gdLst>
                      <a:gd name="G0" fmla="+- 0 0 0"/>
                      <a:gd name="G1" fmla="+- 21600 0 0"/>
                      <a:gd name="G2" fmla="+- 21600 0 0"/>
                      <a:gd name="T0" fmla="*/ 47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46" y="0"/>
                        </a:moveTo>
                        <a:cubicBezTo>
                          <a:pt x="11957" y="25"/>
                          <a:pt x="21600" y="9688"/>
                          <a:pt x="21600" y="21600"/>
                        </a:cubicBezTo>
                      </a:path>
                      <a:path w="21600" h="21600" stroke="0" extrusionOk="0">
                        <a:moveTo>
                          <a:pt x="46" y="0"/>
                        </a:moveTo>
                        <a:cubicBezTo>
                          <a:pt x="11957" y="25"/>
                          <a:pt x="21600" y="9688"/>
                          <a:pt x="21600" y="21600"/>
                        </a:cubicBezTo>
                        <a:lnTo>
                          <a:pt x="0" y="21600"/>
                        </a:lnTo>
                        <a:close/>
                      </a:path>
                    </a:pathLst>
                  </a:custGeom>
                  <a:noFill/>
                  <a:ln w="57150">
                    <a:solidFill>
                      <a:srgbClr val="FF0000"/>
                    </a:solidFill>
                    <a:round/>
                    <a:headEnd/>
                    <a:tailEnd/>
                  </a:ln>
                  <a:effectLst/>
                </p:spPr>
                <p:txBody>
                  <a:bodyPr wrap="none" anchor="ctr"/>
                  <a:lstStyle/>
                  <a:p>
                    <a:endParaRPr lang="uz-Latn-UZ"/>
                  </a:p>
                </p:txBody>
              </p:sp>
              <p:sp>
                <p:nvSpPr>
                  <p:cNvPr id="15410" name="Arc 50"/>
                  <p:cNvSpPr>
                    <a:spLocks/>
                  </p:cNvSpPr>
                  <p:nvPr/>
                </p:nvSpPr>
                <p:spPr bwMode="auto">
                  <a:xfrm rot="10800000" flipH="1">
                    <a:off x="4945" y="2784"/>
                    <a:ext cx="55" cy="192"/>
                  </a:xfrm>
                  <a:custGeom>
                    <a:avLst/>
                    <a:gdLst>
                      <a:gd name="G0" fmla="+- 21600 0 0"/>
                      <a:gd name="G1" fmla="+- 21600 0 0"/>
                      <a:gd name="G2" fmla="+- 21600 0 0"/>
                      <a:gd name="T0" fmla="*/ 7 w 24711"/>
                      <a:gd name="T1" fmla="*/ 22147 h 22147"/>
                      <a:gd name="T2" fmla="*/ 24711 w 24711"/>
                      <a:gd name="T3" fmla="*/ 225 h 22147"/>
                      <a:gd name="T4" fmla="*/ 21600 w 24711"/>
                      <a:gd name="T5" fmla="*/ 21600 h 22147"/>
                    </a:gdLst>
                    <a:ahLst/>
                    <a:cxnLst>
                      <a:cxn ang="0">
                        <a:pos x="T0" y="T1"/>
                      </a:cxn>
                      <a:cxn ang="0">
                        <a:pos x="T2" y="T3"/>
                      </a:cxn>
                      <a:cxn ang="0">
                        <a:pos x="T4" y="T5"/>
                      </a:cxn>
                    </a:cxnLst>
                    <a:rect l="0" t="0" r="r" b="b"/>
                    <a:pathLst>
                      <a:path w="24711" h="22147" fill="none" extrusionOk="0">
                        <a:moveTo>
                          <a:pt x="6" y="22147"/>
                        </a:moveTo>
                        <a:cubicBezTo>
                          <a:pt x="2" y="21964"/>
                          <a:pt x="0" y="21782"/>
                          <a:pt x="0" y="21600"/>
                        </a:cubicBezTo>
                        <a:cubicBezTo>
                          <a:pt x="0" y="9670"/>
                          <a:pt x="9670" y="0"/>
                          <a:pt x="21600" y="0"/>
                        </a:cubicBezTo>
                        <a:cubicBezTo>
                          <a:pt x="22641" y="-1"/>
                          <a:pt x="23680" y="75"/>
                          <a:pt x="24710" y="225"/>
                        </a:cubicBezTo>
                      </a:path>
                      <a:path w="24711" h="22147" stroke="0" extrusionOk="0">
                        <a:moveTo>
                          <a:pt x="6" y="22147"/>
                        </a:moveTo>
                        <a:cubicBezTo>
                          <a:pt x="2" y="21964"/>
                          <a:pt x="0" y="21782"/>
                          <a:pt x="0" y="21600"/>
                        </a:cubicBezTo>
                        <a:cubicBezTo>
                          <a:pt x="0" y="9670"/>
                          <a:pt x="9670" y="0"/>
                          <a:pt x="21600" y="0"/>
                        </a:cubicBezTo>
                        <a:cubicBezTo>
                          <a:pt x="22641" y="-1"/>
                          <a:pt x="23680" y="75"/>
                          <a:pt x="24710" y="225"/>
                        </a:cubicBezTo>
                        <a:lnTo>
                          <a:pt x="21600" y="21600"/>
                        </a:lnTo>
                        <a:close/>
                      </a:path>
                    </a:pathLst>
                  </a:custGeom>
                  <a:noFill/>
                  <a:ln w="57150">
                    <a:solidFill>
                      <a:srgbClr val="FF0000"/>
                    </a:solidFill>
                    <a:round/>
                    <a:headEnd/>
                    <a:tailEnd/>
                  </a:ln>
                  <a:effectLst/>
                </p:spPr>
                <p:txBody>
                  <a:bodyPr rot="10800000" wrap="none" anchor="ctr"/>
                  <a:lstStyle/>
                  <a:p>
                    <a:pPr algn="ctr"/>
                    <a:endParaRPr lang="en-US"/>
                  </a:p>
                </p:txBody>
              </p:sp>
            </p:grpSp>
            <p:grpSp>
              <p:nvGrpSpPr>
                <p:cNvPr id="12" name="Group 64"/>
                <p:cNvGrpSpPr>
                  <a:grpSpLocks/>
                </p:cNvGrpSpPr>
                <p:nvPr/>
              </p:nvGrpSpPr>
              <p:grpSpPr bwMode="auto">
                <a:xfrm>
                  <a:off x="4464" y="2305"/>
                  <a:ext cx="865" cy="766"/>
                  <a:chOff x="4464" y="2305"/>
                  <a:chExt cx="865" cy="766"/>
                </a:xfrm>
              </p:grpSpPr>
              <p:sp>
                <p:nvSpPr>
                  <p:cNvPr id="15402" name="Arc 42"/>
                  <p:cNvSpPr>
                    <a:spLocks/>
                  </p:cNvSpPr>
                  <p:nvPr/>
                </p:nvSpPr>
                <p:spPr bwMode="auto">
                  <a:xfrm>
                    <a:off x="4464" y="2305"/>
                    <a:ext cx="336" cy="480"/>
                  </a:xfrm>
                  <a:custGeom>
                    <a:avLst/>
                    <a:gdLst>
                      <a:gd name="G0" fmla="+- 0 0 0"/>
                      <a:gd name="G1" fmla="+- 21600 0 0"/>
                      <a:gd name="G2" fmla="+- 21600 0 0"/>
                      <a:gd name="T0" fmla="*/ 34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33" y="0"/>
                        </a:moveTo>
                        <a:cubicBezTo>
                          <a:pt x="11950" y="18"/>
                          <a:pt x="21600" y="9683"/>
                          <a:pt x="21600" y="21600"/>
                        </a:cubicBezTo>
                      </a:path>
                      <a:path w="21600" h="21600" stroke="0" extrusionOk="0">
                        <a:moveTo>
                          <a:pt x="33" y="0"/>
                        </a:moveTo>
                        <a:cubicBezTo>
                          <a:pt x="11950" y="18"/>
                          <a:pt x="21600" y="9683"/>
                          <a:pt x="21600" y="21600"/>
                        </a:cubicBezTo>
                        <a:lnTo>
                          <a:pt x="0" y="21600"/>
                        </a:lnTo>
                        <a:close/>
                      </a:path>
                    </a:pathLst>
                  </a:custGeom>
                  <a:noFill/>
                  <a:ln w="57150">
                    <a:solidFill>
                      <a:srgbClr val="FF0000"/>
                    </a:solidFill>
                    <a:prstDash val="sysDot"/>
                    <a:round/>
                    <a:headEnd/>
                    <a:tailEnd/>
                  </a:ln>
                  <a:effectLst/>
                </p:spPr>
                <p:txBody>
                  <a:bodyPr wrap="none" anchor="ctr"/>
                  <a:lstStyle/>
                  <a:p>
                    <a:endParaRPr lang="uz-Latn-UZ"/>
                  </a:p>
                </p:txBody>
              </p:sp>
              <p:sp>
                <p:nvSpPr>
                  <p:cNvPr id="15403" name="Arc 43"/>
                  <p:cNvSpPr>
                    <a:spLocks/>
                  </p:cNvSpPr>
                  <p:nvPr/>
                </p:nvSpPr>
                <p:spPr bwMode="auto">
                  <a:xfrm>
                    <a:off x="4801" y="2400"/>
                    <a:ext cx="240" cy="384"/>
                  </a:xfrm>
                  <a:custGeom>
                    <a:avLst/>
                    <a:gdLst>
                      <a:gd name="G0" fmla="+- 0 0 0"/>
                      <a:gd name="G1" fmla="+- 21600 0 0"/>
                      <a:gd name="G2" fmla="+- 21600 0 0"/>
                      <a:gd name="T0" fmla="*/ 47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46" y="0"/>
                        </a:moveTo>
                        <a:cubicBezTo>
                          <a:pt x="11957" y="25"/>
                          <a:pt x="21600" y="9688"/>
                          <a:pt x="21600" y="21600"/>
                        </a:cubicBezTo>
                      </a:path>
                      <a:path w="21600" h="21600" stroke="0" extrusionOk="0">
                        <a:moveTo>
                          <a:pt x="46" y="0"/>
                        </a:moveTo>
                        <a:cubicBezTo>
                          <a:pt x="11957" y="25"/>
                          <a:pt x="21600" y="9688"/>
                          <a:pt x="21600" y="21600"/>
                        </a:cubicBezTo>
                        <a:lnTo>
                          <a:pt x="0" y="21600"/>
                        </a:lnTo>
                        <a:close/>
                      </a:path>
                    </a:pathLst>
                  </a:custGeom>
                  <a:noFill/>
                  <a:ln w="57150">
                    <a:solidFill>
                      <a:srgbClr val="FF0000"/>
                    </a:solidFill>
                    <a:prstDash val="sysDot"/>
                    <a:round/>
                    <a:headEnd/>
                    <a:tailEnd/>
                  </a:ln>
                  <a:effectLst/>
                </p:spPr>
                <p:txBody>
                  <a:bodyPr wrap="none" anchor="ctr"/>
                  <a:lstStyle/>
                  <a:p>
                    <a:endParaRPr lang="uz-Latn-UZ"/>
                  </a:p>
                </p:txBody>
              </p:sp>
              <p:sp>
                <p:nvSpPr>
                  <p:cNvPr id="15405" name="Arc 45"/>
                  <p:cNvSpPr>
                    <a:spLocks/>
                  </p:cNvSpPr>
                  <p:nvPr/>
                </p:nvSpPr>
                <p:spPr bwMode="auto">
                  <a:xfrm rot="10800000">
                    <a:off x="4681" y="2776"/>
                    <a:ext cx="120" cy="295"/>
                  </a:xfrm>
                  <a:custGeom>
                    <a:avLst/>
                    <a:gdLst>
                      <a:gd name="G0" fmla="+- 21600 0 0"/>
                      <a:gd name="G1" fmla="+- 21600 0 0"/>
                      <a:gd name="G2" fmla="+- 21600 0 0"/>
                      <a:gd name="T0" fmla="*/ 7 w 21600"/>
                      <a:gd name="T1" fmla="*/ 22147 h 22147"/>
                      <a:gd name="T2" fmla="*/ 21600 w 21600"/>
                      <a:gd name="T3" fmla="*/ 0 h 22147"/>
                      <a:gd name="T4" fmla="*/ 21600 w 21600"/>
                      <a:gd name="T5" fmla="*/ 21600 h 22147"/>
                    </a:gdLst>
                    <a:ahLst/>
                    <a:cxnLst>
                      <a:cxn ang="0">
                        <a:pos x="T0" y="T1"/>
                      </a:cxn>
                      <a:cxn ang="0">
                        <a:pos x="T2" y="T3"/>
                      </a:cxn>
                      <a:cxn ang="0">
                        <a:pos x="T4" y="T5"/>
                      </a:cxn>
                    </a:cxnLst>
                    <a:rect l="0" t="0" r="r" b="b"/>
                    <a:pathLst>
                      <a:path w="21600" h="22147" fill="none" extrusionOk="0">
                        <a:moveTo>
                          <a:pt x="6" y="22147"/>
                        </a:moveTo>
                        <a:cubicBezTo>
                          <a:pt x="2" y="21964"/>
                          <a:pt x="0" y="21782"/>
                          <a:pt x="0" y="21600"/>
                        </a:cubicBezTo>
                        <a:cubicBezTo>
                          <a:pt x="-1" y="9670"/>
                          <a:pt x="9670" y="0"/>
                          <a:pt x="21599" y="0"/>
                        </a:cubicBezTo>
                      </a:path>
                      <a:path w="21600" h="22147" stroke="0" extrusionOk="0">
                        <a:moveTo>
                          <a:pt x="6" y="22147"/>
                        </a:moveTo>
                        <a:cubicBezTo>
                          <a:pt x="2" y="21964"/>
                          <a:pt x="0" y="21782"/>
                          <a:pt x="0" y="21600"/>
                        </a:cubicBezTo>
                        <a:cubicBezTo>
                          <a:pt x="-1" y="9670"/>
                          <a:pt x="9670" y="0"/>
                          <a:pt x="21599" y="0"/>
                        </a:cubicBezTo>
                        <a:lnTo>
                          <a:pt x="21600" y="21600"/>
                        </a:lnTo>
                        <a:close/>
                      </a:path>
                    </a:pathLst>
                  </a:custGeom>
                  <a:noFill/>
                  <a:ln w="57150">
                    <a:solidFill>
                      <a:srgbClr val="FF0000"/>
                    </a:solidFill>
                    <a:prstDash val="sysDot"/>
                    <a:round/>
                    <a:headEnd/>
                    <a:tailEnd/>
                  </a:ln>
                  <a:effectLst/>
                </p:spPr>
                <p:txBody>
                  <a:bodyPr rot="10800000" wrap="none" anchor="ctr"/>
                  <a:lstStyle/>
                  <a:p>
                    <a:pPr algn="ctr"/>
                    <a:endParaRPr lang="en-US"/>
                  </a:p>
                </p:txBody>
              </p:sp>
              <p:sp>
                <p:nvSpPr>
                  <p:cNvPr id="15406" name="Arc 46"/>
                  <p:cNvSpPr>
                    <a:spLocks/>
                  </p:cNvSpPr>
                  <p:nvPr/>
                </p:nvSpPr>
                <p:spPr bwMode="auto">
                  <a:xfrm rot="10800000">
                    <a:off x="4987" y="2784"/>
                    <a:ext cx="56" cy="192"/>
                  </a:xfrm>
                  <a:custGeom>
                    <a:avLst/>
                    <a:gdLst>
                      <a:gd name="G0" fmla="+- 21600 0 0"/>
                      <a:gd name="G1" fmla="+- 21600 0 0"/>
                      <a:gd name="G2" fmla="+- 21600 0 0"/>
                      <a:gd name="T0" fmla="*/ 7 w 25144"/>
                      <a:gd name="T1" fmla="*/ 22147 h 22147"/>
                      <a:gd name="T2" fmla="*/ 25144 w 25144"/>
                      <a:gd name="T3" fmla="*/ 293 h 22147"/>
                      <a:gd name="T4" fmla="*/ 21600 w 25144"/>
                      <a:gd name="T5" fmla="*/ 21600 h 22147"/>
                    </a:gdLst>
                    <a:ahLst/>
                    <a:cxnLst>
                      <a:cxn ang="0">
                        <a:pos x="T0" y="T1"/>
                      </a:cxn>
                      <a:cxn ang="0">
                        <a:pos x="T2" y="T3"/>
                      </a:cxn>
                      <a:cxn ang="0">
                        <a:pos x="T4" y="T5"/>
                      </a:cxn>
                    </a:cxnLst>
                    <a:rect l="0" t="0" r="r" b="b"/>
                    <a:pathLst>
                      <a:path w="25144" h="22147" fill="none" extrusionOk="0">
                        <a:moveTo>
                          <a:pt x="6" y="22147"/>
                        </a:moveTo>
                        <a:cubicBezTo>
                          <a:pt x="2" y="21964"/>
                          <a:pt x="0" y="21782"/>
                          <a:pt x="0" y="21600"/>
                        </a:cubicBezTo>
                        <a:cubicBezTo>
                          <a:pt x="0" y="9670"/>
                          <a:pt x="9670" y="0"/>
                          <a:pt x="21600" y="0"/>
                        </a:cubicBezTo>
                        <a:cubicBezTo>
                          <a:pt x="22787" y="-1"/>
                          <a:pt x="23972" y="97"/>
                          <a:pt x="25144" y="292"/>
                        </a:cubicBezTo>
                      </a:path>
                      <a:path w="25144" h="22147" stroke="0" extrusionOk="0">
                        <a:moveTo>
                          <a:pt x="6" y="22147"/>
                        </a:moveTo>
                        <a:cubicBezTo>
                          <a:pt x="2" y="21964"/>
                          <a:pt x="0" y="21782"/>
                          <a:pt x="0" y="21600"/>
                        </a:cubicBezTo>
                        <a:cubicBezTo>
                          <a:pt x="0" y="9670"/>
                          <a:pt x="9670" y="0"/>
                          <a:pt x="21600" y="0"/>
                        </a:cubicBezTo>
                        <a:cubicBezTo>
                          <a:pt x="22787" y="-1"/>
                          <a:pt x="23972" y="97"/>
                          <a:pt x="25144" y="292"/>
                        </a:cubicBezTo>
                        <a:lnTo>
                          <a:pt x="21600" y="21600"/>
                        </a:lnTo>
                        <a:close/>
                      </a:path>
                    </a:pathLst>
                  </a:custGeom>
                  <a:noFill/>
                  <a:ln w="57150">
                    <a:solidFill>
                      <a:srgbClr val="FF0000"/>
                    </a:solidFill>
                    <a:prstDash val="sysDot"/>
                    <a:round/>
                    <a:headEnd/>
                    <a:tailEnd/>
                  </a:ln>
                  <a:effectLst/>
                </p:spPr>
                <p:txBody>
                  <a:bodyPr rot="10800000" wrap="none" anchor="ctr"/>
                  <a:lstStyle/>
                  <a:p>
                    <a:pPr algn="ctr"/>
                    <a:endParaRPr lang="en-US"/>
                  </a:p>
                </p:txBody>
              </p:sp>
              <p:sp>
                <p:nvSpPr>
                  <p:cNvPr id="15411" name="Arc 51"/>
                  <p:cNvSpPr>
                    <a:spLocks/>
                  </p:cNvSpPr>
                  <p:nvPr/>
                </p:nvSpPr>
                <p:spPr bwMode="auto">
                  <a:xfrm flipH="1">
                    <a:off x="5137" y="2544"/>
                    <a:ext cx="192" cy="240"/>
                  </a:xfrm>
                  <a:custGeom>
                    <a:avLst/>
                    <a:gdLst>
                      <a:gd name="G0" fmla="+- 21596 0 0"/>
                      <a:gd name="G1" fmla="+- 21600 0 0"/>
                      <a:gd name="G2" fmla="+- 21600 0 0"/>
                      <a:gd name="T0" fmla="*/ 0 w 21598"/>
                      <a:gd name="T1" fmla="*/ 21168 h 21600"/>
                      <a:gd name="T2" fmla="*/ 21598 w 21598"/>
                      <a:gd name="T3" fmla="*/ 0 h 21600"/>
                      <a:gd name="T4" fmla="*/ 21596 w 21598"/>
                      <a:gd name="T5" fmla="*/ 21600 h 21600"/>
                    </a:gdLst>
                    <a:ahLst/>
                    <a:cxnLst>
                      <a:cxn ang="0">
                        <a:pos x="T0" y="T1"/>
                      </a:cxn>
                      <a:cxn ang="0">
                        <a:pos x="T2" y="T3"/>
                      </a:cxn>
                      <a:cxn ang="0">
                        <a:pos x="T4" y="T5"/>
                      </a:cxn>
                    </a:cxnLst>
                    <a:rect l="0" t="0" r="r" b="b"/>
                    <a:pathLst>
                      <a:path w="21598" h="21600" fill="none" extrusionOk="0">
                        <a:moveTo>
                          <a:pt x="0" y="21168"/>
                        </a:moveTo>
                        <a:cubicBezTo>
                          <a:pt x="235" y="9409"/>
                          <a:pt x="9835" y="-1"/>
                          <a:pt x="21596" y="0"/>
                        </a:cubicBezTo>
                        <a:cubicBezTo>
                          <a:pt x="21596" y="0"/>
                          <a:pt x="21597" y="0"/>
                          <a:pt x="21597" y="0"/>
                        </a:cubicBezTo>
                      </a:path>
                      <a:path w="21598" h="21600" stroke="0" extrusionOk="0">
                        <a:moveTo>
                          <a:pt x="0" y="21168"/>
                        </a:moveTo>
                        <a:cubicBezTo>
                          <a:pt x="235" y="9409"/>
                          <a:pt x="9835" y="-1"/>
                          <a:pt x="21596" y="0"/>
                        </a:cubicBezTo>
                        <a:cubicBezTo>
                          <a:pt x="21596" y="0"/>
                          <a:pt x="21597" y="0"/>
                          <a:pt x="21597" y="0"/>
                        </a:cubicBezTo>
                        <a:lnTo>
                          <a:pt x="21596" y="21600"/>
                        </a:lnTo>
                        <a:close/>
                      </a:path>
                    </a:pathLst>
                  </a:custGeom>
                  <a:noFill/>
                  <a:ln w="57150">
                    <a:solidFill>
                      <a:srgbClr val="FF0000"/>
                    </a:solidFill>
                    <a:prstDash val="sysDot"/>
                    <a:round/>
                    <a:headEnd/>
                    <a:tailEnd/>
                  </a:ln>
                  <a:effectLst/>
                </p:spPr>
                <p:txBody>
                  <a:bodyPr wrap="none" anchor="ctr"/>
                  <a:lstStyle/>
                  <a:p>
                    <a:pPr algn="ctr"/>
                    <a:endParaRPr lang="en-US"/>
                  </a:p>
                </p:txBody>
              </p:sp>
            </p:grpSp>
          </p:grpSp>
          <p:grpSp>
            <p:nvGrpSpPr>
              <p:cNvPr id="13" name="Group 52"/>
              <p:cNvGrpSpPr>
                <a:grpSpLocks/>
              </p:cNvGrpSpPr>
              <p:nvPr/>
            </p:nvGrpSpPr>
            <p:grpSpPr bwMode="auto">
              <a:xfrm>
                <a:off x="4285" y="1117"/>
                <a:ext cx="960" cy="960"/>
                <a:chOff x="3840" y="2976"/>
                <a:chExt cx="960" cy="960"/>
              </a:xfrm>
            </p:grpSpPr>
            <p:sp>
              <p:nvSpPr>
                <p:cNvPr id="15413" name="Line 53"/>
                <p:cNvSpPr>
                  <a:spLocks noChangeShapeType="1"/>
                </p:cNvSpPr>
                <p:nvPr/>
              </p:nvSpPr>
              <p:spPr bwMode="auto">
                <a:xfrm>
                  <a:off x="4067" y="3373"/>
                  <a:ext cx="624" cy="0"/>
                </a:xfrm>
                <a:prstGeom prst="line">
                  <a:avLst/>
                </a:prstGeom>
                <a:noFill/>
                <a:ln w="57150">
                  <a:solidFill>
                    <a:srgbClr val="FF66CC"/>
                  </a:solidFill>
                  <a:round/>
                  <a:headEnd/>
                  <a:tailEnd type="triangle" w="med" len="med"/>
                </a:ln>
                <a:effectLst/>
              </p:spPr>
              <p:txBody>
                <a:bodyPr/>
                <a:lstStyle/>
                <a:p>
                  <a:endParaRPr lang="uz-Latn-UZ"/>
                </a:p>
              </p:txBody>
            </p:sp>
            <p:sp>
              <p:nvSpPr>
                <p:cNvPr id="15414" name="Text Box 54"/>
                <p:cNvSpPr txBox="1">
                  <a:spLocks noChangeArrowheads="1"/>
                </p:cNvSpPr>
                <p:nvPr/>
              </p:nvSpPr>
              <p:spPr bwMode="auto">
                <a:xfrm>
                  <a:off x="4416" y="3024"/>
                  <a:ext cx="384" cy="288"/>
                </a:xfrm>
                <a:prstGeom prst="rect">
                  <a:avLst/>
                </a:prstGeom>
                <a:noFill/>
                <a:ln w="9525">
                  <a:noFill/>
                  <a:miter lim="800000"/>
                  <a:headEnd/>
                  <a:tailEnd/>
                </a:ln>
                <a:effectLst/>
              </p:spPr>
              <p:txBody>
                <a:bodyPr>
                  <a:spAutoFit/>
                </a:bodyPr>
                <a:lstStyle/>
                <a:p>
                  <a:pPr>
                    <a:spcBef>
                      <a:spcPct val="50000"/>
                    </a:spcBef>
                  </a:pPr>
                  <a:r>
                    <a:rPr lang="en-US" sz="2400" b="1">
                      <a:solidFill>
                        <a:srgbClr val="FF66CC"/>
                      </a:solidFill>
                    </a:rPr>
                    <a:t>v</a:t>
                  </a:r>
                  <a:r>
                    <a:rPr lang="en-US" sz="2400" b="1" baseline="-25000">
                      <a:solidFill>
                        <a:srgbClr val="FF66CC"/>
                      </a:solidFill>
                    </a:rPr>
                    <a:t>o</a:t>
                  </a:r>
                  <a:endParaRPr lang="vi-VN" sz="2400" b="1">
                    <a:solidFill>
                      <a:srgbClr val="FF66CC"/>
                    </a:solidFill>
                  </a:endParaRPr>
                </a:p>
              </p:txBody>
            </p:sp>
            <p:grpSp>
              <p:nvGrpSpPr>
                <p:cNvPr id="14" name="Group 55"/>
                <p:cNvGrpSpPr>
                  <a:grpSpLocks/>
                </p:cNvGrpSpPr>
                <p:nvPr/>
              </p:nvGrpSpPr>
              <p:grpSpPr bwMode="auto">
                <a:xfrm>
                  <a:off x="3970" y="3281"/>
                  <a:ext cx="192" cy="192"/>
                  <a:chOff x="432" y="2736"/>
                  <a:chExt cx="192" cy="192"/>
                </a:xfrm>
              </p:grpSpPr>
              <p:sp>
                <p:nvSpPr>
                  <p:cNvPr id="15416" name="Oval 56"/>
                  <p:cNvSpPr>
                    <a:spLocks noChangeArrowheads="1"/>
                  </p:cNvSpPr>
                  <p:nvPr/>
                </p:nvSpPr>
                <p:spPr bwMode="auto">
                  <a:xfrm>
                    <a:off x="432" y="2736"/>
                    <a:ext cx="192" cy="192"/>
                  </a:xfrm>
                  <a:prstGeom prst="ellipse">
                    <a:avLst/>
                  </a:prstGeom>
                  <a:noFill/>
                  <a:ln w="38100">
                    <a:solidFill>
                      <a:schemeClr val="tx1"/>
                    </a:solidFill>
                    <a:round/>
                    <a:headEnd/>
                    <a:tailEnd/>
                  </a:ln>
                  <a:effectLst/>
                </p:spPr>
                <p:txBody>
                  <a:bodyPr wrap="none" anchor="ctr"/>
                  <a:lstStyle/>
                  <a:p>
                    <a:pPr algn="ctr"/>
                    <a:endParaRPr lang="en-US"/>
                  </a:p>
                </p:txBody>
              </p:sp>
              <p:sp>
                <p:nvSpPr>
                  <p:cNvPr id="15417" name="Line 57"/>
                  <p:cNvSpPr>
                    <a:spLocks noChangeShapeType="1"/>
                  </p:cNvSpPr>
                  <p:nvPr/>
                </p:nvSpPr>
                <p:spPr bwMode="auto">
                  <a:xfrm>
                    <a:off x="528" y="2736"/>
                    <a:ext cx="0" cy="192"/>
                  </a:xfrm>
                  <a:prstGeom prst="line">
                    <a:avLst/>
                  </a:prstGeom>
                  <a:noFill/>
                  <a:ln w="38100">
                    <a:solidFill>
                      <a:schemeClr val="tx1"/>
                    </a:solidFill>
                    <a:round/>
                    <a:headEnd/>
                    <a:tailEnd/>
                  </a:ln>
                  <a:effectLst/>
                </p:spPr>
                <p:txBody>
                  <a:bodyPr/>
                  <a:lstStyle/>
                  <a:p>
                    <a:endParaRPr lang="uz-Latn-UZ"/>
                  </a:p>
                </p:txBody>
              </p:sp>
              <p:sp>
                <p:nvSpPr>
                  <p:cNvPr id="15418" name="Line 58"/>
                  <p:cNvSpPr>
                    <a:spLocks noChangeShapeType="1"/>
                  </p:cNvSpPr>
                  <p:nvPr/>
                </p:nvSpPr>
                <p:spPr bwMode="auto">
                  <a:xfrm>
                    <a:off x="432" y="2832"/>
                    <a:ext cx="192" cy="0"/>
                  </a:xfrm>
                  <a:prstGeom prst="line">
                    <a:avLst/>
                  </a:prstGeom>
                  <a:noFill/>
                  <a:ln w="38100">
                    <a:solidFill>
                      <a:schemeClr val="tx1"/>
                    </a:solidFill>
                    <a:round/>
                    <a:headEnd/>
                    <a:tailEnd/>
                  </a:ln>
                  <a:effectLst/>
                </p:spPr>
                <p:txBody>
                  <a:bodyPr/>
                  <a:lstStyle/>
                  <a:p>
                    <a:endParaRPr lang="uz-Latn-UZ"/>
                  </a:p>
                </p:txBody>
              </p:sp>
            </p:grpSp>
            <p:sp>
              <p:nvSpPr>
                <p:cNvPr id="15419" name="Text Box 59"/>
                <p:cNvSpPr txBox="1">
                  <a:spLocks noChangeArrowheads="1"/>
                </p:cNvSpPr>
                <p:nvPr/>
              </p:nvSpPr>
              <p:spPr bwMode="auto">
                <a:xfrm>
                  <a:off x="3840" y="2976"/>
                  <a:ext cx="912" cy="288"/>
                </a:xfrm>
                <a:prstGeom prst="rect">
                  <a:avLst/>
                </a:prstGeom>
                <a:noFill/>
                <a:ln w="9525">
                  <a:noFill/>
                  <a:miter lim="800000"/>
                  <a:headEnd/>
                  <a:tailEnd/>
                </a:ln>
                <a:effectLst/>
              </p:spPr>
              <p:txBody>
                <a:bodyPr>
                  <a:spAutoFit/>
                </a:bodyPr>
                <a:lstStyle/>
                <a:p>
                  <a:pPr>
                    <a:spcBef>
                      <a:spcPct val="50000"/>
                    </a:spcBef>
                  </a:pPr>
                  <a:r>
                    <a:rPr lang="en-US" sz="2400" b="1">
                      <a:sym typeface="Symbol" pitchFamily="18" charset="2"/>
                    </a:rPr>
                    <a:t>v</a:t>
                  </a:r>
                  <a:r>
                    <a:rPr lang="en-US" b="1" baseline="-25000">
                      <a:sym typeface="Symbol" pitchFamily="18" charset="2"/>
                    </a:rPr>
                    <a:t></a:t>
                  </a:r>
                </a:p>
              </p:txBody>
            </p:sp>
            <p:sp>
              <p:nvSpPr>
                <p:cNvPr id="15420" name="Line 60"/>
                <p:cNvSpPr>
                  <a:spLocks noChangeShapeType="1"/>
                </p:cNvSpPr>
                <p:nvPr/>
              </p:nvSpPr>
              <p:spPr bwMode="auto">
                <a:xfrm flipH="1">
                  <a:off x="4067" y="3391"/>
                  <a:ext cx="0" cy="432"/>
                </a:xfrm>
                <a:prstGeom prst="line">
                  <a:avLst/>
                </a:prstGeom>
                <a:noFill/>
                <a:ln w="76200">
                  <a:solidFill>
                    <a:srgbClr val="FFFF00"/>
                  </a:solidFill>
                  <a:round/>
                  <a:headEnd/>
                  <a:tailEnd type="triangle" w="med" len="med"/>
                </a:ln>
                <a:effectLst/>
              </p:spPr>
              <p:txBody>
                <a:bodyPr/>
                <a:lstStyle/>
                <a:p>
                  <a:endParaRPr lang="uz-Latn-UZ"/>
                </a:p>
              </p:txBody>
            </p:sp>
            <p:sp>
              <p:nvSpPr>
                <p:cNvPr id="15421" name="Text Box 61"/>
                <p:cNvSpPr txBox="1">
                  <a:spLocks noChangeArrowheads="1"/>
                </p:cNvSpPr>
                <p:nvPr/>
              </p:nvSpPr>
              <p:spPr bwMode="auto">
                <a:xfrm>
                  <a:off x="4128" y="3648"/>
                  <a:ext cx="384" cy="288"/>
                </a:xfrm>
                <a:prstGeom prst="rect">
                  <a:avLst/>
                </a:prstGeom>
                <a:noFill/>
                <a:ln w="9525">
                  <a:noFill/>
                  <a:miter lim="800000"/>
                  <a:headEnd/>
                  <a:tailEnd/>
                </a:ln>
                <a:effectLst/>
              </p:spPr>
              <p:txBody>
                <a:bodyPr>
                  <a:spAutoFit/>
                </a:bodyPr>
                <a:lstStyle/>
                <a:p>
                  <a:pPr>
                    <a:spcBef>
                      <a:spcPct val="50000"/>
                    </a:spcBef>
                  </a:pPr>
                  <a:r>
                    <a:rPr lang="en-US" sz="2400" b="1">
                      <a:solidFill>
                        <a:srgbClr val="FFFF00"/>
                      </a:solidFill>
                      <a:sym typeface="Symbol" pitchFamily="18" charset="2"/>
                    </a:rPr>
                    <a:t>v</a:t>
                  </a:r>
                  <a:r>
                    <a:rPr lang="en-US" sz="2400" b="1" baseline="-25000">
                      <a:solidFill>
                        <a:srgbClr val="FFFF00"/>
                      </a:solidFill>
                      <a:sym typeface="Symbol" pitchFamily="18" charset="2"/>
                    </a:rPr>
                    <a:t>r</a:t>
                  </a:r>
                  <a:endParaRPr lang="en-US" b="1" baseline="-25000">
                    <a:solidFill>
                      <a:srgbClr val="FFFF00"/>
                    </a:solidFill>
                    <a:sym typeface="Symbol" pitchFamily="18" charset="2"/>
                  </a:endParaRPr>
                </a:p>
              </p:txBody>
            </p:sp>
          </p:grpSp>
        </p:grpSp>
      </p:grpSp>
      <p:sp>
        <p:nvSpPr>
          <p:cNvPr id="15422" name="Rectangle 62"/>
          <p:cNvSpPr>
            <a:spLocks noGrp="1" noChangeArrowheads="1"/>
          </p:cNvSpPr>
          <p:nvPr>
            <p:ph type="title"/>
          </p:nvPr>
        </p:nvSpPr>
        <p:spPr>
          <a:xfrm>
            <a:off x="1600200" y="155575"/>
            <a:ext cx="6019800" cy="835025"/>
          </a:xfrm>
          <a:noFill/>
          <a:ln/>
        </p:spPr>
        <p:txBody>
          <a:bodyPr/>
          <a:lstStyle/>
          <a:p>
            <a:r>
              <a:rPr lang="en-US" sz="4000"/>
              <a:t>Thấu kính từ</a:t>
            </a:r>
            <a:endParaRPr lang="vi-VN" sz="4000"/>
          </a:p>
        </p:txBody>
      </p:sp>
      <p:sp>
        <p:nvSpPr>
          <p:cNvPr id="64" name="Date Placeholder 63"/>
          <p:cNvSpPr>
            <a:spLocks noGrp="1"/>
          </p:cNvSpPr>
          <p:nvPr>
            <p:ph type="dt" sz="half" idx="10"/>
          </p:nvPr>
        </p:nvSpPr>
        <p:spPr/>
        <p:txBody>
          <a:bodyPr/>
          <a:lstStyle/>
          <a:p>
            <a:fld id="{DB19EB5C-6AC1-4A95-8224-B93B41CDC5D6}" type="datetime1">
              <a:rPr lang="uz-Latn-UZ" smtClean="0"/>
              <a:pPr/>
              <a:t>15/12 2010</a:t>
            </a:fld>
            <a:endParaRPr lang="uz-Latn-UZ"/>
          </a:p>
        </p:txBody>
      </p:sp>
      <p:sp>
        <p:nvSpPr>
          <p:cNvPr id="65" name="Slide Number Placeholder 64"/>
          <p:cNvSpPr>
            <a:spLocks noGrp="1"/>
          </p:cNvSpPr>
          <p:nvPr>
            <p:ph type="sldNum" sz="quarter" idx="12"/>
          </p:nvPr>
        </p:nvSpPr>
        <p:spPr/>
        <p:txBody>
          <a:bodyPr/>
          <a:lstStyle/>
          <a:p>
            <a:fld id="{8E1AD46C-56E5-4B44-BEDD-E369C7BBEEFE}" type="slidenum">
              <a:rPr lang="uz-Latn-UZ" smtClean="0"/>
              <a:pPr/>
              <a:t>66</a:t>
            </a:fld>
            <a:endParaRPr lang="uz-Latn-UZ"/>
          </a:p>
        </p:txBody>
      </p:sp>
      <p:sp>
        <p:nvSpPr>
          <p:cNvPr id="66" name="Footer Placeholder 65"/>
          <p:cNvSpPr>
            <a:spLocks noGrp="1"/>
          </p:cNvSpPr>
          <p:nvPr>
            <p:ph type="ftr" sz="quarter" idx="11"/>
          </p:nvPr>
        </p:nvSpPr>
        <p:spPr/>
        <p:txBody>
          <a:bodyPr/>
          <a:lstStyle/>
          <a:p>
            <a:r>
              <a:rPr lang="vi-VN" smtClean="0"/>
              <a:t>BỘ MÔN VẬT LÝ ĐIỆN TỬ ỨNG DỤNG</a:t>
            </a:r>
            <a:endParaRPr lang="uz-Latn-UZ"/>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96" name="Object 12"/>
          <p:cNvGraphicFramePr>
            <a:graphicFrameLocks noChangeAspect="1"/>
          </p:cNvGraphicFramePr>
          <p:nvPr>
            <p:ph/>
          </p:nvPr>
        </p:nvGraphicFramePr>
        <p:xfrm>
          <a:off x="2286000" y="609600"/>
          <a:ext cx="4462463" cy="3086100"/>
        </p:xfrm>
        <a:graphic>
          <a:graphicData uri="http://schemas.openxmlformats.org/presentationml/2006/ole">
            <p:oleObj spid="_x0000_s36866" name="Equation" r:id="rId3" imgW="1358640" imgH="939600" progId="Equation.3">
              <p:embed/>
            </p:oleObj>
          </a:graphicData>
        </a:graphic>
      </p:graphicFrame>
      <p:sp>
        <p:nvSpPr>
          <p:cNvPr id="16398" name="Text Box 14"/>
          <p:cNvSpPr txBox="1">
            <a:spLocks noChangeArrowheads="1"/>
          </p:cNvSpPr>
          <p:nvPr/>
        </p:nvSpPr>
        <p:spPr bwMode="auto">
          <a:xfrm>
            <a:off x="533400" y="3962400"/>
            <a:ext cx="8534400" cy="2441575"/>
          </a:xfrm>
          <a:prstGeom prst="rect">
            <a:avLst/>
          </a:prstGeom>
          <a:noFill/>
          <a:ln w="9525">
            <a:noFill/>
            <a:miter lim="800000"/>
            <a:headEnd/>
            <a:tailEnd/>
          </a:ln>
          <a:effectLst/>
        </p:spPr>
        <p:txBody>
          <a:bodyPr>
            <a:spAutoFit/>
          </a:bodyPr>
          <a:lstStyle/>
          <a:p>
            <a:pPr marL="342900" indent="-342900">
              <a:spcBef>
                <a:spcPct val="50000"/>
              </a:spcBef>
              <a:buFontTx/>
              <a:buChar char="•"/>
            </a:pPr>
            <a:r>
              <a:rPr lang="en-US" sz="2800"/>
              <a:t>f luôn dương </a:t>
            </a:r>
            <a:r>
              <a:rPr lang="en-US" sz="2800">
                <a:sym typeface="Symbol" pitchFamily="18" charset="2"/>
              </a:rPr>
              <a:t> thấu kính từ luôn là thấu kính hội tụ.</a:t>
            </a:r>
          </a:p>
          <a:p>
            <a:pPr marL="342900" indent="-342900">
              <a:spcBef>
                <a:spcPct val="50000"/>
              </a:spcBef>
              <a:buFontTx/>
              <a:buChar char="•"/>
            </a:pPr>
            <a:r>
              <a:rPr lang="en-US" sz="2800">
                <a:sym typeface="Symbol" pitchFamily="18" charset="2"/>
              </a:rPr>
              <a:t>Thành phần v</a:t>
            </a:r>
            <a:r>
              <a:rPr lang="en-US" sz="2800" baseline="-25000">
                <a:sym typeface="Symbol" pitchFamily="18" charset="2"/>
              </a:rPr>
              <a:t> </a:t>
            </a:r>
            <a:r>
              <a:rPr lang="en-US" sz="2800">
                <a:sym typeface="Symbol" pitchFamily="18" charset="2"/>
              </a:rPr>
              <a:t>làm điện tử có xu hướng xoay quanh trục thấu kính  ảnh của vật qua thấu kính sẽ bị quay đi một góc</a:t>
            </a:r>
          </a:p>
        </p:txBody>
      </p:sp>
      <p:sp>
        <p:nvSpPr>
          <p:cNvPr id="4" name="Date Placeholder 3"/>
          <p:cNvSpPr>
            <a:spLocks noGrp="1"/>
          </p:cNvSpPr>
          <p:nvPr>
            <p:ph type="dt" sz="half" idx="10"/>
          </p:nvPr>
        </p:nvSpPr>
        <p:spPr/>
        <p:txBody>
          <a:bodyPr/>
          <a:lstStyle/>
          <a:p>
            <a:fld id="{F3CF6725-9FA2-4E3F-BA23-5C1487A73E8D}" type="datetime1">
              <a:rPr lang="uz-Latn-UZ" smtClean="0"/>
              <a:pPr/>
              <a:t>15/12 2010</a:t>
            </a:fld>
            <a:endParaRPr lang="vi-VN"/>
          </a:p>
        </p:txBody>
      </p:sp>
      <p:sp>
        <p:nvSpPr>
          <p:cNvPr id="5" name="Slide Number Placeholder 4"/>
          <p:cNvSpPr>
            <a:spLocks noGrp="1"/>
          </p:cNvSpPr>
          <p:nvPr>
            <p:ph type="sldNum" sz="quarter" idx="12"/>
          </p:nvPr>
        </p:nvSpPr>
        <p:spPr/>
        <p:txBody>
          <a:bodyPr/>
          <a:lstStyle/>
          <a:p>
            <a:fld id="{04DE1828-A7BC-4066-8438-3A4E9AD42C40}" type="slidenum">
              <a:rPr lang="vi-VN" smtClean="0"/>
              <a:pPr/>
              <a:t>67</a:t>
            </a:fld>
            <a:endParaRPr lang="vi-VN"/>
          </a:p>
        </p:txBody>
      </p:sp>
      <p:sp>
        <p:nvSpPr>
          <p:cNvPr id="6" name="Footer Placeholder 5"/>
          <p:cNvSpPr>
            <a:spLocks noGrp="1"/>
          </p:cNvSpPr>
          <p:nvPr>
            <p:ph type="ftr" sz="quarter" idx="11"/>
          </p:nvPr>
        </p:nvSpPr>
        <p:spPr/>
        <p:txBody>
          <a:bodyPr/>
          <a:lstStyle/>
          <a:p>
            <a:r>
              <a:rPr lang="vi-VN" smtClean="0"/>
              <a:t>BỘ MÔN VẬT LÝ ĐIỆN TỬ ỨNG DỤNG</a:t>
            </a:r>
            <a:endParaRPr lang="vi-VN"/>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142844" y="928671"/>
            <a:ext cx="8786874" cy="5629275"/>
            <a:chOff x="384" y="342"/>
            <a:chExt cx="4992" cy="3546"/>
          </a:xfrm>
        </p:grpSpPr>
        <p:sp>
          <p:nvSpPr>
            <p:cNvPr id="25607" name="Rectangle 7"/>
            <p:cNvSpPr>
              <a:spLocks noChangeArrowheads="1"/>
            </p:cNvSpPr>
            <p:nvPr/>
          </p:nvSpPr>
          <p:spPr bwMode="auto">
            <a:xfrm>
              <a:off x="384" y="342"/>
              <a:ext cx="4992" cy="3546"/>
            </a:xfrm>
            <a:prstGeom prst="rect">
              <a:avLst/>
            </a:prstGeom>
            <a:solidFill>
              <a:schemeClr val="tx1"/>
            </a:solidFill>
            <a:ln w="9525">
              <a:solidFill>
                <a:schemeClr val="tx1"/>
              </a:solidFill>
              <a:miter lim="800000"/>
              <a:headEnd/>
              <a:tailEnd/>
            </a:ln>
            <a:effectLst/>
          </p:spPr>
          <p:txBody>
            <a:bodyPr wrap="none" anchor="ctr"/>
            <a:lstStyle/>
            <a:p>
              <a:endParaRPr lang="uz-Latn-UZ"/>
            </a:p>
          </p:txBody>
        </p:sp>
        <p:pic>
          <p:nvPicPr>
            <p:cNvPr id="25604" name="Picture 4" descr="thau kinh tu"/>
            <p:cNvPicPr>
              <a:picLocks noChangeAspect="1" noChangeArrowheads="1"/>
            </p:cNvPicPr>
            <p:nvPr/>
          </p:nvPicPr>
          <p:blipFill>
            <a:blip r:embed="rId2"/>
            <a:srcRect/>
            <a:stretch>
              <a:fillRect/>
            </a:stretch>
          </p:blipFill>
          <p:spPr bwMode="auto">
            <a:xfrm>
              <a:off x="2229" y="432"/>
              <a:ext cx="2385" cy="2970"/>
            </a:xfrm>
            <a:prstGeom prst="rect">
              <a:avLst/>
            </a:prstGeom>
            <a:noFill/>
          </p:spPr>
        </p:pic>
        <p:sp>
          <p:nvSpPr>
            <p:cNvPr id="25606" name="Text Box 6"/>
            <p:cNvSpPr txBox="1">
              <a:spLocks noChangeArrowheads="1"/>
            </p:cNvSpPr>
            <p:nvPr/>
          </p:nvSpPr>
          <p:spPr bwMode="auto">
            <a:xfrm>
              <a:off x="528" y="432"/>
              <a:ext cx="1632" cy="288"/>
            </a:xfrm>
            <a:prstGeom prst="rect">
              <a:avLst/>
            </a:prstGeom>
            <a:noFill/>
            <a:ln w="9525">
              <a:noFill/>
              <a:miter lim="800000"/>
              <a:headEnd/>
              <a:tailEnd/>
            </a:ln>
            <a:effectLst/>
          </p:spPr>
          <p:txBody>
            <a:bodyPr>
              <a:spAutoFit/>
            </a:bodyPr>
            <a:lstStyle/>
            <a:p>
              <a:pPr>
                <a:spcBef>
                  <a:spcPct val="50000"/>
                </a:spcBef>
              </a:pPr>
              <a:r>
                <a:rPr lang="en-US" sz="2400" b="1">
                  <a:solidFill>
                    <a:schemeClr val="bg1"/>
                  </a:solidFill>
                </a:rPr>
                <a:t>Nguồn điện tử</a:t>
              </a:r>
              <a:endParaRPr lang="vi-VN" sz="2400" b="1">
                <a:solidFill>
                  <a:schemeClr val="bg1"/>
                </a:solidFill>
              </a:endParaRPr>
            </a:p>
          </p:txBody>
        </p:sp>
        <p:sp>
          <p:nvSpPr>
            <p:cNvPr id="25608" name="Text Box 8"/>
            <p:cNvSpPr txBox="1">
              <a:spLocks noChangeArrowheads="1"/>
            </p:cNvSpPr>
            <p:nvPr/>
          </p:nvSpPr>
          <p:spPr bwMode="auto">
            <a:xfrm>
              <a:off x="1149" y="1827"/>
              <a:ext cx="1200" cy="518"/>
            </a:xfrm>
            <a:prstGeom prst="rect">
              <a:avLst/>
            </a:prstGeom>
            <a:noFill/>
            <a:ln w="9525">
              <a:noFill/>
              <a:miter lim="800000"/>
              <a:headEnd/>
              <a:tailEnd/>
            </a:ln>
            <a:effectLst/>
          </p:spPr>
          <p:txBody>
            <a:bodyPr>
              <a:spAutoFit/>
            </a:bodyPr>
            <a:lstStyle/>
            <a:p>
              <a:pPr algn="ctr">
                <a:spcBef>
                  <a:spcPct val="50000"/>
                </a:spcBef>
              </a:pPr>
              <a:r>
                <a:rPr lang="en-US" sz="2400" b="1" dirty="0" err="1">
                  <a:solidFill>
                    <a:schemeClr val="bg1"/>
                  </a:solidFill>
                </a:rPr>
                <a:t>Quỹ</a:t>
              </a:r>
              <a:r>
                <a:rPr lang="en-US" sz="2400" b="1" dirty="0">
                  <a:solidFill>
                    <a:schemeClr val="bg1"/>
                  </a:solidFill>
                </a:rPr>
                <a:t> </a:t>
              </a:r>
              <a:r>
                <a:rPr lang="en-US" sz="2400" b="1" dirty="0" err="1">
                  <a:solidFill>
                    <a:schemeClr val="bg1"/>
                  </a:solidFill>
                </a:rPr>
                <a:t>đạo</a:t>
              </a:r>
              <a:r>
                <a:rPr lang="en-US" sz="2400" b="1" dirty="0">
                  <a:solidFill>
                    <a:schemeClr val="bg1"/>
                  </a:solidFill>
                </a:rPr>
                <a:t> </a:t>
              </a:r>
              <a:r>
                <a:rPr lang="en-US" sz="2400" b="1" dirty="0" err="1">
                  <a:solidFill>
                    <a:schemeClr val="bg1"/>
                  </a:solidFill>
                </a:rPr>
                <a:t>điện</a:t>
              </a:r>
              <a:r>
                <a:rPr lang="en-US" sz="2400" b="1" dirty="0">
                  <a:solidFill>
                    <a:schemeClr val="bg1"/>
                  </a:solidFill>
                </a:rPr>
                <a:t> </a:t>
              </a:r>
              <a:r>
                <a:rPr lang="en-US" sz="2400" b="1" dirty="0" err="1">
                  <a:solidFill>
                    <a:schemeClr val="bg1"/>
                  </a:solidFill>
                </a:rPr>
                <a:t>tử</a:t>
              </a:r>
              <a:endParaRPr lang="vi-VN" sz="2400" b="1" dirty="0">
                <a:solidFill>
                  <a:schemeClr val="bg1"/>
                </a:solidFill>
              </a:endParaRPr>
            </a:p>
          </p:txBody>
        </p:sp>
        <p:sp>
          <p:nvSpPr>
            <p:cNvPr id="25609" name="Text Box 9"/>
            <p:cNvSpPr txBox="1">
              <a:spLocks noChangeArrowheads="1"/>
            </p:cNvSpPr>
            <p:nvPr/>
          </p:nvSpPr>
          <p:spPr bwMode="auto">
            <a:xfrm>
              <a:off x="624" y="2496"/>
              <a:ext cx="1632" cy="288"/>
            </a:xfrm>
            <a:prstGeom prst="rect">
              <a:avLst/>
            </a:prstGeom>
            <a:noFill/>
            <a:ln w="9525">
              <a:noFill/>
              <a:miter lim="800000"/>
              <a:headEnd/>
              <a:tailEnd/>
            </a:ln>
            <a:effectLst/>
          </p:spPr>
          <p:txBody>
            <a:bodyPr>
              <a:spAutoFit/>
            </a:bodyPr>
            <a:lstStyle/>
            <a:p>
              <a:pPr>
                <a:spcBef>
                  <a:spcPct val="50000"/>
                </a:spcBef>
              </a:pPr>
              <a:r>
                <a:rPr lang="en-US" sz="2400" b="1">
                  <a:solidFill>
                    <a:schemeClr val="bg1"/>
                  </a:solidFill>
                </a:rPr>
                <a:t>Cuộn dây đồng</a:t>
              </a:r>
              <a:endParaRPr lang="vi-VN" sz="2400" b="1">
                <a:solidFill>
                  <a:schemeClr val="bg1"/>
                </a:solidFill>
              </a:endParaRPr>
            </a:p>
          </p:txBody>
        </p:sp>
        <p:sp>
          <p:nvSpPr>
            <p:cNvPr id="25610" name="Text Box 10"/>
            <p:cNvSpPr txBox="1">
              <a:spLocks noChangeArrowheads="1"/>
            </p:cNvSpPr>
            <p:nvPr/>
          </p:nvSpPr>
          <p:spPr bwMode="auto">
            <a:xfrm>
              <a:off x="1509" y="1062"/>
              <a:ext cx="624" cy="288"/>
            </a:xfrm>
            <a:prstGeom prst="rect">
              <a:avLst/>
            </a:prstGeom>
            <a:noFill/>
            <a:ln w="9525">
              <a:noFill/>
              <a:miter lim="800000"/>
              <a:headEnd/>
              <a:tailEnd/>
            </a:ln>
            <a:effectLst/>
          </p:spPr>
          <p:txBody>
            <a:bodyPr>
              <a:spAutoFit/>
            </a:bodyPr>
            <a:lstStyle/>
            <a:p>
              <a:pPr>
                <a:spcBef>
                  <a:spcPct val="50000"/>
                </a:spcBef>
              </a:pPr>
              <a:r>
                <a:rPr lang="en-US" sz="2400" b="1" dirty="0" err="1">
                  <a:solidFill>
                    <a:schemeClr val="bg1"/>
                  </a:solidFill>
                </a:rPr>
                <a:t>Trục</a:t>
              </a:r>
              <a:endParaRPr lang="vi-VN" sz="2400" b="1" dirty="0">
                <a:solidFill>
                  <a:schemeClr val="bg1"/>
                </a:solidFill>
              </a:endParaRPr>
            </a:p>
          </p:txBody>
        </p:sp>
        <p:sp>
          <p:nvSpPr>
            <p:cNvPr id="25611" name="Text Box 11"/>
            <p:cNvSpPr txBox="1">
              <a:spLocks noChangeArrowheads="1"/>
            </p:cNvSpPr>
            <p:nvPr/>
          </p:nvSpPr>
          <p:spPr bwMode="auto">
            <a:xfrm>
              <a:off x="1194" y="3132"/>
              <a:ext cx="1632" cy="288"/>
            </a:xfrm>
            <a:prstGeom prst="rect">
              <a:avLst/>
            </a:prstGeom>
            <a:noFill/>
            <a:ln w="9525">
              <a:noFill/>
              <a:miter lim="800000"/>
              <a:headEnd/>
              <a:tailEnd/>
            </a:ln>
            <a:effectLst/>
          </p:spPr>
          <p:txBody>
            <a:bodyPr>
              <a:spAutoFit/>
            </a:bodyPr>
            <a:lstStyle/>
            <a:p>
              <a:pPr>
                <a:spcBef>
                  <a:spcPct val="50000"/>
                </a:spcBef>
              </a:pPr>
              <a:r>
                <a:rPr lang="en-US" sz="2400" b="1" dirty="0" err="1">
                  <a:solidFill>
                    <a:schemeClr val="bg1"/>
                  </a:solidFill>
                </a:rPr>
                <a:t>Vỏ</a:t>
              </a:r>
              <a:r>
                <a:rPr lang="en-US" sz="2400" b="1" dirty="0">
                  <a:solidFill>
                    <a:schemeClr val="bg1"/>
                  </a:solidFill>
                </a:rPr>
                <a:t> </a:t>
              </a:r>
              <a:r>
                <a:rPr lang="en-US" sz="2400" b="1" dirty="0" err="1">
                  <a:solidFill>
                    <a:schemeClr val="bg1"/>
                  </a:solidFill>
                </a:rPr>
                <a:t>bọc</a:t>
              </a:r>
              <a:r>
                <a:rPr lang="en-US" sz="2400" b="1" dirty="0">
                  <a:solidFill>
                    <a:schemeClr val="bg1"/>
                  </a:solidFill>
                </a:rPr>
                <a:t> </a:t>
              </a:r>
              <a:r>
                <a:rPr lang="en-US" sz="2400" b="1" dirty="0" err="1">
                  <a:solidFill>
                    <a:schemeClr val="bg1"/>
                  </a:solidFill>
                </a:rPr>
                <a:t>sắt</a:t>
              </a:r>
              <a:endParaRPr lang="vi-VN" sz="2400" b="1" dirty="0">
                <a:solidFill>
                  <a:schemeClr val="bg1"/>
                </a:solidFill>
              </a:endParaRPr>
            </a:p>
          </p:txBody>
        </p:sp>
        <p:sp>
          <p:nvSpPr>
            <p:cNvPr id="25612" name="Text Box 12"/>
            <p:cNvSpPr txBox="1">
              <a:spLocks noChangeArrowheads="1"/>
            </p:cNvSpPr>
            <p:nvPr/>
          </p:nvSpPr>
          <p:spPr bwMode="auto">
            <a:xfrm>
              <a:off x="3408" y="3360"/>
              <a:ext cx="1632" cy="518"/>
            </a:xfrm>
            <a:prstGeom prst="rect">
              <a:avLst/>
            </a:prstGeom>
            <a:noFill/>
            <a:ln w="9525">
              <a:noFill/>
              <a:miter lim="800000"/>
              <a:headEnd/>
              <a:tailEnd/>
            </a:ln>
            <a:effectLst/>
          </p:spPr>
          <p:txBody>
            <a:bodyPr>
              <a:spAutoFit/>
            </a:bodyPr>
            <a:lstStyle/>
            <a:p>
              <a:pPr algn="ctr">
                <a:spcBef>
                  <a:spcPct val="50000"/>
                </a:spcBef>
              </a:pPr>
              <a:r>
                <a:rPr lang="en-US" sz="2400" b="1">
                  <a:solidFill>
                    <a:schemeClr val="bg1"/>
                  </a:solidFill>
                </a:rPr>
                <a:t>Trường thấu kính từ</a:t>
              </a:r>
              <a:endParaRPr lang="vi-VN" sz="2400" b="1">
                <a:solidFill>
                  <a:schemeClr val="bg1"/>
                </a:solidFill>
              </a:endParaRPr>
            </a:p>
          </p:txBody>
        </p:sp>
      </p:grpSp>
      <p:sp>
        <p:nvSpPr>
          <p:cNvPr id="25613" name="Text Box 13"/>
          <p:cNvSpPr txBox="1">
            <a:spLocks noChangeArrowheads="1"/>
          </p:cNvSpPr>
          <p:nvPr/>
        </p:nvSpPr>
        <p:spPr bwMode="auto">
          <a:xfrm>
            <a:off x="7715272" y="2643182"/>
            <a:ext cx="1123928" cy="830997"/>
          </a:xfrm>
          <a:prstGeom prst="rect">
            <a:avLst/>
          </a:prstGeom>
          <a:noFill/>
          <a:ln w="9525">
            <a:noFill/>
            <a:miter lim="800000"/>
            <a:headEnd/>
            <a:tailEnd/>
          </a:ln>
          <a:effectLst/>
        </p:spPr>
        <p:txBody>
          <a:bodyPr wrap="square">
            <a:spAutoFit/>
          </a:bodyPr>
          <a:lstStyle/>
          <a:p>
            <a:pPr>
              <a:spcBef>
                <a:spcPct val="50000"/>
              </a:spcBef>
            </a:pPr>
            <a:r>
              <a:rPr lang="en-US" sz="2400" b="1" dirty="0" err="1">
                <a:solidFill>
                  <a:schemeClr val="bg1"/>
                </a:solidFill>
              </a:rPr>
              <a:t>Tiêu</a:t>
            </a:r>
            <a:r>
              <a:rPr lang="en-US" sz="2400" b="1" dirty="0">
                <a:solidFill>
                  <a:schemeClr val="bg1"/>
                </a:solidFill>
              </a:rPr>
              <a:t> </a:t>
            </a:r>
            <a:r>
              <a:rPr lang="en-US" sz="2400" b="1" dirty="0" err="1">
                <a:solidFill>
                  <a:schemeClr val="bg1"/>
                </a:solidFill>
              </a:rPr>
              <a:t>điểm</a:t>
            </a:r>
            <a:endParaRPr lang="vi-VN" sz="2400" b="1" dirty="0">
              <a:solidFill>
                <a:schemeClr val="bg1"/>
              </a:solidFill>
            </a:endParaRPr>
          </a:p>
        </p:txBody>
      </p:sp>
      <p:sp>
        <p:nvSpPr>
          <p:cNvPr id="25615" name="Text Box 15"/>
          <p:cNvSpPr txBox="1">
            <a:spLocks noChangeArrowheads="1"/>
          </p:cNvSpPr>
          <p:nvPr/>
        </p:nvSpPr>
        <p:spPr bwMode="auto">
          <a:xfrm>
            <a:off x="914400" y="228600"/>
            <a:ext cx="7467600" cy="579438"/>
          </a:xfrm>
          <a:prstGeom prst="rect">
            <a:avLst/>
          </a:prstGeom>
          <a:noFill/>
          <a:ln w="9525">
            <a:noFill/>
            <a:miter lim="800000"/>
            <a:headEnd/>
            <a:tailEnd/>
          </a:ln>
          <a:effectLst/>
        </p:spPr>
        <p:txBody>
          <a:bodyPr>
            <a:spAutoFit/>
          </a:bodyPr>
          <a:lstStyle/>
          <a:p>
            <a:pPr algn="ctr">
              <a:spcBef>
                <a:spcPct val="50000"/>
              </a:spcBef>
            </a:pPr>
            <a:r>
              <a:rPr lang="en-US" sz="3200" b="1">
                <a:effectLst>
                  <a:outerShdw blurRad="38100" dist="38100" dir="2700000" algn="tl">
                    <a:srgbClr val="010199"/>
                  </a:outerShdw>
                </a:effectLst>
              </a:rPr>
              <a:t>THẤU KÍNH TỪ</a:t>
            </a:r>
            <a:endParaRPr lang="vi-VN" sz="3200" b="1">
              <a:effectLst>
                <a:outerShdw blurRad="38100" dist="38100" dir="2700000" algn="tl">
                  <a:srgbClr val="010199"/>
                </a:outerShdw>
              </a:effectLst>
            </a:endParaRPr>
          </a:p>
        </p:txBody>
      </p:sp>
      <p:sp>
        <p:nvSpPr>
          <p:cNvPr id="13" name="Date Placeholder 12"/>
          <p:cNvSpPr>
            <a:spLocks noGrp="1"/>
          </p:cNvSpPr>
          <p:nvPr>
            <p:ph type="dt" sz="half" idx="10"/>
          </p:nvPr>
        </p:nvSpPr>
        <p:spPr/>
        <p:txBody>
          <a:bodyPr/>
          <a:lstStyle/>
          <a:p>
            <a:fld id="{A27FC058-94B7-4590-9834-83A0E13397E2}" type="datetime1">
              <a:rPr lang="uz-Latn-UZ" smtClean="0"/>
              <a:pPr/>
              <a:t>15/12 2010</a:t>
            </a:fld>
            <a:endParaRPr lang="uz-Latn-UZ"/>
          </a:p>
        </p:txBody>
      </p:sp>
      <p:sp>
        <p:nvSpPr>
          <p:cNvPr id="14" name="Slide Number Placeholder 13"/>
          <p:cNvSpPr>
            <a:spLocks noGrp="1"/>
          </p:cNvSpPr>
          <p:nvPr>
            <p:ph type="sldNum" sz="quarter" idx="12"/>
          </p:nvPr>
        </p:nvSpPr>
        <p:spPr/>
        <p:txBody>
          <a:bodyPr/>
          <a:lstStyle/>
          <a:p>
            <a:fld id="{8E1AD46C-56E5-4B44-BEDD-E369C7BBEEFE}" type="slidenum">
              <a:rPr lang="uz-Latn-UZ" smtClean="0"/>
              <a:pPr/>
              <a:t>68</a:t>
            </a:fld>
            <a:endParaRPr lang="uz-Latn-UZ"/>
          </a:p>
        </p:txBody>
      </p:sp>
      <p:sp>
        <p:nvSpPr>
          <p:cNvPr id="15" name="Footer Placeholder 14"/>
          <p:cNvSpPr>
            <a:spLocks noGrp="1"/>
          </p:cNvSpPr>
          <p:nvPr>
            <p:ph type="ftr" sz="quarter" idx="11"/>
          </p:nvPr>
        </p:nvSpPr>
        <p:spPr/>
        <p:txBody>
          <a:bodyPr/>
          <a:lstStyle/>
          <a:p>
            <a:r>
              <a:rPr lang="vi-VN" smtClean="0"/>
              <a:t>BỘ MÔN VẬT LÝ ĐIỆN TỬ ỨNG DỤNG</a:t>
            </a:r>
            <a:endParaRPr lang="uz-Latn-UZ"/>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Arc 4"/>
          <p:cNvSpPr>
            <a:spLocks/>
          </p:cNvSpPr>
          <p:nvPr/>
        </p:nvSpPr>
        <p:spPr bwMode="auto">
          <a:xfrm>
            <a:off x="3810000" y="3582988"/>
            <a:ext cx="1219200" cy="2436812"/>
          </a:xfrm>
          <a:custGeom>
            <a:avLst/>
            <a:gdLst>
              <a:gd name="G0" fmla="+- 0 0 0"/>
              <a:gd name="G1" fmla="+- 21600 0 0"/>
              <a:gd name="G2" fmla="+- 21600 0 0"/>
              <a:gd name="T0" fmla="*/ 0 w 21600"/>
              <a:gd name="T1" fmla="*/ 0 h 43175"/>
              <a:gd name="T2" fmla="*/ 1033 w 21600"/>
              <a:gd name="T3" fmla="*/ 43175 h 43175"/>
              <a:gd name="T4" fmla="*/ 0 w 21600"/>
              <a:gd name="T5" fmla="*/ 21600 h 43175"/>
            </a:gdLst>
            <a:ahLst/>
            <a:cxnLst>
              <a:cxn ang="0">
                <a:pos x="T0" y="T1"/>
              </a:cxn>
              <a:cxn ang="0">
                <a:pos x="T2" y="T3"/>
              </a:cxn>
              <a:cxn ang="0">
                <a:pos x="T4" y="T5"/>
              </a:cxn>
            </a:cxnLst>
            <a:rect l="0" t="0" r="r" b="b"/>
            <a:pathLst>
              <a:path w="21600" h="43175" fill="none" extrusionOk="0">
                <a:moveTo>
                  <a:pt x="-1" y="0"/>
                </a:moveTo>
                <a:cubicBezTo>
                  <a:pt x="11929" y="0"/>
                  <a:pt x="21600" y="9670"/>
                  <a:pt x="21600" y="21600"/>
                </a:cubicBezTo>
                <a:cubicBezTo>
                  <a:pt x="21600" y="33127"/>
                  <a:pt x="12547" y="42623"/>
                  <a:pt x="1033" y="43175"/>
                </a:cubicBezTo>
              </a:path>
              <a:path w="21600" h="43175" stroke="0" extrusionOk="0">
                <a:moveTo>
                  <a:pt x="-1" y="0"/>
                </a:moveTo>
                <a:cubicBezTo>
                  <a:pt x="11929" y="0"/>
                  <a:pt x="21600" y="9670"/>
                  <a:pt x="21600" y="21600"/>
                </a:cubicBezTo>
                <a:cubicBezTo>
                  <a:pt x="21600" y="33127"/>
                  <a:pt x="12547" y="42623"/>
                  <a:pt x="1033" y="43175"/>
                </a:cubicBezTo>
                <a:lnTo>
                  <a:pt x="0" y="21600"/>
                </a:lnTo>
                <a:close/>
              </a:path>
            </a:pathLst>
          </a:custGeom>
          <a:noFill/>
          <a:ln w="38100">
            <a:solidFill>
              <a:schemeClr val="tx1"/>
            </a:solidFill>
            <a:round/>
            <a:headEnd/>
            <a:tailEnd/>
          </a:ln>
          <a:effectLst/>
        </p:spPr>
        <p:txBody>
          <a:bodyPr wrap="none" anchor="ctr"/>
          <a:lstStyle/>
          <a:p>
            <a:endParaRPr lang="uz-Latn-UZ"/>
          </a:p>
        </p:txBody>
      </p:sp>
      <p:sp>
        <p:nvSpPr>
          <p:cNvPr id="17413" name="Arc 5"/>
          <p:cNvSpPr>
            <a:spLocks/>
          </p:cNvSpPr>
          <p:nvPr/>
        </p:nvSpPr>
        <p:spPr bwMode="auto">
          <a:xfrm>
            <a:off x="3733800" y="3581400"/>
            <a:ext cx="838200" cy="2436813"/>
          </a:xfrm>
          <a:custGeom>
            <a:avLst/>
            <a:gdLst>
              <a:gd name="G0" fmla="+- 0 0 0"/>
              <a:gd name="G1" fmla="+- 21600 0 0"/>
              <a:gd name="G2" fmla="+- 21600 0 0"/>
              <a:gd name="T0" fmla="*/ 0 w 21600"/>
              <a:gd name="T1" fmla="*/ 0 h 43175"/>
              <a:gd name="T2" fmla="*/ 1033 w 21600"/>
              <a:gd name="T3" fmla="*/ 43175 h 43175"/>
              <a:gd name="T4" fmla="*/ 0 w 21600"/>
              <a:gd name="T5" fmla="*/ 21600 h 43175"/>
            </a:gdLst>
            <a:ahLst/>
            <a:cxnLst>
              <a:cxn ang="0">
                <a:pos x="T0" y="T1"/>
              </a:cxn>
              <a:cxn ang="0">
                <a:pos x="T2" y="T3"/>
              </a:cxn>
              <a:cxn ang="0">
                <a:pos x="T4" y="T5"/>
              </a:cxn>
            </a:cxnLst>
            <a:rect l="0" t="0" r="r" b="b"/>
            <a:pathLst>
              <a:path w="21600" h="43175" fill="none" extrusionOk="0">
                <a:moveTo>
                  <a:pt x="-1" y="0"/>
                </a:moveTo>
                <a:cubicBezTo>
                  <a:pt x="11929" y="0"/>
                  <a:pt x="21600" y="9670"/>
                  <a:pt x="21600" y="21600"/>
                </a:cubicBezTo>
                <a:cubicBezTo>
                  <a:pt x="21600" y="33127"/>
                  <a:pt x="12547" y="42623"/>
                  <a:pt x="1033" y="43175"/>
                </a:cubicBezTo>
              </a:path>
              <a:path w="21600" h="43175" stroke="0" extrusionOk="0">
                <a:moveTo>
                  <a:pt x="-1" y="0"/>
                </a:moveTo>
                <a:cubicBezTo>
                  <a:pt x="11929" y="0"/>
                  <a:pt x="21600" y="9670"/>
                  <a:pt x="21600" y="21600"/>
                </a:cubicBezTo>
                <a:cubicBezTo>
                  <a:pt x="21600" y="33127"/>
                  <a:pt x="12547" y="42623"/>
                  <a:pt x="1033" y="43175"/>
                </a:cubicBezTo>
                <a:lnTo>
                  <a:pt x="0" y="21600"/>
                </a:lnTo>
                <a:close/>
              </a:path>
            </a:pathLst>
          </a:custGeom>
          <a:noFill/>
          <a:ln w="38100">
            <a:solidFill>
              <a:schemeClr val="tx1"/>
            </a:solidFill>
            <a:round/>
            <a:headEnd/>
            <a:tailEnd/>
          </a:ln>
          <a:effectLst/>
        </p:spPr>
        <p:txBody>
          <a:bodyPr wrap="none" anchor="ctr"/>
          <a:lstStyle/>
          <a:p>
            <a:endParaRPr lang="uz-Latn-UZ"/>
          </a:p>
        </p:txBody>
      </p:sp>
      <p:sp>
        <p:nvSpPr>
          <p:cNvPr id="17414" name="Arc 6"/>
          <p:cNvSpPr>
            <a:spLocks/>
          </p:cNvSpPr>
          <p:nvPr/>
        </p:nvSpPr>
        <p:spPr bwMode="auto">
          <a:xfrm>
            <a:off x="3733800" y="3581400"/>
            <a:ext cx="457200" cy="2436813"/>
          </a:xfrm>
          <a:custGeom>
            <a:avLst/>
            <a:gdLst>
              <a:gd name="G0" fmla="+- 0 0 0"/>
              <a:gd name="G1" fmla="+- 21600 0 0"/>
              <a:gd name="G2" fmla="+- 21600 0 0"/>
              <a:gd name="T0" fmla="*/ 0 w 21600"/>
              <a:gd name="T1" fmla="*/ 0 h 43175"/>
              <a:gd name="T2" fmla="*/ 1033 w 21600"/>
              <a:gd name="T3" fmla="*/ 43175 h 43175"/>
              <a:gd name="T4" fmla="*/ 0 w 21600"/>
              <a:gd name="T5" fmla="*/ 21600 h 43175"/>
            </a:gdLst>
            <a:ahLst/>
            <a:cxnLst>
              <a:cxn ang="0">
                <a:pos x="T0" y="T1"/>
              </a:cxn>
              <a:cxn ang="0">
                <a:pos x="T2" y="T3"/>
              </a:cxn>
              <a:cxn ang="0">
                <a:pos x="T4" y="T5"/>
              </a:cxn>
            </a:cxnLst>
            <a:rect l="0" t="0" r="r" b="b"/>
            <a:pathLst>
              <a:path w="21600" h="43175" fill="none" extrusionOk="0">
                <a:moveTo>
                  <a:pt x="-1" y="0"/>
                </a:moveTo>
                <a:cubicBezTo>
                  <a:pt x="11929" y="0"/>
                  <a:pt x="21600" y="9670"/>
                  <a:pt x="21600" y="21600"/>
                </a:cubicBezTo>
                <a:cubicBezTo>
                  <a:pt x="21600" y="33127"/>
                  <a:pt x="12547" y="42623"/>
                  <a:pt x="1033" y="43175"/>
                </a:cubicBezTo>
              </a:path>
              <a:path w="21600" h="43175" stroke="0" extrusionOk="0">
                <a:moveTo>
                  <a:pt x="-1" y="0"/>
                </a:moveTo>
                <a:cubicBezTo>
                  <a:pt x="11929" y="0"/>
                  <a:pt x="21600" y="9670"/>
                  <a:pt x="21600" y="21600"/>
                </a:cubicBezTo>
                <a:cubicBezTo>
                  <a:pt x="21600" y="33127"/>
                  <a:pt x="12547" y="42623"/>
                  <a:pt x="1033" y="43175"/>
                </a:cubicBezTo>
                <a:lnTo>
                  <a:pt x="0" y="21600"/>
                </a:lnTo>
                <a:close/>
              </a:path>
            </a:pathLst>
          </a:custGeom>
          <a:noFill/>
          <a:ln w="38100">
            <a:solidFill>
              <a:schemeClr val="tx1"/>
            </a:solidFill>
            <a:round/>
            <a:headEnd/>
            <a:tailEnd/>
          </a:ln>
          <a:effectLst/>
        </p:spPr>
        <p:txBody>
          <a:bodyPr wrap="none" anchor="ctr"/>
          <a:lstStyle/>
          <a:p>
            <a:endParaRPr lang="uz-Latn-UZ"/>
          </a:p>
        </p:txBody>
      </p:sp>
      <p:sp>
        <p:nvSpPr>
          <p:cNvPr id="17415" name="Arc 7"/>
          <p:cNvSpPr>
            <a:spLocks/>
          </p:cNvSpPr>
          <p:nvPr/>
        </p:nvSpPr>
        <p:spPr bwMode="auto">
          <a:xfrm flipH="1">
            <a:off x="2438400" y="3582988"/>
            <a:ext cx="1219200" cy="2436812"/>
          </a:xfrm>
          <a:custGeom>
            <a:avLst/>
            <a:gdLst>
              <a:gd name="G0" fmla="+- 0 0 0"/>
              <a:gd name="G1" fmla="+- 21600 0 0"/>
              <a:gd name="G2" fmla="+- 21600 0 0"/>
              <a:gd name="T0" fmla="*/ 0 w 21600"/>
              <a:gd name="T1" fmla="*/ 0 h 43175"/>
              <a:gd name="T2" fmla="*/ 1033 w 21600"/>
              <a:gd name="T3" fmla="*/ 43175 h 43175"/>
              <a:gd name="T4" fmla="*/ 0 w 21600"/>
              <a:gd name="T5" fmla="*/ 21600 h 43175"/>
            </a:gdLst>
            <a:ahLst/>
            <a:cxnLst>
              <a:cxn ang="0">
                <a:pos x="T0" y="T1"/>
              </a:cxn>
              <a:cxn ang="0">
                <a:pos x="T2" y="T3"/>
              </a:cxn>
              <a:cxn ang="0">
                <a:pos x="T4" y="T5"/>
              </a:cxn>
            </a:cxnLst>
            <a:rect l="0" t="0" r="r" b="b"/>
            <a:pathLst>
              <a:path w="21600" h="43175" fill="none" extrusionOk="0">
                <a:moveTo>
                  <a:pt x="-1" y="0"/>
                </a:moveTo>
                <a:cubicBezTo>
                  <a:pt x="11929" y="0"/>
                  <a:pt x="21600" y="9670"/>
                  <a:pt x="21600" y="21600"/>
                </a:cubicBezTo>
                <a:cubicBezTo>
                  <a:pt x="21600" y="33127"/>
                  <a:pt x="12547" y="42623"/>
                  <a:pt x="1033" y="43175"/>
                </a:cubicBezTo>
              </a:path>
              <a:path w="21600" h="43175" stroke="0" extrusionOk="0">
                <a:moveTo>
                  <a:pt x="-1" y="0"/>
                </a:moveTo>
                <a:cubicBezTo>
                  <a:pt x="11929" y="0"/>
                  <a:pt x="21600" y="9670"/>
                  <a:pt x="21600" y="21600"/>
                </a:cubicBezTo>
                <a:cubicBezTo>
                  <a:pt x="21600" y="33127"/>
                  <a:pt x="12547" y="42623"/>
                  <a:pt x="1033" y="43175"/>
                </a:cubicBezTo>
                <a:lnTo>
                  <a:pt x="0" y="21600"/>
                </a:lnTo>
                <a:close/>
              </a:path>
            </a:pathLst>
          </a:custGeom>
          <a:noFill/>
          <a:ln w="38100">
            <a:solidFill>
              <a:schemeClr val="tx1"/>
            </a:solidFill>
            <a:round/>
            <a:headEnd/>
            <a:tailEnd/>
          </a:ln>
          <a:effectLst/>
        </p:spPr>
        <p:txBody>
          <a:bodyPr wrap="none" anchor="ctr"/>
          <a:lstStyle/>
          <a:p>
            <a:endParaRPr lang="uz-Latn-UZ"/>
          </a:p>
        </p:txBody>
      </p:sp>
      <p:sp>
        <p:nvSpPr>
          <p:cNvPr id="17416" name="Arc 8"/>
          <p:cNvSpPr>
            <a:spLocks/>
          </p:cNvSpPr>
          <p:nvPr/>
        </p:nvSpPr>
        <p:spPr bwMode="auto">
          <a:xfrm flipH="1">
            <a:off x="2895600" y="3581400"/>
            <a:ext cx="838200" cy="2436813"/>
          </a:xfrm>
          <a:custGeom>
            <a:avLst/>
            <a:gdLst>
              <a:gd name="G0" fmla="+- 0 0 0"/>
              <a:gd name="G1" fmla="+- 21600 0 0"/>
              <a:gd name="G2" fmla="+- 21600 0 0"/>
              <a:gd name="T0" fmla="*/ 0 w 21600"/>
              <a:gd name="T1" fmla="*/ 0 h 43175"/>
              <a:gd name="T2" fmla="*/ 1033 w 21600"/>
              <a:gd name="T3" fmla="*/ 43175 h 43175"/>
              <a:gd name="T4" fmla="*/ 0 w 21600"/>
              <a:gd name="T5" fmla="*/ 21600 h 43175"/>
            </a:gdLst>
            <a:ahLst/>
            <a:cxnLst>
              <a:cxn ang="0">
                <a:pos x="T0" y="T1"/>
              </a:cxn>
              <a:cxn ang="0">
                <a:pos x="T2" y="T3"/>
              </a:cxn>
              <a:cxn ang="0">
                <a:pos x="T4" y="T5"/>
              </a:cxn>
            </a:cxnLst>
            <a:rect l="0" t="0" r="r" b="b"/>
            <a:pathLst>
              <a:path w="21600" h="43175" fill="none" extrusionOk="0">
                <a:moveTo>
                  <a:pt x="-1" y="0"/>
                </a:moveTo>
                <a:cubicBezTo>
                  <a:pt x="11929" y="0"/>
                  <a:pt x="21600" y="9670"/>
                  <a:pt x="21600" y="21600"/>
                </a:cubicBezTo>
                <a:cubicBezTo>
                  <a:pt x="21600" y="33127"/>
                  <a:pt x="12547" y="42623"/>
                  <a:pt x="1033" y="43175"/>
                </a:cubicBezTo>
              </a:path>
              <a:path w="21600" h="43175" stroke="0" extrusionOk="0">
                <a:moveTo>
                  <a:pt x="-1" y="0"/>
                </a:moveTo>
                <a:cubicBezTo>
                  <a:pt x="11929" y="0"/>
                  <a:pt x="21600" y="9670"/>
                  <a:pt x="21600" y="21600"/>
                </a:cubicBezTo>
                <a:cubicBezTo>
                  <a:pt x="21600" y="33127"/>
                  <a:pt x="12547" y="42623"/>
                  <a:pt x="1033" y="43175"/>
                </a:cubicBezTo>
                <a:lnTo>
                  <a:pt x="0" y="21600"/>
                </a:lnTo>
                <a:close/>
              </a:path>
            </a:pathLst>
          </a:custGeom>
          <a:noFill/>
          <a:ln w="38100">
            <a:solidFill>
              <a:schemeClr val="tx1"/>
            </a:solidFill>
            <a:round/>
            <a:headEnd/>
            <a:tailEnd/>
          </a:ln>
          <a:effectLst/>
        </p:spPr>
        <p:txBody>
          <a:bodyPr wrap="none" anchor="ctr"/>
          <a:lstStyle/>
          <a:p>
            <a:endParaRPr lang="uz-Latn-UZ"/>
          </a:p>
        </p:txBody>
      </p:sp>
      <p:sp>
        <p:nvSpPr>
          <p:cNvPr id="17417" name="Arc 9"/>
          <p:cNvSpPr>
            <a:spLocks/>
          </p:cNvSpPr>
          <p:nvPr/>
        </p:nvSpPr>
        <p:spPr bwMode="auto">
          <a:xfrm flipH="1">
            <a:off x="3276600" y="3581400"/>
            <a:ext cx="457200" cy="2436813"/>
          </a:xfrm>
          <a:custGeom>
            <a:avLst/>
            <a:gdLst>
              <a:gd name="G0" fmla="+- 0 0 0"/>
              <a:gd name="G1" fmla="+- 21600 0 0"/>
              <a:gd name="G2" fmla="+- 21600 0 0"/>
              <a:gd name="T0" fmla="*/ 0 w 21600"/>
              <a:gd name="T1" fmla="*/ 0 h 43175"/>
              <a:gd name="T2" fmla="*/ 1033 w 21600"/>
              <a:gd name="T3" fmla="*/ 43175 h 43175"/>
              <a:gd name="T4" fmla="*/ 0 w 21600"/>
              <a:gd name="T5" fmla="*/ 21600 h 43175"/>
            </a:gdLst>
            <a:ahLst/>
            <a:cxnLst>
              <a:cxn ang="0">
                <a:pos x="T0" y="T1"/>
              </a:cxn>
              <a:cxn ang="0">
                <a:pos x="T2" y="T3"/>
              </a:cxn>
              <a:cxn ang="0">
                <a:pos x="T4" y="T5"/>
              </a:cxn>
            </a:cxnLst>
            <a:rect l="0" t="0" r="r" b="b"/>
            <a:pathLst>
              <a:path w="21600" h="43175" fill="none" extrusionOk="0">
                <a:moveTo>
                  <a:pt x="-1" y="0"/>
                </a:moveTo>
                <a:cubicBezTo>
                  <a:pt x="11929" y="0"/>
                  <a:pt x="21600" y="9670"/>
                  <a:pt x="21600" y="21600"/>
                </a:cubicBezTo>
                <a:cubicBezTo>
                  <a:pt x="21600" y="33127"/>
                  <a:pt x="12547" y="42623"/>
                  <a:pt x="1033" y="43175"/>
                </a:cubicBezTo>
              </a:path>
              <a:path w="21600" h="43175" stroke="0" extrusionOk="0">
                <a:moveTo>
                  <a:pt x="-1" y="0"/>
                </a:moveTo>
                <a:cubicBezTo>
                  <a:pt x="11929" y="0"/>
                  <a:pt x="21600" y="9670"/>
                  <a:pt x="21600" y="21600"/>
                </a:cubicBezTo>
                <a:cubicBezTo>
                  <a:pt x="21600" y="33127"/>
                  <a:pt x="12547" y="42623"/>
                  <a:pt x="1033" y="43175"/>
                </a:cubicBezTo>
                <a:lnTo>
                  <a:pt x="0" y="21600"/>
                </a:lnTo>
                <a:close/>
              </a:path>
            </a:pathLst>
          </a:custGeom>
          <a:noFill/>
          <a:ln w="38100">
            <a:solidFill>
              <a:schemeClr val="tx1"/>
            </a:solidFill>
            <a:round/>
            <a:headEnd/>
            <a:tailEnd/>
          </a:ln>
          <a:effectLst/>
        </p:spPr>
        <p:txBody>
          <a:bodyPr wrap="none" anchor="ctr"/>
          <a:lstStyle/>
          <a:p>
            <a:endParaRPr lang="uz-Latn-UZ"/>
          </a:p>
        </p:txBody>
      </p:sp>
      <p:sp>
        <p:nvSpPr>
          <p:cNvPr id="17418" name="Line 10"/>
          <p:cNvSpPr>
            <a:spLocks noChangeShapeType="1"/>
          </p:cNvSpPr>
          <p:nvPr/>
        </p:nvSpPr>
        <p:spPr bwMode="auto">
          <a:xfrm>
            <a:off x="3733800" y="3581400"/>
            <a:ext cx="0" cy="2438400"/>
          </a:xfrm>
          <a:prstGeom prst="line">
            <a:avLst/>
          </a:prstGeom>
          <a:noFill/>
          <a:ln w="38100">
            <a:solidFill>
              <a:schemeClr val="tx1"/>
            </a:solidFill>
            <a:round/>
            <a:headEnd/>
            <a:tailEnd/>
          </a:ln>
          <a:effectLst/>
        </p:spPr>
        <p:txBody>
          <a:bodyPr/>
          <a:lstStyle/>
          <a:p>
            <a:endParaRPr lang="uz-Latn-UZ"/>
          </a:p>
        </p:txBody>
      </p:sp>
      <p:sp>
        <p:nvSpPr>
          <p:cNvPr id="17419" name="Rectangle 11"/>
          <p:cNvSpPr>
            <a:spLocks noChangeArrowheads="1"/>
          </p:cNvSpPr>
          <p:nvPr/>
        </p:nvSpPr>
        <p:spPr bwMode="auto">
          <a:xfrm>
            <a:off x="2819400" y="3505200"/>
            <a:ext cx="1981200" cy="152400"/>
          </a:xfrm>
          <a:prstGeom prst="rect">
            <a:avLst/>
          </a:prstGeom>
          <a:solidFill>
            <a:schemeClr val="bg1"/>
          </a:solidFill>
          <a:ln w="38100">
            <a:noFill/>
            <a:miter lim="800000"/>
            <a:headEnd/>
            <a:tailEnd/>
          </a:ln>
          <a:effectLst/>
        </p:spPr>
        <p:txBody>
          <a:bodyPr wrap="none" anchor="ctr"/>
          <a:lstStyle/>
          <a:p>
            <a:endParaRPr lang="uz-Latn-UZ"/>
          </a:p>
        </p:txBody>
      </p:sp>
      <p:sp>
        <p:nvSpPr>
          <p:cNvPr id="17420" name="Rectangle 12"/>
          <p:cNvSpPr>
            <a:spLocks noChangeArrowheads="1"/>
          </p:cNvSpPr>
          <p:nvPr/>
        </p:nvSpPr>
        <p:spPr bwMode="auto">
          <a:xfrm>
            <a:off x="2743200" y="5943600"/>
            <a:ext cx="1981200" cy="152400"/>
          </a:xfrm>
          <a:prstGeom prst="rect">
            <a:avLst/>
          </a:prstGeom>
          <a:solidFill>
            <a:schemeClr val="bg1"/>
          </a:solidFill>
          <a:ln w="38100">
            <a:noFill/>
            <a:miter lim="800000"/>
            <a:headEnd/>
            <a:tailEnd/>
          </a:ln>
          <a:effectLst/>
        </p:spPr>
        <p:txBody>
          <a:bodyPr wrap="none" anchor="ctr"/>
          <a:lstStyle/>
          <a:p>
            <a:endParaRPr lang="uz-Latn-UZ"/>
          </a:p>
        </p:txBody>
      </p:sp>
      <p:sp>
        <p:nvSpPr>
          <p:cNvPr id="17421" name="Arc 13"/>
          <p:cNvSpPr>
            <a:spLocks/>
          </p:cNvSpPr>
          <p:nvPr/>
        </p:nvSpPr>
        <p:spPr bwMode="auto">
          <a:xfrm>
            <a:off x="2846388" y="3810000"/>
            <a:ext cx="814387" cy="541338"/>
          </a:xfrm>
          <a:custGeom>
            <a:avLst/>
            <a:gdLst>
              <a:gd name="G0" fmla="+- 0 0 0"/>
              <a:gd name="G1" fmla="+- 21600 0 0"/>
              <a:gd name="G2" fmla="+- 21600 0 0"/>
              <a:gd name="T0" fmla="*/ 0 w 19229"/>
              <a:gd name="T1" fmla="*/ 0 h 21600"/>
              <a:gd name="T2" fmla="*/ 19229 w 19229"/>
              <a:gd name="T3" fmla="*/ 11762 h 21600"/>
              <a:gd name="T4" fmla="*/ 0 w 19229"/>
              <a:gd name="T5" fmla="*/ 21600 h 21600"/>
            </a:gdLst>
            <a:ahLst/>
            <a:cxnLst>
              <a:cxn ang="0">
                <a:pos x="T0" y="T1"/>
              </a:cxn>
              <a:cxn ang="0">
                <a:pos x="T2" y="T3"/>
              </a:cxn>
              <a:cxn ang="0">
                <a:pos x="T4" y="T5"/>
              </a:cxn>
            </a:cxnLst>
            <a:rect l="0" t="0" r="r" b="b"/>
            <a:pathLst>
              <a:path w="19229" h="21600" fill="none" extrusionOk="0">
                <a:moveTo>
                  <a:pt x="-1" y="0"/>
                </a:moveTo>
                <a:cubicBezTo>
                  <a:pt x="8109" y="0"/>
                  <a:pt x="15535" y="4542"/>
                  <a:pt x="19229" y="11761"/>
                </a:cubicBezTo>
              </a:path>
              <a:path w="19229" h="21600" stroke="0" extrusionOk="0">
                <a:moveTo>
                  <a:pt x="-1" y="0"/>
                </a:moveTo>
                <a:cubicBezTo>
                  <a:pt x="8109" y="0"/>
                  <a:pt x="15535" y="4542"/>
                  <a:pt x="19229" y="11761"/>
                </a:cubicBezTo>
                <a:lnTo>
                  <a:pt x="0" y="21600"/>
                </a:lnTo>
                <a:close/>
              </a:path>
            </a:pathLst>
          </a:custGeom>
          <a:noFill/>
          <a:ln w="38100">
            <a:solidFill>
              <a:srgbClr val="99FF33"/>
            </a:solidFill>
            <a:prstDash val="dash"/>
            <a:round/>
            <a:headEnd/>
            <a:tailEnd/>
          </a:ln>
          <a:effectLst/>
        </p:spPr>
        <p:txBody>
          <a:bodyPr wrap="none" anchor="ctr"/>
          <a:lstStyle/>
          <a:p>
            <a:endParaRPr lang="uz-Latn-UZ"/>
          </a:p>
        </p:txBody>
      </p:sp>
      <p:sp>
        <p:nvSpPr>
          <p:cNvPr id="17422" name="Arc 14"/>
          <p:cNvSpPr>
            <a:spLocks/>
          </p:cNvSpPr>
          <p:nvPr/>
        </p:nvSpPr>
        <p:spPr bwMode="auto">
          <a:xfrm rot="10800000">
            <a:off x="3657600" y="3854450"/>
            <a:ext cx="814388" cy="534988"/>
          </a:xfrm>
          <a:custGeom>
            <a:avLst/>
            <a:gdLst>
              <a:gd name="G0" fmla="+- 0 0 0"/>
              <a:gd name="G1" fmla="+- 21298 0 0"/>
              <a:gd name="G2" fmla="+- 21600 0 0"/>
              <a:gd name="T0" fmla="*/ 3599 w 19229"/>
              <a:gd name="T1" fmla="*/ 0 h 21298"/>
              <a:gd name="T2" fmla="*/ 19229 w 19229"/>
              <a:gd name="T3" fmla="*/ 11460 h 21298"/>
              <a:gd name="T4" fmla="*/ 0 w 19229"/>
              <a:gd name="T5" fmla="*/ 21298 h 21298"/>
            </a:gdLst>
            <a:ahLst/>
            <a:cxnLst>
              <a:cxn ang="0">
                <a:pos x="T0" y="T1"/>
              </a:cxn>
              <a:cxn ang="0">
                <a:pos x="T2" y="T3"/>
              </a:cxn>
              <a:cxn ang="0">
                <a:pos x="T4" y="T5"/>
              </a:cxn>
            </a:cxnLst>
            <a:rect l="0" t="0" r="r" b="b"/>
            <a:pathLst>
              <a:path w="19229" h="21298" fill="none" extrusionOk="0">
                <a:moveTo>
                  <a:pt x="3599" y="-1"/>
                </a:moveTo>
                <a:cubicBezTo>
                  <a:pt x="10326" y="1136"/>
                  <a:pt x="16121" y="5385"/>
                  <a:pt x="19229" y="11459"/>
                </a:cubicBezTo>
              </a:path>
              <a:path w="19229" h="21298" stroke="0" extrusionOk="0">
                <a:moveTo>
                  <a:pt x="3599" y="-1"/>
                </a:moveTo>
                <a:cubicBezTo>
                  <a:pt x="10326" y="1136"/>
                  <a:pt x="16121" y="5385"/>
                  <a:pt x="19229" y="11459"/>
                </a:cubicBezTo>
                <a:lnTo>
                  <a:pt x="0" y="21298"/>
                </a:lnTo>
                <a:close/>
              </a:path>
            </a:pathLst>
          </a:custGeom>
          <a:noFill/>
          <a:ln w="38100">
            <a:solidFill>
              <a:srgbClr val="99FF33"/>
            </a:solidFill>
            <a:prstDash val="dash"/>
            <a:round/>
            <a:headEnd/>
            <a:tailEnd/>
          </a:ln>
          <a:effectLst/>
        </p:spPr>
        <p:txBody>
          <a:bodyPr wrap="none" anchor="ctr"/>
          <a:lstStyle/>
          <a:p>
            <a:endParaRPr lang="uz-Latn-UZ"/>
          </a:p>
        </p:txBody>
      </p:sp>
      <p:sp>
        <p:nvSpPr>
          <p:cNvPr id="17423" name="Line 15"/>
          <p:cNvSpPr>
            <a:spLocks noChangeShapeType="1"/>
          </p:cNvSpPr>
          <p:nvPr/>
        </p:nvSpPr>
        <p:spPr bwMode="auto">
          <a:xfrm>
            <a:off x="4310063" y="4387850"/>
            <a:ext cx="1660525" cy="82550"/>
          </a:xfrm>
          <a:prstGeom prst="line">
            <a:avLst/>
          </a:prstGeom>
          <a:noFill/>
          <a:ln w="38100">
            <a:solidFill>
              <a:srgbClr val="99FF33"/>
            </a:solidFill>
            <a:prstDash val="dash"/>
            <a:round/>
            <a:headEnd/>
            <a:tailEnd/>
          </a:ln>
          <a:effectLst/>
        </p:spPr>
        <p:txBody>
          <a:bodyPr/>
          <a:lstStyle/>
          <a:p>
            <a:endParaRPr lang="uz-Latn-UZ"/>
          </a:p>
        </p:txBody>
      </p:sp>
      <p:sp>
        <p:nvSpPr>
          <p:cNvPr id="17424" name="Line 16"/>
          <p:cNvSpPr>
            <a:spLocks noChangeShapeType="1"/>
          </p:cNvSpPr>
          <p:nvPr/>
        </p:nvSpPr>
        <p:spPr bwMode="auto">
          <a:xfrm flipH="1">
            <a:off x="1752600" y="3810000"/>
            <a:ext cx="1066800" cy="0"/>
          </a:xfrm>
          <a:prstGeom prst="line">
            <a:avLst/>
          </a:prstGeom>
          <a:noFill/>
          <a:ln w="38100">
            <a:solidFill>
              <a:srgbClr val="99FF33"/>
            </a:solidFill>
            <a:prstDash val="dash"/>
            <a:round/>
            <a:headEnd/>
            <a:tailEnd/>
          </a:ln>
          <a:effectLst/>
        </p:spPr>
        <p:txBody>
          <a:bodyPr/>
          <a:lstStyle/>
          <a:p>
            <a:endParaRPr lang="uz-Latn-UZ"/>
          </a:p>
        </p:txBody>
      </p:sp>
      <p:sp>
        <p:nvSpPr>
          <p:cNvPr id="17425" name="Arc 17"/>
          <p:cNvSpPr>
            <a:spLocks/>
          </p:cNvSpPr>
          <p:nvPr/>
        </p:nvSpPr>
        <p:spPr bwMode="auto">
          <a:xfrm>
            <a:off x="2770188" y="4267200"/>
            <a:ext cx="814387" cy="271463"/>
          </a:xfrm>
          <a:custGeom>
            <a:avLst/>
            <a:gdLst>
              <a:gd name="G0" fmla="+- 0 0 0"/>
              <a:gd name="G1" fmla="+- 21600 0 0"/>
              <a:gd name="G2" fmla="+- 21600 0 0"/>
              <a:gd name="T0" fmla="*/ 0 w 19229"/>
              <a:gd name="T1" fmla="*/ 0 h 21600"/>
              <a:gd name="T2" fmla="*/ 19229 w 19229"/>
              <a:gd name="T3" fmla="*/ 11762 h 21600"/>
              <a:gd name="T4" fmla="*/ 0 w 19229"/>
              <a:gd name="T5" fmla="*/ 21600 h 21600"/>
            </a:gdLst>
            <a:ahLst/>
            <a:cxnLst>
              <a:cxn ang="0">
                <a:pos x="T0" y="T1"/>
              </a:cxn>
              <a:cxn ang="0">
                <a:pos x="T2" y="T3"/>
              </a:cxn>
              <a:cxn ang="0">
                <a:pos x="T4" y="T5"/>
              </a:cxn>
            </a:cxnLst>
            <a:rect l="0" t="0" r="r" b="b"/>
            <a:pathLst>
              <a:path w="19229" h="21600" fill="none" extrusionOk="0">
                <a:moveTo>
                  <a:pt x="-1" y="0"/>
                </a:moveTo>
                <a:cubicBezTo>
                  <a:pt x="8109" y="0"/>
                  <a:pt x="15535" y="4542"/>
                  <a:pt x="19229" y="11761"/>
                </a:cubicBezTo>
              </a:path>
              <a:path w="19229" h="21600" stroke="0" extrusionOk="0">
                <a:moveTo>
                  <a:pt x="-1" y="0"/>
                </a:moveTo>
                <a:cubicBezTo>
                  <a:pt x="8109" y="0"/>
                  <a:pt x="15535" y="4542"/>
                  <a:pt x="19229" y="11761"/>
                </a:cubicBezTo>
                <a:lnTo>
                  <a:pt x="0" y="21600"/>
                </a:lnTo>
                <a:close/>
              </a:path>
            </a:pathLst>
          </a:custGeom>
          <a:noFill/>
          <a:ln w="38100">
            <a:solidFill>
              <a:srgbClr val="99FF33"/>
            </a:solidFill>
            <a:prstDash val="dash"/>
            <a:round/>
            <a:headEnd/>
            <a:tailEnd/>
          </a:ln>
          <a:effectLst/>
        </p:spPr>
        <p:txBody>
          <a:bodyPr wrap="none" anchor="ctr"/>
          <a:lstStyle/>
          <a:p>
            <a:endParaRPr lang="uz-Latn-UZ"/>
          </a:p>
        </p:txBody>
      </p:sp>
      <p:sp>
        <p:nvSpPr>
          <p:cNvPr id="17426" name="Arc 18"/>
          <p:cNvSpPr>
            <a:spLocks/>
          </p:cNvSpPr>
          <p:nvPr/>
        </p:nvSpPr>
        <p:spPr bwMode="auto">
          <a:xfrm rot="10800000">
            <a:off x="3581400" y="4289425"/>
            <a:ext cx="814388" cy="268288"/>
          </a:xfrm>
          <a:custGeom>
            <a:avLst/>
            <a:gdLst>
              <a:gd name="G0" fmla="+- 0 0 0"/>
              <a:gd name="G1" fmla="+- 21298 0 0"/>
              <a:gd name="G2" fmla="+- 21600 0 0"/>
              <a:gd name="T0" fmla="*/ 3599 w 19229"/>
              <a:gd name="T1" fmla="*/ 0 h 21298"/>
              <a:gd name="T2" fmla="*/ 19229 w 19229"/>
              <a:gd name="T3" fmla="*/ 11460 h 21298"/>
              <a:gd name="T4" fmla="*/ 0 w 19229"/>
              <a:gd name="T5" fmla="*/ 21298 h 21298"/>
            </a:gdLst>
            <a:ahLst/>
            <a:cxnLst>
              <a:cxn ang="0">
                <a:pos x="T0" y="T1"/>
              </a:cxn>
              <a:cxn ang="0">
                <a:pos x="T2" y="T3"/>
              </a:cxn>
              <a:cxn ang="0">
                <a:pos x="T4" y="T5"/>
              </a:cxn>
            </a:cxnLst>
            <a:rect l="0" t="0" r="r" b="b"/>
            <a:pathLst>
              <a:path w="19229" h="21298" fill="none" extrusionOk="0">
                <a:moveTo>
                  <a:pt x="3599" y="-1"/>
                </a:moveTo>
                <a:cubicBezTo>
                  <a:pt x="10326" y="1136"/>
                  <a:pt x="16121" y="5385"/>
                  <a:pt x="19229" y="11459"/>
                </a:cubicBezTo>
              </a:path>
              <a:path w="19229" h="21298" stroke="0" extrusionOk="0">
                <a:moveTo>
                  <a:pt x="3599" y="-1"/>
                </a:moveTo>
                <a:cubicBezTo>
                  <a:pt x="10326" y="1136"/>
                  <a:pt x="16121" y="5385"/>
                  <a:pt x="19229" y="11459"/>
                </a:cubicBezTo>
                <a:lnTo>
                  <a:pt x="0" y="21298"/>
                </a:lnTo>
                <a:close/>
              </a:path>
            </a:pathLst>
          </a:custGeom>
          <a:noFill/>
          <a:ln w="38100">
            <a:solidFill>
              <a:srgbClr val="99FF33"/>
            </a:solidFill>
            <a:prstDash val="dash"/>
            <a:round/>
            <a:headEnd/>
            <a:tailEnd/>
          </a:ln>
          <a:effectLst/>
        </p:spPr>
        <p:txBody>
          <a:bodyPr wrap="none" anchor="ctr"/>
          <a:lstStyle/>
          <a:p>
            <a:endParaRPr lang="uz-Latn-UZ"/>
          </a:p>
        </p:txBody>
      </p:sp>
      <p:sp>
        <p:nvSpPr>
          <p:cNvPr id="17427" name="Line 19"/>
          <p:cNvSpPr>
            <a:spLocks noChangeShapeType="1"/>
          </p:cNvSpPr>
          <p:nvPr/>
        </p:nvSpPr>
        <p:spPr bwMode="auto">
          <a:xfrm>
            <a:off x="4233863" y="4556125"/>
            <a:ext cx="1724025" cy="66675"/>
          </a:xfrm>
          <a:prstGeom prst="line">
            <a:avLst/>
          </a:prstGeom>
          <a:noFill/>
          <a:ln w="38100">
            <a:solidFill>
              <a:srgbClr val="99FF33"/>
            </a:solidFill>
            <a:prstDash val="dash"/>
            <a:round/>
            <a:headEnd/>
            <a:tailEnd/>
          </a:ln>
          <a:effectLst/>
        </p:spPr>
        <p:txBody>
          <a:bodyPr/>
          <a:lstStyle/>
          <a:p>
            <a:endParaRPr lang="uz-Latn-UZ"/>
          </a:p>
        </p:txBody>
      </p:sp>
      <p:sp>
        <p:nvSpPr>
          <p:cNvPr id="17428" name="Line 20"/>
          <p:cNvSpPr>
            <a:spLocks noChangeShapeType="1"/>
          </p:cNvSpPr>
          <p:nvPr/>
        </p:nvSpPr>
        <p:spPr bwMode="auto">
          <a:xfrm flipH="1">
            <a:off x="1676400" y="4267200"/>
            <a:ext cx="1066800" cy="0"/>
          </a:xfrm>
          <a:prstGeom prst="line">
            <a:avLst/>
          </a:prstGeom>
          <a:noFill/>
          <a:ln w="38100">
            <a:solidFill>
              <a:srgbClr val="99FF33"/>
            </a:solidFill>
            <a:prstDash val="dash"/>
            <a:round/>
            <a:headEnd/>
            <a:tailEnd/>
          </a:ln>
          <a:effectLst/>
        </p:spPr>
        <p:txBody>
          <a:bodyPr/>
          <a:lstStyle/>
          <a:p>
            <a:endParaRPr lang="uz-Latn-UZ"/>
          </a:p>
        </p:txBody>
      </p:sp>
      <p:sp>
        <p:nvSpPr>
          <p:cNvPr id="17429" name="Arc 21"/>
          <p:cNvSpPr>
            <a:spLocks/>
          </p:cNvSpPr>
          <p:nvPr/>
        </p:nvSpPr>
        <p:spPr bwMode="auto">
          <a:xfrm flipV="1">
            <a:off x="2819400" y="5249863"/>
            <a:ext cx="814388" cy="541337"/>
          </a:xfrm>
          <a:custGeom>
            <a:avLst/>
            <a:gdLst>
              <a:gd name="G0" fmla="+- 0 0 0"/>
              <a:gd name="G1" fmla="+- 21600 0 0"/>
              <a:gd name="G2" fmla="+- 21600 0 0"/>
              <a:gd name="T0" fmla="*/ 0 w 19229"/>
              <a:gd name="T1" fmla="*/ 0 h 21600"/>
              <a:gd name="T2" fmla="*/ 19229 w 19229"/>
              <a:gd name="T3" fmla="*/ 11762 h 21600"/>
              <a:gd name="T4" fmla="*/ 0 w 19229"/>
              <a:gd name="T5" fmla="*/ 21600 h 21600"/>
            </a:gdLst>
            <a:ahLst/>
            <a:cxnLst>
              <a:cxn ang="0">
                <a:pos x="T0" y="T1"/>
              </a:cxn>
              <a:cxn ang="0">
                <a:pos x="T2" y="T3"/>
              </a:cxn>
              <a:cxn ang="0">
                <a:pos x="T4" y="T5"/>
              </a:cxn>
            </a:cxnLst>
            <a:rect l="0" t="0" r="r" b="b"/>
            <a:pathLst>
              <a:path w="19229" h="21600" fill="none" extrusionOk="0">
                <a:moveTo>
                  <a:pt x="-1" y="0"/>
                </a:moveTo>
                <a:cubicBezTo>
                  <a:pt x="8109" y="0"/>
                  <a:pt x="15535" y="4542"/>
                  <a:pt x="19229" y="11761"/>
                </a:cubicBezTo>
              </a:path>
              <a:path w="19229" h="21600" stroke="0" extrusionOk="0">
                <a:moveTo>
                  <a:pt x="-1" y="0"/>
                </a:moveTo>
                <a:cubicBezTo>
                  <a:pt x="8109" y="0"/>
                  <a:pt x="15535" y="4542"/>
                  <a:pt x="19229" y="11761"/>
                </a:cubicBezTo>
                <a:lnTo>
                  <a:pt x="0" y="21600"/>
                </a:lnTo>
                <a:close/>
              </a:path>
            </a:pathLst>
          </a:custGeom>
          <a:noFill/>
          <a:ln w="38100">
            <a:solidFill>
              <a:srgbClr val="99FF33"/>
            </a:solidFill>
            <a:prstDash val="dash"/>
            <a:round/>
            <a:headEnd/>
            <a:tailEnd/>
          </a:ln>
          <a:effectLst/>
        </p:spPr>
        <p:txBody>
          <a:bodyPr wrap="none" anchor="ctr"/>
          <a:lstStyle/>
          <a:p>
            <a:endParaRPr lang="uz-Latn-UZ"/>
          </a:p>
        </p:txBody>
      </p:sp>
      <p:sp>
        <p:nvSpPr>
          <p:cNvPr id="17430" name="Arc 22"/>
          <p:cNvSpPr>
            <a:spLocks/>
          </p:cNvSpPr>
          <p:nvPr/>
        </p:nvSpPr>
        <p:spPr bwMode="auto">
          <a:xfrm rot="10800000" flipV="1">
            <a:off x="3630613" y="5211763"/>
            <a:ext cx="814387" cy="534987"/>
          </a:xfrm>
          <a:custGeom>
            <a:avLst/>
            <a:gdLst>
              <a:gd name="G0" fmla="+- 0 0 0"/>
              <a:gd name="G1" fmla="+- 21298 0 0"/>
              <a:gd name="G2" fmla="+- 21600 0 0"/>
              <a:gd name="T0" fmla="*/ 3599 w 19229"/>
              <a:gd name="T1" fmla="*/ 0 h 21298"/>
              <a:gd name="T2" fmla="*/ 19229 w 19229"/>
              <a:gd name="T3" fmla="*/ 11460 h 21298"/>
              <a:gd name="T4" fmla="*/ 0 w 19229"/>
              <a:gd name="T5" fmla="*/ 21298 h 21298"/>
            </a:gdLst>
            <a:ahLst/>
            <a:cxnLst>
              <a:cxn ang="0">
                <a:pos x="T0" y="T1"/>
              </a:cxn>
              <a:cxn ang="0">
                <a:pos x="T2" y="T3"/>
              </a:cxn>
              <a:cxn ang="0">
                <a:pos x="T4" y="T5"/>
              </a:cxn>
            </a:cxnLst>
            <a:rect l="0" t="0" r="r" b="b"/>
            <a:pathLst>
              <a:path w="19229" h="21298" fill="none" extrusionOk="0">
                <a:moveTo>
                  <a:pt x="3599" y="-1"/>
                </a:moveTo>
                <a:cubicBezTo>
                  <a:pt x="10326" y="1136"/>
                  <a:pt x="16121" y="5385"/>
                  <a:pt x="19229" y="11459"/>
                </a:cubicBezTo>
              </a:path>
              <a:path w="19229" h="21298" stroke="0" extrusionOk="0">
                <a:moveTo>
                  <a:pt x="3599" y="-1"/>
                </a:moveTo>
                <a:cubicBezTo>
                  <a:pt x="10326" y="1136"/>
                  <a:pt x="16121" y="5385"/>
                  <a:pt x="19229" y="11459"/>
                </a:cubicBezTo>
                <a:lnTo>
                  <a:pt x="0" y="21298"/>
                </a:lnTo>
                <a:close/>
              </a:path>
            </a:pathLst>
          </a:custGeom>
          <a:noFill/>
          <a:ln w="38100">
            <a:solidFill>
              <a:srgbClr val="99FF33"/>
            </a:solidFill>
            <a:prstDash val="dash"/>
            <a:round/>
            <a:headEnd/>
            <a:tailEnd/>
          </a:ln>
          <a:effectLst/>
        </p:spPr>
        <p:txBody>
          <a:bodyPr wrap="none" anchor="ctr"/>
          <a:lstStyle/>
          <a:p>
            <a:endParaRPr lang="uz-Latn-UZ"/>
          </a:p>
        </p:txBody>
      </p:sp>
      <p:sp>
        <p:nvSpPr>
          <p:cNvPr id="17431" name="Line 23"/>
          <p:cNvSpPr>
            <a:spLocks noChangeShapeType="1"/>
          </p:cNvSpPr>
          <p:nvPr/>
        </p:nvSpPr>
        <p:spPr bwMode="auto">
          <a:xfrm flipV="1">
            <a:off x="4283075" y="5111750"/>
            <a:ext cx="1660525" cy="101600"/>
          </a:xfrm>
          <a:prstGeom prst="line">
            <a:avLst/>
          </a:prstGeom>
          <a:noFill/>
          <a:ln w="38100">
            <a:solidFill>
              <a:srgbClr val="99FF33"/>
            </a:solidFill>
            <a:prstDash val="dash"/>
            <a:round/>
            <a:headEnd/>
            <a:tailEnd/>
          </a:ln>
          <a:effectLst/>
        </p:spPr>
        <p:txBody>
          <a:bodyPr/>
          <a:lstStyle/>
          <a:p>
            <a:endParaRPr lang="uz-Latn-UZ"/>
          </a:p>
        </p:txBody>
      </p:sp>
      <p:sp>
        <p:nvSpPr>
          <p:cNvPr id="17432" name="Line 24"/>
          <p:cNvSpPr>
            <a:spLocks noChangeShapeType="1"/>
          </p:cNvSpPr>
          <p:nvPr/>
        </p:nvSpPr>
        <p:spPr bwMode="auto">
          <a:xfrm flipH="1" flipV="1">
            <a:off x="1725613" y="5791200"/>
            <a:ext cx="1066800" cy="0"/>
          </a:xfrm>
          <a:prstGeom prst="line">
            <a:avLst/>
          </a:prstGeom>
          <a:noFill/>
          <a:ln w="38100">
            <a:solidFill>
              <a:srgbClr val="99FF33"/>
            </a:solidFill>
            <a:prstDash val="dash"/>
            <a:round/>
            <a:headEnd/>
            <a:tailEnd/>
          </a:ln>
          <a:effectLst/>
        </p:spPr>
        <p:txBody>
          <a:bodyPr/>
          <a:lstStyle/>
          <a:p>
            <a:endParaRPr lang="uz-Latn-UZ"/>
          </a:p>
        </p:txBody>
      </p:sp>
      <p:sp>
        <p:nvSpPr>
          <p:cNvPr id="17433" name="Arc 25"/>
          <p:cNvSpPr>
            <a:spLocks/>
          </p:cNvSpPr>
          <p:nvPr/>
        </p:nvSpPr>
        <p:spPr bwMode="auto">
          <a:xfrm flipV="1">
            <a:off x="2743200" y="5062538"/>
            <a:ext cx="814388" cy="271462"/>
          </a:xfrm>
          <a:custGeom>
            <a:avLst/>
            <a:gdLst>
              <a:gd name="G0" fmla="+- 0 0 0"/>
              <a:gd name="G1" fmla="+- 21600 0 0"/>
              <a:gd name="G2" fmla="+- 21600 0 0"/>
              <a:gd name="T0" fmla="*/ 0 w 19229"/>
              <a:gd name="T1" fmla="*/ 0 h 21600"/>
              <a:gd name="T2" fmla="*/ 19229 w 19229"/>
              <a:gd name="T3" fmla="*/ 11762 h 21600"/>
              <a:gd name="T4" fmla="*/ 0 w 19229"/>
              <a:gd name="T5" fmla="*/ 21600 h 21600"/>
            </a:gdLst>
            <a:ahLst/>
            <a:cxnLst>
              <a:cxn ang="0">
                <a:pos x="T0" y="T1"/>
              </a:cxn>
              <a:cxn ang="0">
                <a:pos x="T2" y="T3"/>
              </a:cxn>
              <a:cxn ang="0">
                <a:pos x="T4" y="T5"/>
              </a:cxn>
            </a:cxnLst>
            <a:rect l="0" t="0" r="r" b="b"/>
            <a:pathLst>
              <a:path w="19229" h="21600" fill="none" extrusionOk="0">
                <a:moveTo>
                  <a:pt x="-1" y="0"/>
                </a:moveTo>
                <a:cubicBezTo>
                  <a:pt x="8109" y="0"/>
                  <a:pt x="15535" y="4542"/>
                  <a:pt x="19229" y="11761"/>
                </a:cubicBezTo>
              </a:path>
              <a:path w="19229" h="21600" stroke="0" extrusionOk="0">
                <a:moveTo>
                  <a:pt x="-1" y="0"/>
                </a:moveTo>
                <a:cubicBezTo>
                  <a:pt x="8109" y="0"/>
                  <a:pt x="15535" y="4542"/>
                  <a:pt x="19229" y="11761"/>
                </a:cubicBezTo>
                <a:lnTo>
                  <a:pt x="0" y="21600"/>
                </a:lnTo>
                <a:close/>
              </a:path>
            </a:pathLst>
          </a:custGeom>
          <a:noFill/>
          <a:ln w="38100">
            <a:solidFill>
              <a:srgbClr val="99FF33"/>
            </a:solidFill>
            <a:prstDash val="dash"/>
            <a:round/>
            <a:headEnd/>
            <a:tailEnd/>
          </a:ln>
          <a:effectLst/>
        </p:spPr>
        <p:txBody>
          <a:bodyPr wrap="none" anchor="ctr"/>
          <a:lstStyle/>
          <a:p>
            <a:endParaRPr lang="uz-Latn-UZ"/>
          </a:p>
        </p:txBody>
      </p:sp>
      <p:sp>
        <p:nvSpPr>
          <p:cNvPr id="17434" name="Arc 26"/>
          <p:cNvSpPr>
            <a:spLocks/>
          </p:cNvSpPr>
          <p:nvPr/>
        </p:nvSpPr>
        <p:spPr bwMode="auto">
          <a:xfrm rot="10800000" flipV="1">
            <a:off x="3554413" y="5043488"/>
            <a:ext cx="814387" cy="268287"/>
          </a:xfrm>
          <a:custGeom>
            <a:avLst/>
            <a:gdLst>
              <a:gd name="G0" fmla="+- 0 0 0"/>
              <a:gd name="G1" fmla="+- 21298 0 0"/>
              <a:gd name="G2" fmla="+- 21600 0 0"/>
              <a:gd name="T0" fmla="*/ 3599 w 19229"/>
              <a:gd name="T1" fmla="*/ 0 h 21298"/>
              <a:gd name="T2" fmla="*/ 19229 w 19229"/>
              <a:gd name="T3" fmla="*/ 11460 h 21298"/>
              <a:gd name="T4" fmla="*/ 0 w 19229"/>
              <a:gd name="T5" fmla="*/ 21298 h 21298"/>
            </a:gdLst>
            <a:ahLst/>
            <a:cxnLst>
              <a:cxn ang="0">
                <a:pos x="T0" y="T1"/>
              </a:cxn>
              <a:cxn ang="0">
                <a:pos x="T2" y="T3"/>
              </a:cxn>
              <a:cxn ang="0">
                <a:pos x="T4" y="T5"/>
              </a:cxn>
            </a:cxnLst>
            <a:rect l="0" t="0" r="r" b="b"/>
            <a:pathLst>
              <a:path w="19229" h="21298" fill="none" extrusionOk="0">
                <a:moveTo>
                  <a:pt x="3599" y="-1"/>
                </a:moveTo>
                <a:cubicBezTo>
                  <a:pt x="10326" y="1136"/>
                  <a:pt x="16121" y="5385"/>
                  <a:pt x="19229" y="11459"/>
                </a:cubicBezTo>
              </a:path>
              <a:path w="19229" h="21298" stroke="0" extrusionOk="0">
                <a:moveTo>
                  <a:pt x="3599" y="-1"/>
                </a:moveTo>
                <a:cubicBezTo>
                  <a:pt x="10326" y="1136"/>
                  <a:pt x="16121" y="5385"/>
                  <a:pt x="19229" y="11459"/>
                </a:cubicBezTo>
                <a:lnTo>
                  <a:pt x="0" y="21298"/>
                </a:lnTo>
                <a:close/>
              </a:path>
            </a:pathLst>
          </a:custGeom>
          <a:noFill/>
          <a:ln w="38100">
            <a:solidFill>
              <a:srgbClr val="99FF33"/>
            </a:solidFill>
            <a:prstDash val="dash"/>
            <a:round/>
            <a:headEnd/>
            <a:tailEnd/>
          </a:ln>
          <a:effectLst/>
        </p:spPr>
        <p:txBody>
          <a:bodyPr wrap="none" anchor="ctr"/>
          <a:lstStyle/>
          <a:p>
            <a:endParaRPr lang="uz-Latn-UZ"/>
          </a:p>
        </p:txBody>
      </p:sp>
      <p:sp>
        <p:nvSpPr>
          <p:cNvPr id="17435" name="Line 27"/>
          <p:cNvSpPr>
            <a:spLocks noChangeShapeType="1"/>
          </p:cNvSpPr>
          <p:nvPr/>
        </p:nvSpPr>
        <p:spPr bwMode="auto">
          <a:xfrm flipV="1">
            <a:off x="4206875" y="4959350"/>
            <a:ext cx="1743075" cy="85725"/>
          </a:xfrm>
          <a:prstGeom prst="line">
            <a:avLst/>
          </a:prstGeom>
          <a:noFill/>
          <a:ln w="38100">
            <a:solidFill>
              <a:srgbClr val="99FF33"/>
            </a:solidFill>
            <a:prstDash val="dash"/>
            <a:round/>
            <a:headEnd/>
            <a:tailEnd/>
          </a:ln>
          <a:effectLst/>
        </p:spPr>
        <p:txBody>
          <a:bodyPr/>
          <a:lstStyle/>
          <a:p>
            <a:endParaRPr lang="uz-Latn-UZ"/>
          </a:p>
        </p:txBody>
      </p:sp>
      <p:sp>
        <p:nvSpPr>
          <p:cNvPr id="17436" name="Line 28"/>
          <p:cNvSpPr>
            <a:spLocks noChangeShapeType="1"/>
          </p:cNvSpPr>
          <p:nvPr/>
        </p:nvSpPr>
        <p:spPr bwMode="auto">
          <a:xfrm flipH="1" flipV="1">
            <a:off x="1649413" y="5334000"/>
            <a:ext cx="1066800" cy="0"/>
          </a:xfrm>
          <a:prstGeom prst="line">
            <a:avLst/>
          </a:prstGeom>
          <a:noFill/>
          <a:ln w="38100">
            <a:solidFill>
              <a:srgbClr val="99FF33"/>
            </a:solidFill>
            <a:prstDash val="dash"/>
            <a:round/>
            <a:headEnd/>
            <a:tailEnd/>
          </a:ln>
          <a:effectLst/>
        </p:spPr>
        <p:txBody>
          <a:bodyPr/>
          <a:lstStyle/>
          <a:p>
            <a:endParaRPr lang="uz-Latn-UZ"/>
          </a:p>
        </p:txBody>
      </p:sp>
      <p:sp>
        <p:nvSpPr>
          <p:cNvPr id="17437" name="Line 29"/>
          <p:cNvSpPr>
            <a:spLocks noChangeShapeType="1"/>
          </p:cNvSpPr>
          <p:nvPr/>
        </p:nvSpPr>
        <p:spPr bwMode="auto">
          <a:xfrm>
            <a:off x="1676400" y="4800600"/>
            <a:ext cx="4279900" cy="6350"/>
          </a:xfrm>
          <a:prstGeom prst="line">
            <a:avLst/>
          </a:prstGeom>
          <a:noFill/>
          <a:ln w="38100">
            <a:solidFill>
              <a:srgbClr val="99FF33"/>
            </a:solidFill>
            <a:prstDash val="dash"/>
            <a:round/>
            <a:headEnd/>
            <a:tailEnd/>
          </a:ln>
          <a:effectLst/>
        </p:spPr>
        <p:txBody>
          <a:bodyPr/>
          <a:lstStyle/>
          <a:p>
            <a:endParaRPr lang="uz-Latn-UZ"/>
          </a:p>
        </p:txBody>
      </p:sp>
      <p:sp>
        <p:nvSpPr>
          <p:cNvPr id="28" name="Date Placeholder 27"/>
          <p:cNvSpPr>
            <a:spLocks noGrp="1"/>
          </p:cNvSpPr>
          <p:nvPr>
            <p:ph type="dt" sz="half" idx="10"/>
          </p:nvPr>
        </p:nvSpPr>
        <p:spPr/>
        <p:txBody>
          <a:bodyPr/>
          <a:lstStyle/>
          <a:p>
            <a:fld id="{316BF6B9-D86A-4B35-97A3-2449CA4B5CEC}" type="datetime1">
              <a:rPr lang="uz-Latn-UZ" smtClean="0"/>
              <a:pPr/>
              <a:t>15/12 2010</a:t>
            </a:fld>
            <a:endParaRPr lang="uz-Latn-UZ"/>
          </a:p>
        </p:txBody>
      </p:sp>
      <p:sp>
        <p:nvSpPr>
          <p:cNvPr id="29" name="Slide Number Placeholder 28"/>
          <p:cNvSpPr>
            <a:spLocks noGrp="1"/>
          </p:cNvSpPr>
          <p:nvPr>
            <p:ph type="sldNum" sz="quarter" idx="12"/>
          </p:nvPr>
        </p:nvSpPr>
        <p:spPr/>
        <p:txBody>
          <a:bodyPr/>
          <a:lstStyle/>
          <a:p>
            <a:fld id="{8E1AD46C-56E5-4B44-BEDD-E369C7BBEEFE}" type="slidenum">
              <a:rPr lang="uz-Latn-UZ" smtClean="0"/>
              <a:pPr/>
              <a:t>69</a:t>
            </a:fld>
            <a:endParaRPr lang="uz-Latn-UZ"/>
          </a:p>
        </p:txBody>
      </p:sp>
      <p:sp>
        <p:nvSpPr>
          <p:cNvPr id="30" name="Footer Placeholder 29"/>
          <p:cNvSpPr>
            <a:spLocks noGrp="1"/>
          </p:cNvSpPr>
          <p:nvPr>
            <p:ph type="ftr" sz="quarter" idx="11"/>
          </p:nvPr>
        </p:nvSpPr>
        <p:spPr/>
        <p:txBody>
          <a:bodyPr/>
          <a:lstStyle/>
          <a:p>
            <a:r>
              <a:rPr lang="vi-VN" smtClean="0"/>
              <a:t>BỘ MÔN VẬT LÝ ĐIỆN TỬ ỨNG DỤNG</a:t>
            </a:r>
            <a:endParaRPr lang="uz-Latn-UZ"/>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ChangeArrowheads="1"/>
          </p:cNvSpPr>
          <p:nvPr/>
        </p:nvSpPr>
        <p:spPr bwMode="auto">
          <a:xfrm>
            <a:off x="250825" y="323850"/>
            <a:ext cx="8820150" cy="1800225"/>
          </a:xfrm>
          <a:prstGeom prst="rect">
            <a:avLst/>
          </a:prstGeom>
          <a:noFill/>
          <a:ln w="9525">
            <a:noFill/>
            <a:miter lim="800000"/>
            <a:headEnd/>
            <a:tailEnd/>
          </a:ln>
        </p:spPr>
        <p:txBody>
          <a:bodyPr anchor="ctr">
            <a:spAutoFit/>
          </a:bodyPr>
          <a:lstStyle/>
          <a:p>
            <a:pPr eaLnBrk="0" hangingPunct="0"/>
            <a:r>
              <a:rPr lang="en-US" sz="2800">
                <a:latin typeface="VNI-Times" pitchFamily="2" charset="0"/>
              </a:rPr>
              <a:t>Ta thaáy hai bieåu thöùc (1) vaø (7) hoaøn toaøn töông töï nhau.</a:t>
            </a:r>
          </a:p>
          <a:p>
            <a:pPr eaLnBrk="0" hangingPunct="0"/>
            <a:r>
              <a:rPr lang="en-US" sz="2800">
                <a:latin typeface="VNI-Times" pitchFamily="2" charset="0"/>
                <a:sym typeface="Symbol" pitchFamily="18" charset="2"/>
              </a:rPr>
              <a:t></a:t>
            </a:r>
            <a:r>
              <a:rPr lang="en-US" sz="2800">
                <a:latin typeface="VNI-Times" pitchFamily="2" charset="0"/>
              </a:rPr>
              <a:t> Coù theå xem quyõ ñaïo cuûa haït tích ñieän trong tröôøng tónh ñieän gioáng nhö ñöôøng ñi cuûa tia saùng trong moät moâi tröôøng xaùc ñònh.</a:t>
            </a:r>
          </a:p>
        </p:txBody>
      </p:sp>
      <p:grpSp>
        <p:nvGrpSpPr>
          <p:cNvPr id="2" name="Group 8"/>
          <p:cNvGrpSpPr>
            <a:grpSpLocks/>
          </p:cNvGrpSpPr>
          <p:nvPr/>
        </p:nvGrpSpPr>
        <p:grpSpPr bwMode="auto">
          <a:xfrm>
            <a:off x="177800" y="2276475"/>
            <a:ext cx="8642350" cy="2678113"/>
            <a:chOff x="112" y="1434"/>
            <a:chExt cx="5444" cy="1687"/>
          </a:xfrm>
        </p:grpSpPr>
        <p:sp>
          <p:nvSpPr>
            <p:cNvPr id="5126" name="Rectangle 5"/>
            <p:cNvSpPr>
              <a:spLocks noChangeArrowheads="1"/>
            </p:cNvSpPr>
            <p:nvPr/>
          </p:nvSpPr>
          <p:spPr bwMode="auto">
            <a:xfrm>
              <a:off x="112" y="1434"/>
              <a:ext cx="5444" cy="1687"/>
            </a:xfrm>
            <a:prstGeom prst="rect">
              <a:avLst/>
            </a:prstGeom>
            <a:noFill/>
            <a:ln w="9525">
              <a:noFill/>
              <a:miter lim="800000"/>
              <a:headEnd/>
              <a:tailEnd/>
            </a:ln>
          </p:spPr>
          <p:txBody>
            <a:bodyPr anchor="ctr">
              <a:spAutoFit/>
            </a:bodyPr>
            <a:lstStyle/>
            <a:p>
              <a:pPr eaLnBrk="0" hangingPunct="0"/>
              <a:r>
                <a:rPr lang="en-US" sz="2800" dirty="0">
                  <a:latin typeface="VNI-Times" pitchFamily="2" charset="0"/>
                </a:rPr>
                <a:t>ÔÛ </a:t>
              </a:r>
              <a:r>
                <a:rPr lang="en-US" sz="2800" dirty="0" err="1">
                  <a:latin typeface="VNI-Times" pitchFamily="2" charset="0"/>
                </a:rPr>
                <a:t>ñaây</a:t>
              </a:r>
              <a:r>
                <a:rPr lang="en-US" sz="2800" dirty="0">
                  <a:latin typeface="VNI-Times" pitchFamily="2" charset="0"/>
                </a:rPr>
                <a:t>,       </a:t>
              </a:r>
              <a:r>
                <a:rPr lang="en-US" sz="2800" dirty="0" err="1">
                  <a:latin typeface="VNI-Times" pitchFamily="2" charset="0"/>
                </a:rPr>
                <a:t>ñoùng</a:t>
              </a:r>
              <a:r>
                <a:rPr lang="en-US" sz="2800" dirty="0">
                  <a:latin typeface="VNI-Times" pitchFamily="2" charset="0"/>
                </a:rPr>
                <a:t> </a:t>
              </a:r>
              <a:r>
                <a:rPr lang="en-US" sz="2800" dirty="0" err="1">
                  <a:latin typeface="VNI-Times" pitchFamily="2" charset="0"/>
                </a:rPr>
                <a:t>vai</a:t>
              </a:r>
              <a:r>
                <a:rPr lang="en-US" sz="2800" dirty="0">
                  <a:latin typeface="VNI-Times" pitchFamily="2" charset="0"/>
                </a:rPr>
                <a:t> </a:t>
              </a:r>
              <a:r>
                <a:rPr lang="en-US" sz="2800" dirty="0" err="1">
                  <a:latin typeface="VNI-Times" pitchFamily="2" charset="0"/>
                </a:rPr>
                <a:t>troø</a:t>
              </a:r>
              <a:r>
                <a:rPr lang="en-US" sz="2800" dirty="0">
                  <a:latin typeface="VNI-Times" pitchFamily="2" charset="0"/>
                </a:rPr>
                <a:t> </a:t>
              </a:r>
              <a:r>
                <a:rPr lang="en-US" sz="2800" dirty="0" err="1">
                  <a:latin typeface="VNI-Times" pitchFamily="2" charset="0"/>
                </a:rPr>
                <a:t>töông</a:t>
              </a:r>
              <a:r>
                <a:rPr lang="en-US" sz="2800" dirty="0">
                  <a:latin typeface="VNI-Times" pitchFamily="2" charset="0"/>
                </a:rPr>
                <a:t> </a:t>
              </a:r>
              <a:r>
                <a:rPr lang="en-US" sz="2800" dirty="0" err="1">
                  <a:latin typeface="VNI-Times" pitchFamily="2" charset="0"/>
                </a:rPr>
                <a:t>töï</a:t>
              </a:r>
              <a:r>
                <a:rPr lang="en-US" sz="2800" dirty="0">
                  <a:latin typeface="VNI-Times" pitchFamily="2" charset="0"/>
                </a:rPr>
                <a:t> </a:t>
              </a:r>
              <a:r>
                <a:rPr lang="en-US" sz="2800" dirty="0" err="1">
                  <a:latin typeface="VNI-Times" pitchFamily="2" charset="0"/>
                </a:rPr>
                <a:t>chieát</a:t>
              </a:r>
              <a:r>
                <a:rPr lang="en-US" sz="2800" dirty="0">
                  <a:latin typeface="VNI-Times" pitchFamily="2" charset="0"/>
                </a:rPr>
                <a:t> </a:t>
              </a:r>
              <a:r>
                <a:rPr lang="en-US" sz="2800" dirty="0" err="1">
                  <a:latin typeface="VNI-Times" pitchFamily="2" charset="0"/>
                </a:rPr>
                <a:t>suaát</a:t>
              </a:r>
              <a:r>
                <a:rPr lang="en-US" sz="2800" dirty="0">
                  <a:latin typeface="VNI-Times" pitchFamily="2" charset="0"/>
                </a:rPr>
                <a:t> n hay </a:t>
              </a:r>
              <a:r>
                <a:rPr lang="en-US" sz="2800" dirty="0" err="1">
                  <a:latin typeface="VNI-Times" pitchFamily="2" charset="0"/>
                </a:rPr>
                <a:t>noùi</a:t>
              </a:r>
              <a:r>
                <a:rPr lang="en-US" sz="2800" dirty="0">
                  <a:latin typeface="VNI-Times" pitchFamily="2" charset="0"/>
                </a:rPr>
                <a:t> </a:t>
              </a:r>
              <a:r>
                <a:rPr lang="en-US" sz="2800" dirty="0" err="1">
                  <a:latin typeface="VNI-Times" pitchFamily="2" charset="0"/>
                </a:rPr>
                <a:t>caùch</a:t>
              </a:r>
              <a:r>
                <a:rPr lang="en-US" sz="2800" dirty="0">
                  <a:latin typeface="VNI-Times" pitchFamily="2" charset="0"/>
                </a:rPr>
                <a:t> </a:t>
              </a:r>
              <a:r>
                <a:rPr lang="en-US" sz="2800" dirty="0" err="1">
                  <a:latin typeface="VNI-Times" pitchFamily="2" charset="0"/>
                </a:rPr>
                <a:t>khaùc</a:t>
              </a:r>
              <a:r>
                <a:rPr lang="en-US" sz="2800" dirty="0">
                  <a:latin typeface="VNI-Times" pitchFamily="2" charset="0"/>
                </a:rPr>
                <a:t> </a:t>
              </a:r>
              <a:r>
                <a:rPr lang="en-US" sz="2800" dirty="0" err="1">
                  <a:latin typeface="VNI-Times" pitchFamily="2" charset="0"/>
                </a:rPr>
                <a:t>söï</a:t>
              </a:r>
              <a:r>
                <a:rPr lang="en-US" sz="2800" dirty="0">
                  <a:latin typeface="VNI-Times" pitchFamily="2" charset="0"/>
                </a:rPr>
                <a:t> </a:t>
              </a:r>
              <a:r>
                <a:rPr lang="en-US" sz="2800" dirty="0" err="1">
                  <a:latin typeface="VNI-Times" pitchFamily="2" charset="0"/>
                </a:rPr>
                <a:t>thay</a:t>
              </a:r>
              <a:r>
                <a:rPr lang="en-US" sz="2800" dirty="0">
                  <a:latin typeface="VNI-Times" pitchFamily="2" charset="0"/>
                </a:rPr>
                <a:t> </a:t>
              </a:r>
              <a:r>
                <a:rPr lang="en-US" sz="2800" dirty="0" err="1">
                  <a:latin typeface="VNI-Times" pitchFamily="2" charset="0"/>
                </a:rPr>
                <a:t>ñoåi</a:t>
              </a:r>
              <a:r>
                <a:rPr lang="en-US" sz="2800" dirty="0">
                  <a:latin typeface="VNI-Times" pitchFamily="2" charset="0"/>
                </a:rPr>
                <a:t> </a:t>
              </a:r>
              <a:r>
                <a:rPr lang="en-US" sz="2800" dirty="0" err="1">
                  <a:latin typeface="VNI-Times" pitchFamily="2" charset="0"/>
                </a:rPr>
                <a:t>cuûa</a:t>
              </a:r>
              <a:r>
                <a:rPr lang="en-US" sz="2800" dirty="0">
                  <a:latin typeface="VNI-Times" pitchFamily="2" charset="0"/>
                </a:rPr>
                <a:t>      </a:t>
              </a:r>
              <a:r>
                <a:rPr lang="en-US" sz="2800" dirty="0" err="1">
                  <a:latin typeface="VNI-Times" pitchFamily="2" charset="0"/>
                </a:rPr>
                <a:t>ñoái</a:t>
              </a:r>
              <a:r>
                <a:rPr lang="en-US" sz="2800" dirty="0">
                  <a:latin typeface="VNI-Times" pitchFamily="2" charset="0"/>
                </a:rPr>
                <a:t> </a:t>
              </a:r>
              <a:r>
                <a:rPr lang="en-US" sz="2800" dirty="0" err="1">
                  <a:latin typeface="VNI-Times" pitchFamily="2" charset="0"/>
                </a:rPr>
                <a:t>vôùi</a:t>
              </a:r>
              <a:r>
                <a:rPr lang="en-US" sz="2800" dirty="0">
                  <a:latin typeface="VNI-Times" pitchFamily="2" charset="0"/>
                </a:rPr>
                <a:t> </a:t>
              </a:r>
              <a:r>
                <a:rPr lang="en-US" sz="2800" dirty="0" err="1">
                  <a:latin typeface="VNI-Times" pitchFamily="2" charset="0"/>
                </a:rPr>
                <a:t>söï</a:t>
              </a:r>
              <a:r>
                <a:rPr lang="en-US" sz="2800" dirty="0">
                  <a:latin typeface="VNI-Times" pitchFamily="2" charset="0"/>
                </a:rPr>
                <a:t> </a:t>
              </a:r>
              <a:r>
                <a:rPr lang="en-US" sz="2800" dirty="0" err="1">
                  <a:latin typeface="VNI-Times" pitchFamily="2" charset="0"/>
                </a:rPr>
                <a:t>chuyeån</a:t>
              </a:r>
              <a:r>
                <a:rPr lang="en-US" sz="2800" dirty="0">
                  <a:latin typeface="VNI-Times" pitchFamily="2" charset="0"/>
                </a:rPr>
                <a:t> </a:t>
              </a:r>
              <a:r>
                <a:rPr lang="en-US" sz="2800" dirty="0" err="1">
                  <a:latin typeface="VNI-Times" pitchFamily="2" charset="0"/>
                </a:rPr>
                <a:t>ñoäng</a:t>
              </a:r>
              <a:r>
                <a:rPr lang="en-US" sz="2800" dirty="0">
                  <a:latin typeface="VNI-Times" pitchFamily="2" charset="0"/>
                </a:rPr>
                <a:t> </a:t>
              </a:r>
              <a:r>
                <a:rPr lang="en-US" sz="2800" dirty="0" err="1">
                  <a:latin typeface="VNI-Times" pitchFamily="2" charset="0"/>
                </a:rPr>
                <a:t>cuûa</a:t>
              </a:r>
              <a:r>
                <a:rPr lang="en-US" sz="2800" dirty="0">
                  <a:latin typeface="VNI-Times" pitchFamily="2" charset="0"/>
                </a:rPr>
                <a:t> </a:t>
              </a:r>
              <a:r>
                <a:rPr lang="en-US" sz="2800" dirty="0" err="1">
                  <a:latin typeface="VNI-Times" pitchFamily="2" charset="0"/>
                </a:rPr>
                <a:t>haït</a:t>
              </a:r>
              <a:r>
                <a:rPr lang="en-US" sz="2800" dirty="0">
                  <a:latin typeface="VNI-Times" pitchFamily="2" charset="0"/>
                </a:rPr>
                <a:t> </a:t>
              </a:r>
              <a:r>
                <a:rPr lang="en-US" sz="2800" dirty="0" err="1">
                  <a:latin typeface="VNI-Times" pitchFamily="2" charset="0"/>
                </a:rPr>
                <a:t>ñieän</a:t>
              </a:r>
              <a:r>
                <a:rPr lang="en-US" sz="2800" dirty="0">
                  <a:latin typeface="VNI-Times" pitchFamily="2" charset="0"/>
                </a:rPr>
                <a:t> </a:t>
              </a:r>
              <a:r>
                <a:rPr lang="en-US" sz="2800" dirty="0" err="1">
                  <a:latin typeface="VNI-Times" pitchFamily="2" charset="0"/>
                </a:rPr>
                <a:t>trong</a:t>
              </a:r>
              <a:r>
                <a:rPr lang="en-US" sz="2800" dirty="0">
                  <a:latin typeface="VNI-Times" pitchFamily="2" charset="0"/>
                </a:rPr>
                <a:t> </a:t>
              </a:r>
              <a:r>
                <a:rPr lang="en-US" sz="2800" dirty="0" err="1">
                  <a:latin typeface="VNI-Times" pitchFamily="2" charset="0"/>
                </a:rPr>
                <a:t>tröôøng</a:t>
              </a:r>
              <a:r>
                <a:rPr lang="en-US" sz="2800" dirty="0">
                  <a:latin typeface="VNI-Times" pitchFamily="2" charset="0"/>
                </a:rPr>
                <a:t> </a:t>
              </a:r>
              <a:r>
                <a:rPr lang="en-US" sz="2800" dirty="0" err="1">
                  <a:latin typeface="VNI-Times" pitchFamily="2" charset="0"/>
                </a:rPr>
                <a:t>tónh</a:t>
              </a:r>
              <a:r>
                <a:rPr lang="en-US" sz="2800" dirty="0">
                  <a:latin typeface="VNI-Times" pitchFamily="2" charset="0"/>
                </a:rPr>
                <a:t> </a:t>
              </a:r>
              <a:r>
                <a:rPr lang="en-US" sz="2800" dirty="0" err="1">
                  <a:latin typeface="VNI-Times" pitchFamily="2" charset="0"/>
                </a:rPr>
                <a:t>cuõng</a:t>
              </a:r>
              <a:r>
                <a:rPr lang="en-US" sz="2800" dirty="0">
                  <a:latin typeface="VNI-Times" pitchFamily="2" charset="0"/>
                </a:rPr>
                <a:t> </a:t>
              </a:r>
              <a:r>
                <a:rPr lang="en-US" sz="2800" dirty="0" err="1">
                  <a:latin typeface="VNI-Times" pitchFamily="2" charset="0"/>
                </a:rPr>
                <a:t>töông</a:t>
              </a:r>
              <a:r>
                <a:rPr lang="en-US" sz="2800" dirty="0">
                  <a:latin typeface="VNI-Times" pitchFamily="2" charset="0"/>
                </a:rPr>
                <a:t> </a:t>
              </a:r>
              <a:r>
                <a:rPr lang="en-US" sz="2800" dirty="0" err="1">
                  <a:latin typeface="VNI-Times" pitchFamily="2" charset="0"/>
                </a:rPr>
                <a:t>töï</a:t>
              </a:r>
              <a:r>
                <a:rPr lang="en-US" sz="2800" dirty="0">
                  <a:latin typeface="VNI-Times" pitchFamily="2" charset="0"/>
                </a:rPr>
                <a:t> </a:t>
              </a:r>
              <a:r>
                <a:rPr lang="en-US" sz="2800" dirty="0" err="1">
                  <a:latin typeface="VNI-Times" pitchFamily="2" charset="0"/>
                </a:rPr>
                <a:t>söï</a:t>
              </a:r>
              <a:r>
                <a:rPr lang="en-US" sz="2800" dirty="0">
                  <a:latin typeface="VNI-Times" pitchFamily="2" charset="0"/>
                </a:rPr>
                <a:t> </a:t>
              </a:r>
              <a:r>
                <a:rPr lang="en-US" sz="2800" dirty="0" err="1">
                  <a:latin typeface="VNI-Times" pitchFamily="2" charset="0"/>
                </a:rPr>
                <a:t>thay</a:t>
              </a:r>
              <a:r>
                <a:rPr lang="en-US" sz="2800" dirty="0">
                  <a:latin typeface="VNI-Times" pitchFamily="2" charset="0"/>
                </a:rPr>
                <a:t> </a:t>
              </a:r>
              <a:r>
                <a:rPr lang="en-US" sz="2800" dirty="0" err="1">
                  <a:latin typeface="VNI-Times" pitchFamily="2" charset="0"/>
                </a:rPr>
                <a:t>ñoåi</a:t>
              </a:r>
              <a:r>
                <a:rPr lang="en-US" sz="2800" dirty="0">
                  <a:latin typeface="VNI-Times" pitchFamily="2" charset="0"/>
                </a:rPr>
                <a:t> </a:t>
              </a:r>
              <a:r>
                <a:rPr lang="en-US" sz="2800" dirty="0" err="1">
                  <a:latin typeface="VNI-Times" pitchFamily="2" charset="0"/>
                </a:rPr>
                <a:t>cuûa</a:t>
              </a:r>
              <a:r>
                <a:rPr lang="en-US" sz="2800" dirty="0">
                  <a:latin typeface="VNI-Times" pitchFamily="2" charset="0"/>
                </a:rPr>
                <a:t> </a:t>
              </a:r>
              <a:r>
                <a:rPr lang="en-US" sz="2800" dirty="0" err="1">
                  <a:latin typeface="VNI-Times" pitchFamily="2" charset="0"/>
                </a:rPr>
                <a:t>chieát</a:t>
              </a:r>
              <a:r>
                <a:rPr lang="en-US" sz="2800" dirty="0">
                  <a:latin typeface="VNI-Times" pitchFamily="2" charset="0"/>
                </a:rPr>
                <a:t> </a:t>
              </a:r>
              <a:r>
                <a:rPr lang="en-US" sz="2800" dirty="0" err="1">
                  <a:latin typeface="VNI-Times" pitchFamily="2" charset="0"/>
                </a:rPr>
                <a:t>suaát</a:t>
              </a:r>
              <a:r>
                <a:rPr lang="en-US" sz="2800" dirty="0">
                  <a:latin typeface="VNI-Times" pitchFamily="2" charset="0"/>
                </a:rPr>
                <a:t> </a:t>
              </a:r>
              <a:r>
                <a:rPr lang="en-US" sz="2800" dirty="0" err="1">
                  <a:latin typeface="VNI-Times" pitchFamily="2" charset="0"/>
                </a:rPr>
                <a:t>trong</a:t>
              </a:r>
              <a:r>
                <a:rPr lang="en-US" sz="2800" dirty="0">
                  <a:latin typeface="VNI-Times" pitchFamily="2" charset="0"/>
                </a:rPr>
                <a:t> </a:t>
              </a:r>
              <a:r>
                <a:rPr lang="en-US" sz="2800" dirty="0" err="1">
                  <a:latin typeface="VNI-Times" pitchFamily="2" charset="0"/>
                </a:rPr>
                <a:t>moâi</a:t>
              </a:r>
              <a:r>
                <a:rPr lang="en-US" sz="2800" dirty="0">
                  <a:latin typeface="VNI-Times" pitchFamily="2" charset="0"/>
                </a:rPr>
                <a:t> </a:t>
              </a:r>
              <a:r>
                <a:rPr lang="en-US" sz="2800" dirty="0" err="1">
                  <a:latin typeface="VNI-Times" pitchFamily="2" charset="0"/>
                </a:rPr>
                <a:t>tröôøng</a:t>
              </a:r>
              <a:r>
                <a:rPr lang="en-US" sz="2800" dirty="0">
                  <a:latin typeface="VNI-Times" pitchFamily="2" charset="0"/>
                </a:rPr>
                <a:t> </a:t>
              </a:r>
              <a:r>
                <a:rPr lang="en-US" sz="2800" dirty="0" err="1">
                  <a:latin typeface="VNI-Times" pitchFamily="2" charset="0"/>
                </a:rPr>
                <a:t>truyeàn</a:t>
              </a:r>
              <a:r>
                <a:rPr lang="en-US" sz="2800" dirty="0">
                  <a:latin typeface="VNI-Times" pitchFamily="2" charset="0"/>
                </a:rPr>
                <a:t> </a:t>
              </a:r>
              <a:r>
                <a:rPr lang="en-US" sz="2800" dirty="0" err="1">
                  <a:latin typeface="VNI-Times" pitchFamily="2" charset="0"/>
                </a:rPr>
                <a:t>saùng</a:t>
              </a:r>
              <a:r>
                <a:rPr lang="en-US" sz="2800" dirty="0">
                  <a:latin typeface="VNI-Times" pitchFamily="2" charset="0"/>
                </a:rPr>
                <a:t>. </a:t>
              </a:r>
              <a:r>
                <a:rPr lang="en-US" sz="2800" dirty="0" err="1">
                  <a:latin typeface="VNI-Times" pitchFamily="2" charset="0"/>
                </a:rPr>
                <a:t>Söï</a:t>
              </a:r>
              <a:r>
                <a:rPr lang="en-US" sz="2800" dirty="0">
                  <a:latin typeface="VNI-Times" pitchFamily="2" charset="0"/>
                </a:rPr>
                <a:t> </a:t>
              </a:r>
              <a:r>
                <a:rPr lang="en-US" sz="2800" dirty="0" err="1">
                  <a:latin typeface="VNI-Times" pitchFamily="2" charset="0"/>
                </a:rPr>
                <a:t>töông</a:t>
              </a:r>
              <a:r>
                <a:rPr lang="en-US" sz="2800" dirty="0">
                  <a:latin typeface="VNI-Times" pitchFamily="2" charset="0"/>
                </a:rPr>
                <a:t> </a:t>
              </a:r>
              <a:r>
                <a:rPr lang="en-US" sz="2800" dirty="0" err="1">
                  <a:latin typeface="VNI-Times" pitchFamily="2" charset="0"/>
                </a:rPr>
                <a:t>töï</a:t>
              </a:r>
              <a:r>
                <a:rPr lang="en-US" sz="2800" dirty="0">
                  <a:latin typeface="VNI-Times" pitchFamily="2" charset="0"/>
                </a:rPr>
                <a:t> </a:t>
              </a:r>
              <a:r>
                <a:rPr lang="en-US" sz="2800" dirty="0" err="1">
                  <a:latin typeface="VNI-Times" pitchFamily="2" charset="0"/>
                </a:rPr>
                <a:t>naøy</a:t>
              </a:r>
              <a:r>
                <a:rPr lang="en-US" sz="2800" dirty="0">
                  <a:latin typeface="VNI-Times" pitchFamily="2" charset="0"/>
                </a:rPr>
                <a:t> </a:t>
              </a:r>
              <a:r>
                <a:rPr lang="en-US" sz="2800" dirty="0" err="1">
                  <a:latin typeface="VNI-Times" pitchFamily="2" charset="0"/>
                </a:rPr>
                <a:t>ñöôïc</a:t>
              </a:r>
              <a:r>
                <a:rPr lang="en-US" sz="2800" dirty="0">
                  <a:latin typeface="VNI-Times" pitchFamily="2" charset="0"/>
                </a:rPr>
                <a:t> </a:t>
              </a:r>
              <a:r>
                <a:rPr lang="en-US" sz="2800" dirty="0" err="1">
                  <a:latin typeface="VNI-Times" pitchFamily="2" charset="0"/>
                </a:rPr>
                <a:t>goïi</a:t>
              </a:r>
              <a:r>
                <a:rPr lang="en-US" sz="2800" dirty="0">
                  <a:latin typeface="VNI-Times" pitchFamily="2" charset="0"/>
                </a:rPr>
                <a:t> </a:t>
              </a:r>
              <a:r>
                <a:rPr lang="en-US" sz="2800" dirty="0" err="1">
                  <a:latin typeface="VNI-Times" pitchFamily="2" charset="0"/>
                </a:rPr>
                <a:t>laø</a:t>
              </a:r>
              <a:r>
                <a:rPr lang="en-US" sz="2800" dirty="0">
                  <a:latin typeface="VNI-Times" pitchFamily="2" charset="0"/>
                </a:rPr>
                <a:t> </a:t>
              </a:r>
              <a:r>
                <a:rPr lang="en-US" sz="2800" dirty="0" err="1">
                  <a:latin typeface="VNI-Times" pitchFamily="2" charset="0"/>
                </a:rPr>
                <a:t>söï</a:t>
              </a:r>
              <a:r>
                <a:rPr lang="en-US" sz="2800" dirty="0">
                  <a:latin typeface="VNI-Times" pitchFamily="2" charset="0"/>
                </a:rPr>
                <a:t> </a:t>
              </a:r>
              <a:r>
                <a:rPr lang="en-US" sz="2800" dirty="0" err="1">
                  <a:latin typeface="VNI-Times" pitchFamily="2" charset="0"/>
                </a:rPr>
                <a:t>töông</a:t>
              </a:r>
              <a:r>
                <a:rPr lang="en-US" sz="2800" dirty="0">
                  <a:latin typeface="VNI-Times" pitchFamily="2" charset="0"/>
                </a:rPr>
                <a:t> </a:t>
              </a:r>
              <a:r>
                <a:rPr lang="en-US" sz="2800" dirty="0" err="1">
                  <a:latin typeface="VNI-Times" pitchFamily="2" charset="0"/>
                </a:rPr>
                <a:t>töï</a:t>
              </a:r>
              <a:r>
                <a:rPr lang="en-US" sz="2800" dirty="0">
                  <a:latin typeface="VNI-Times" pitchFamily="2" charset="0"/>
                </a:rPr>
                <a:t> </a:t>
              </a:r>
              <a:r>
                <a:rPr lang="en-US" sz="2800" dirty="0" err="1">
                  <a:latin typeface="VNI-Times" pitchFamily="2" charset="0"/>
                </a:rPr>
                <a:t>quang</a:t>
              </a:r>
              <a:r>
                <a:rPr lang="en-US" sz="2800" dirty="0">
                  <a:latin typeface="VNI-Times" pitchFamily="2" charset="0"/>
                </a:rPr>
                <a:t> </a:t>
              </a:r>
              <a:r>
                <a:rPr lang="en-US" sz="2800" dirty="0" err="1">
                  <a:latin typeface="VNI-Times" pitchFamily="2" charset="0"/>
                </a:rPr>
                <a:t>cô</a:t>
              </a:r>
              <a:r>
                <a:rPr lang="en-US" sz="2800" dirty="0">
                  <a:latin typeface="VNI-Times" pitchFamily="2" charset="0"/>
                </a:rPr>
                <a:t>, </a:t>
              </a:r>
              <a:r>
                <a:rPr lang="en-US" sz="2800" dirty="0" err="1">
                  <a:latin typeface="VNI-Times" pitchFamily="2" charset="0"/>
                </a:rPr>
                <a:t>cho</a:t>
              </a:r>
              <a:r>
                <a:rPr lang="en-US" sz="2800" dirty="0">
                  <a:latin typeface="VNI-Times" pitchFamily="2" charset="0"/>
                </a:rPr>
                <a:t> </a:t>
              </a:r>
              <a:r>
                <a:rPr lang="en-US" sz="2800" dirty="0" err="1">
                  <a:latin typeface="VNI-Times" pitchFamily="2" charset="0"/>
                </a:rPr>
                <a:t>pheùp</a:t>
              </a:r>
              <a:r>
                <a:rPr lang="en-US" sz="2800" dirty="0">
                  <a:latin typeface="VNI-Times" pitchFamily="2" charset="0"/>
                </a:rPr>
                <a:t> </a:t>
              </a:r>
              <a:r>
                <a:rPr lang="en-US" sz="2800" dirty="0" err="1">
                  <a:latin typeface="VNI-Times" pitchFamily="2" charset="0"/>
                </a:rPr>
                <a:t>ta</a:t>
              </a:r>
              <a:r>
                <a:rPr lang="en-US" sz="2800" dirty="0">
                  <a:latin typeface="VNI-Times" pitchFamily="2" charset="0"/>
                </a:rPr>
                <a:t> </a:t>
              </a:r>
              <a:r>
                <a:rPr lang="en-US" sz="2800" dirty="0" err="1">
                  <a:latin typeface="VNI-Times" pitchFamily="2" charset="0"/>
                </a:rPr>
                <a:t>xaây</a:t>
              </a:r>
              <a:r>
                <a:rPr lang="en-US" sz="2800" dirty="0">
                  <a:latin typeface="VNI-Times" pitchFamily="2" charset="0"/>
                </a:rPr>
                <a:t> </a:t>
              </a:r>
              <a:r>
                <a:rPr lang="en-US" sz="2800" dirty="0" err="1">
                  <a:latin typeface="VNI-Times" pitchFamily="2" charset="0"/>
                </a:rPr>
                <a:t>döïng</a:t>
              </a:r>
              <a:r>
                <a:rPr lang="en-US" sz="2800" dirty="0">
                  <a:latin typeface="VNI-Times" pitchFamily="2" charset="0"/>
                </a:rPr>
                <a:t> </a:t>
              </a:r>
              <a:r>
                <a:rPr lang="en-US" sz="2800" dirty="0" err="1">
                  <a:latin typeface="VNI-Times" pitchFamily="2" charset="0"/>
                </a:rPr>
                <a:t>caùc</a:t>
              </a:r>
              <a:r>
                <a:rPr lang="en-US" sz="2800" dirty="0">
                  <a:latin typeface="VNI-Times" pitchFamily="2" charset="0"/>
                </a:rPr>
                <a:t> </a:t>
              </a:r>
              <a:r>
                <a:rPr lang="en-US" sz="2800" dirty="0" err="1">
                  <a:latin typeface="VNI-Times" pitchFamily="2" charset="0"/>
                </a:rPr>
                <a:t>ñònh</a:t>
              </a:r>
              <a:r>
                <a:rPr lang="en-US" sz="2800" dirty="0">
                  <a:latin typeface="VNI-Times" pitchFamily="2" charset="0"/>
                </a:rPr>
                <a:t> </a:t>
              </a:r>
              <a:r>
                <a:rPr lang="en-US" sz="2800" dirty="0" err="1">
                  <a:latin typeface="VNI-Times" pitchFamily="2" charset="0"/>
                </a:rPr>
                <a:t>luaät</a:t>
              </a:r>
              <a:r>
                <a:rPr lang="en-US" sz="2800" dirty="0">
                  <a:latin typeface="VNI-Times" pitchFamily="2" charset="0"/>
                </a:rPr>
                <a:t> </a:t>
              </a:r>
              <a:r>
                <a:rPr lang="en-US" sz="2800" dirty="0" err="1">
                  <a:latin typeface="VNI-Times" pitchFamily="2" charset="0"/>
                </a:rPr>
                <a:t>lan</a:t>
              </a:r>
              <a:r>
                <a:rPr lang="en-US" sz="2800" dirty="0">
                  <a:latin typeface="VNI-Times" pitchFamily="2" charset="0"/>
                </a:rPr>
                <a:t> </a:t>
              </a:r>
              <a:r>
                <a:rPr lang="en-US" sz="2800" dirty="0" err="1">
                  <a:latin typeface="VNI-Times" pitchFamily="2" charset="0"/>
                </a:rPr>
                <a:t>truyeàn</a:t>
              </a:r>
              <a:r>
                <a:rPr lang="en-US" sz="2800" dirty="0">
                  <a:latin typeface="VNI-Times" pitchFamily="2" charset="0"/>
                </a:rPr>
                <a:t> </a:t>
              </a:r>
              <a:r>
                <a:rPr lang="en-US" sz="2800" dirty="0" err="1">
                  <a:latin typeface="VNI-Times" pitchFamily="2" charset="0"/>
                </a:rPr>
                <a:t>cuûa</a:t>
              </a:r>
              <a:r>
                <a:rPr lang="en-US" sz="2800" dirty="0">
                  <a:latin typeface="VNI-Times" pitchFamily="2" charset="0"/>
                </a:rPr>
                <a:t> </a:t>
              </a:r>
              <a:r>
                <a:rPr lang="en-US" sz="2800" dirty="0" err="1">
                  <a:latin typeface="VNI-Times" pitchFamily="2" charset="0"/>
                </a:rPr>
                <a:t>caùc</a:t>
              </a:r>
              <a:r>
                <a:rPr lang="en-US" sz="2800" dirty="0">
                  <a:latin typeface="VNI-Times" pitchFamily="2" charset="0"/>
                </a:rPr>
                <a:t> </a:t>
              </a:r>
              <a:r>
                <a:rPr lang="en-US" sz="2800" dirty="0" err="1">
                  <a:latin typeface="VNI-Times" pitchFamily="2" charset="0"/>
                </a:rPr>
                <a:t>haït</a:t>
              </a:r>
              <a:r>
                <a:rPr lang="en-US" sz="2800" dirty="0">
                  <a:latin typeface="VNI-Times" pitchFamily="2" charset="0"/>
                </a:rPr>
                <a:t> </a:t>
              </a:r>
              <a:r>
                <a:rPr lang="en-US" sz="2800" dirty="0" err="1">
                  <a:latin typeface="VNI-Times" pitchFamily="2" charset="0"/>
                </a:rPr>
                <a:t>ñieän</a:t>
              </a:r>
              <a:r>
                <a:rPr lang="en-US" sz="2800" dirty="0">
                  <a:latin typeface="VNI-Times" pitchFamily="2" charset="0"/>
                </a:rPr>
                <a:t>. </a:t>
              </a:r>
            </a:p>
          </p:txBody>
        </p:sp>
        <p:graphicFrame>
          <p:nvGraphicFramePr>
            <p:cNvPr id="5122" name="Object 6"/>
            <p:cNvGraphicFramePr>
              <a:graphicFrameLocks noChangeAspect="1"/>
            </p:cNvGraphicFramePr>
            <p:nvPr/>
          </p:nvGraphicFramePr>
          <p:xfrm>
            <a:off x="793" y="1480"/>
            <a:ext cx="453" cy="280"/>
          </p:xfrm>
          <a:graphic>
            <a:graphicData uri="http://schemas.openxmlformats.org/presentationml/2006/ole">
              <p:oleObj spid="_x0000_s99330" name="Equation" r:id="rId3" imgW="279360" imgH="228600" progId="">
                <p:embed/>
              </p:oleObj>
            </a:graphicData>
          </a:graphic>
        </p:graphicFrame>
        <p:graphicFrame>
          <p:nvGraphicFramePr>
            <p:cNvPr id="5123" name="Object 7"/>
            <p:cNvGraphicFramePr>
              <a:graphicFrameLocks noChangeAspect="1"/>
            </p:cNvGraphicFramePr>
            <p:nvPr/>
          </p:nvGraphicFramePr>
          <p:xfrm>
            <a:off x="2563" y="1752"/>
            <a:ext cx="453" cy="280"/>
          </p:xfrm>
          <a:graphic>
            <a:graphicData uri="http://schemas.openxmlformats.org/presentationml/2006/ole">
              <p:oleObj spid="_x0000_s99331" name="Equation" r:id="rId4" imgW="279360" imgH="228600" progId="">
                <p:embed/>
              </p:oleObj>
            </a:graphicData>
          </a:graphic>
        </p:graphicFrame>
      </p:grpSp>
      <p:sp>
        <p:nvSpPr>
          <p:cNvPr id="7" name="Date Placeholder 6"/>
          <p:cNvSpPr>
            <a:spLocks noGrp="1"/>
          </p:cNvSpPr>
          <p:nvPr>
            <p:ph type="dt" sz="half" idx="10"/>
          </p:nvPr>
        </p:nvSpPr>
        <p:spPr/>
        <p:txBody>
          <a:bodyPr/>
          <a:lstStyle/>
          <a:p>
            <a:fld id="{42D91301-8893-4589-98E9-E1DEECD765D5}" type="datetime1">
              <a:rPr lang="uz-Latn-UZ" smtClean="0"/>
              <a:pPr/>
              <a:t>15/12 2010</a:t>
            </a:fld>
            <a:endParaRPr lang="uz-Latn-UZ"/>
          </a:p>
        </p:txBody>
      </p:sp>
      <p:sp>
        <p:nvSpPr>
          <p:cNvPr id="8" name="Slide Number Placeholder 7"/>
          <p:cNvSpPr>
            <a:spLocks noGrp="1"/>
          </p:cNvSpPr>
          <p:nvPr>
            <p:ph type="sldNum" sz="quarter" idx="12"/>
          </p:nvPr>
        </p:nvSpPr>
        <p:spPr/>
        <p:txBody>
          <a:bodyPr/>
          <a:lstStyle/>
          <a:p>
            <a:fld id="{8E1AD46C-56E5-4B44-BEDD-E369C7BBEEFE}" type="slidenum">
              <a:rPr lang="uz-Latn-UZ" smtClean="0"/>
              <a:pPr/>
              <a:t>7</a:t>
            </a:fld>
            <a:endParaRPr lang="uz-Latn-UZ"/>
          </a:p>
        </p:txBody>
      </p:sp>
      <p:sp>
        <p:nvSpPr>
          <p:cNvPr id="9" name="Footer Placeholder 8"/>
          <p:cNvSpPr>
            <a:spLocks noGrp="1"/>
          </p:cNvSpPr>
          <p:nvPr>
            <p:ph type="ftr" sz="quarter" idx="11"/>
          </p:nvPr>
        </p:nvSpPr>
        <p:spPr/>
        <p:txBody>
          <a:bodyPr/>
          <a:lstStyle/>
          <a:p>
            <a:r>
              <a:rPr lang="vi-VN" smtClean="0"/>
              <a:t>BỘ MÔN VẬT LÝ ĐIỆN TỬ ỨNG DỤNG</a:t>
            </a:r>
            <a:endParaRPr lang="uz-Latn-UZ"/>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Arc 4"/>
          <p:cNvSpPr>
            <a:spLocks/>
          </p:cNvSpPr>
          <p:nvPr/>
        </p:nvSpPr>
        <p:spPr bwMode="auto">
          <a:xfrm flipH="1">
            <a:off x="2400300" y="1370013"/>
            <a:ext cx="3641725" cy="3643312"/>
          </a:xfrm>
          <a:custGeom>
            <a:avLst/>
            <a:gdLst>
              <a:gd name="G0" fmla="+- 0 0 0"/>
              <a:gd name="G1" fmla="+- 21600 0 0"/>
              <a:gd name="G2" fmla="+- 21600 0 0"/>
              <a:gd name="T0" fmla="*/ 0 w 21594"/>
              <a:gd name="T1" fmla="*/ 0 h 21600"/>
              <a:gd name="T2" fmla="*/ 21594 w 21594"/>
              <a:gd name="T3" fmla="*/ 21072 h 21600"/>
              <a:gd name="T4" fmla="*/ 0 w 21594"/>
              <a:gd name="T5" fmla="*/ 21600 h 21600"/>
            </a:gdLst>
            <a:ahLst/>
            <a:cxnLst>
              <a:cxn ang="0">
                <a:pos x="T0" y="T1"/>
              </a:cxn>
              <a:cxn ang="0">
                <a:pos x="T2" y="T3"/>
              </a:cxn>
              <a:cxn ang="0">
                <a:pos x="T4" y="T5"/>
              </a:cxn>
            </a:cxnLst>
            <a:rect l="0" t="0" r="r" b="b"/>
            <a:pathLst>
              <a:path w="21594" h="21600" fill="none" extrusionOk="0">
                <a:moveTo>
                  <a:pt x="-1" y="0"/>
                </a:moveTo>
                <a:cubicBezTo>
                  <a:pt x="11723" y="0"/>
                  <a:pt x="21306" y="9351"/>
                  <a:pt x="21593" y="21072"/>
                </a:cubicBezTo>
              </a:path>
              <a:path w="21594" h="21600" stroke="0" extrusionOk="0">
                <a:moveTo>
                  <a:pt x="-1" y="0"/>
                </a:moveTo>
                <a:cubicBezTo>
                  <a:pt x="11723" y="0"/>
                  <a:pt x="21306" y="9351"/>
                  <a:pt x="21593" y="21072"/>
                </a:cubicBezTo>
                <a:lnTo>
                  <a:pt x="0" y="21600"/>
                </a:lnTo>
                <a:close/>
              </a:path>
            </a:pathLst>
          </a:custGeom>
          <a:noFill/>
          <a:ln w="38100">
            <a:solidFill>
              <a:schemeClr val="tx1"/>
            </a:solidFill>
            <a:round/>
            <a:headEnd/>
            <a:tailEnd/>
          </a:ln>
          <a:effectLst/>
        </p:spPr>
        <p:txBody>
          <a:bodyPr wrap="none" anchor="ctr"/>
          <a:lstStyle/>
          <a:p>
            <a:endParaRPr lang="uz-Latn-UZ"/>
          </a:p>
        </p:txBody>
      </p:sp>
      <p:sp>
        <p:nvSpPr>
          <p:cNvPr id="18437" name="Arc 5"/>
          <p:cNvSpPr>
            <a:spLocks/>
          </p:cNvSpPr>
          <p:nvPr/>
        </p:nvSpPr>
        <p:spPr bwMode="auto">
          <a:xfrm flipH="1">
            <a:off x="3649663" y="1368425"/>
            <a:ext cx="2500312" cy="3643313"/>
          </a:xfrm>
          <a:custGeom>
            <a:avLst/>
            <a:gdLst>
              <a:gd name="G0" fmla="+- 0 0 0"/>
              <a:gd name="G1" fmla="+- 21600 0 0"/>
              <a:gd name="G2" fmla="+- 21600 0 0"/>
              <a:gd name="T0" fmla="*/ 0 w 21595"/>
              <a:gd name="T1" fmla="*/ 0 h 21600"/>
              <a:gd name="T2" fmla="*/ 21595 w 21595"/>
              <a:gd name="T3" fmla="*/ 21121 h 21600"/>
              <a:gd name="T4" fmla="*/ 0 w 21595"/>
              <a:gd name="T5" fmla="*/ 21600 h 21600"/>
            </a:gdLst>
            <a:ahLst/>
            <a:cxnLst>
              <a:cxn ang="0">
                <a:pos x="T0" y="T1"/>
              </a:cxn>
              <a:cxn ang="0">
                <a:pos x="T2" y="T3"/>
              </a:cxn>
              <a:cxn ang="0">
                <a:pos x="T4" y="T5"/>
              </a:cxn>
            </a:cxnLst>
            <a:rect l="0" t="0" r="r" b="b"/>
            <a:pathLst>
              <a:path w="21595" h="21600" fill="none" extrusionOk="0">
                <a:moveTo>
                  <a:pt x="-1" y="0"/>
                </a:moveTo>
                <a:cubicBezTo>
                  <a:pt x="11742" y="0"/>
                  <a:pt x="21334" y="9381"/>
                  <a:pt x="21594" y="21121"/>
                </a:cubicBezTo>
              </a:path>
              <a:path w="21595" h="21600" stroke="0" extrusionOk="0">
                <a:moveTo>
                  <a:pt x="-1" y="0"/>
                </a:moveTo>
                <a:cubicBezTo>
                  <a:pt x="11742" y="0"/>
                  <a:pt x="21334" y="9381"/>
                  <a:pt x="21594" y="21121"/>
                </a:cubicBezTo>
                <a:lnTo>
                  <a:pt x="0" y="21600"/>
                </a:lnTo>
                <a:close/>
              </a:path>
            </a:pathLst>
          </a:custGeom>
          <a:noFill/>
          <a:ln w="38100">
            <a:solidFill>
              <a:schemeClr val="tx1"/>
            </a:solidFill>
            <a:round/>
            <a:headEnd/>
            <a:tailEnd/>
          </a:ln>
          <a:effectLst/>
        </p:spPr>
        <p:txBody>
          <a:bodyPr wrap="none" anchor="ctr"/>
          <a:lstStyle/>
          <a:p>
            <a:endParaRPr lang="uz-Latn-UZ"/>
          </a:p>
        </p:txBody>
      </p:sp>
      <p:sp>
        <p:nvSpPr>
          <p:cNvPr id="18438" name="Arc 6"/>
          <p:cNvSpPr>
            <a:spLocks/>
          </p:cNvSpPr>
          <p:nvPr/>
        </p:nvSpPr>
        <p:spPr bwMode="auto">
          <a:xfrm flipH="1">
            <a:off x="4953000" y="1371600"/>
            <a:ext cx="1196975" cy="3641725"/>
          </a:xfrm>
          <a:custGeom>
            <a:avLst/>
            <a:gdLst>
              <a:gd name="G0" fmla="+- 0 0 0"/>
              <a:gd name="G1" fmla="+- 21600 0 0"/>
              <a:gd name="G2" fmla="+- 21600 0 0"/>
              <a:gd name="T0" fmla="*/ 0 w 21594"/>
              <a:gd name="T1" fmla="*/ 0 h 21600"/>
              <a:gd name="T2" fmla="*/ 21594 w 21594"/>
              <a:gd name="T3" fmla="*/ 21100 h 21600"/>
              <a:gd name="T4" fmla="*/ 0 w 21594"/>
              <a:gd name="T5" fmla="*/ 21600 h 21600"/>
            </a:gdLst>
            <a:ahLst/>
            <a:cxnLst>
              <a:cxn ang="0">
                <a:pos x="T0" y="T1"/>
              </a:cxn>
              <a:cxn ang="0">
                <a:pos x="T2" y="T3"/>
              </a:cxn>
              <a:cxn ang="0">
                <a:pos x="T4" y="T5"/>
              </a:cxn>
            </a:cxnLst>
            <a:rect l="0" t="0" r="r" b="b"/>
            <a:pathLst>
              <a:path w="21594" h="21600" fill="none" extrusionOk="0">
                <a:moveTo>
                  <a:pt x="-1" y="0"/>
                </a:moveTo>
                <a:cubicBezTo>
                  <a:pt x="11734" y="0"/>
                  <a:pt x="21322" y="9368"/>
                  <a:pt x="21594" y="21099"/>
                </a:cubicBezTo>
              </a:path>
              <a:path w="21594" h="21600" stroke="0" extrusionOk="0">
                <a:moveTo>
                  <a:pt x="-1" y="0"/>
                </a:moveTo>
                <a:cubicBezTo>
                  <a:pt x="11734" y="0"/>
                  <a:pt x="21322" y="9368"/>
                  <a:pt x="21594" y="21099"/>
                </a:cubicBezTo>
                <a:lnTo>
                  <a:pt x="0" y="21600"/>
                </a:lnTo>
                <a:close/>
              </a:path>
            </a:pathLst>
          </a:custGeom>
          <a:noFill/>
          <a:ln w="38100">
            <a:solidFill>
              <a:schemeClr val="tx1"/>
            </a:solidFill>
            <a:round/>
            <a:headEnd/>
            <a:tailEnd/>
          </a:ln>
          <a:effectLst/>
        </p:spPr>
        <p:txBody>
          <a:bodyPr wrap="none" anchor="ctr"/>
          <a:lstStyle/>
          <a:p>
            <a:endParaRPr lang="uz-Latn-UZ"/>
          </a:p>
        </p:txBody>
      </p:sp>
      <p:sp>
        <p:nvSpPr>
          <p:cNvPr id="18439" name="Rectangle 7"/>
          <p:cNvSpPr>
            <a:spLocks noChangeArrowheads="1"/>
          </p:cNvSpPr>
          <p:nvPr/>
        </p:nvSpPr>
        <p:spPr bwMode="auto">
          <a:xfrm>
            <a:off x="3975100" y="1046163"/>
            <a:ext cx="2500313" cy="652462"/>
          </a:xfrm>
          <a:prstGeom prst="rect">
            <a:avLst/>
          </a:prstGeom>
          <a:solidFill>
            <a:schemeClr val="bg1"/>
          </a:solidFill>
          <a:ln w="38100">
            <a:noFill/>
            <a:miter lim="800000"/>
            <a:headEnd/>
            <a:tailEnd/>
          </a:ln>
          <a:effectLst/>
        </p:spPr>
        <p:txBody>
          <a:bodyPr wrap="none" anchor="ctr"/>
          <a:lstStyle/>
          <a:p>
            <a:endParaRPr lang="uz-Latn-UZ"/>
          </a:p>
        </p:txBody>
      </p:sp>
      <p:sp>
        <p:nvSpPr>
          <p:cNvPr id="18440" name="Line 8"/>
          <p:cNvSpPr>
            <a:spLocks noChangeShapeType="1"/>
          </p:cNvSpPr>
          <p:nvPr/>
        </p:nvSpPr>
        <p:spPr bwMode="auto">
          <a:xfrm>
            <a:off x="381000" y="4919663"/>
            <a:ext cx="6629400" cy="0"/>
          </a:xfrm>
          <a:prstGeom prst="line">
            <a:avLst/>
          </a:prstGeom>
          <a:noFill/>
          <a:ln w="38100">
            <a:solidFill>
              <a:schemeClr val="tx1"/>
            </a:solidFill>
            <a:round/>
            <a:headEnd/>
            <a:tailEnd/>
          </a:ln>
          <a:effectLst/>
        </p:spPr>
        <p:txBody>
          <a:bodyPr/>
          <a:lstStyle/>
          <a:p>
            <a:endParaRPr lang="uz-Latn-UZ"/>
          </a:p>
        </p:txBody>
      </p:sp>
      <p:sp>
        <p:nvSpPr>
          <p:cNvPr id="18441" name="Freeform 9"/>
          <p:cNvSpPr>
            <a:spLocks/>
          </p:cNvSpPr>
          <p:nvPr/>
        </p:nvSpPr>
        <p:spPr bwMode="auto">
          <a:xfrm>
            <a:off x="457200" y="3852863"/>
            <a:ext cx="5257800" cy="1066800"/>
          </a:xfrm>
          <a:custGeom>
            <a:avLst/>
            <a:gdLst/>
            <a:ahLst/>
            <a:cxnLst>
              <a:cxn ang="0">
                <a:pos x="0" y="0"/>
              </a:cxn>
              <a:cxn ang="0">
                <a:pos x="1344" y="0"/>
              </a:cxn>
              <a:cxn ang="0">
                <a:pos x="2064" y="96"/>
              </a:cxn>
              <a:cxn ang="0">
                <a:pos x="2832" y="384"/>
              </a:cxn>
              <a:cxn ang="0">
                <a:pos x="3312" y="672"/>
              </a:cxn>
            </a:cxnLst>
            <a:rect l="0" t="0" r="r" b="b"/>
            <a:pathLst>
              <a:path w="3312" h="672">
                <a:moveTo>
                  <a:pt x="0" y="0"/>
                </a:moveTo>
                <a:lnTo>
                  <a:pt x="1344" y="0"/>
                </a:lnTo>
                <a:lnTo>
                  <a:pt x="2064" y="96"/>
                </a:lnTo>
                <a:lnTo>
                  <a:pt x="2832" y="384"/>
                </a:lnTo>
                <a:lnTo>
                  <a:pt x="3312" y="672"/>
                </a:lnTo>
              </a:path>
            </a:pathLst>
          </a:custGeom>
          <a:noFill/>
          <a:ln w="38100" cmpd="sng">
            <a:solidFill>
              <a:schemeClr val="tx1"/>
            </a:solidFill>
            <a:round/>
            <a:headEnd/>
            <a:tailEnd/>
          </a:ln>
          <a:effectLst/>
        </p:spPr>
        <p:txBody>
          <a:bodyPr/>
          <a:lstStyle/>
          <a:p>
            <a:endParaRPr lang="uz-Latn-UZ"/>
          </a:p>
        </p:txBody>
      </p:sp>
      <p:sp>
        <p:nvSpPr>
          <p:cNvPr id="18442" name="Freeform 10"/>
          <p:cNvSpPr>
            <a:spLocks/>
          </p:cNvSpPr>
          <p:nvPr/>
        </p:nvSpPr>
        <p:spPr bwMode="auto">
          <a:xfrm>
            <a:off x="914400" y="3090863"/>
            <a:ext cx="4791075" cy="1820862"/>
          </a:xfrm>
          <a:custGeom>
            <a:avLst/>
            <a:gdLst/>
            <a:ahLst/>
            <a:cxnLst>
              <a:cxn ang="0">
                <a:pos x="0" y="0"/>
              </a:cxn>
              <a:cxn ang="0">
                <a:pos x="1296" y="0"/>
              </a:cxn>
              <a:cxn ang="0">
                <a:pos x="1872" y="240"/>
              </a:cxn>
              <a:cxn ang="0">
                <a:pos x="2592" y="672"/>
              </a:cxn>
              <a:cxn ang="0">
                <a:pos x="3018" y="1147"/>
              </a:cxn>
            </a:cxnLst>
            <a:rect l="0" t="0" r="r" b="b"/>
            <a:pathLst>
              <a:path w="3018" h="1147">
                <a:moveTo>
                  <a:pt x="0" y="0"/>
                </a:moveTo>
                <a:lnTo>
                  <a:pt x="1296" y="0"/>
                </a:lnTo>
                <a:lnTo>
                  <a:pt x="1872" y="240"/>
                </a:lnTo>
                <a:lnTo>
                  <a:pt x="2592" y="672"/>
                </a:lnTo>
                <a:lnTo>
                  <a:pt x="3018" y="1147"/>
                </a:lnTo>
              </a:path>
            </a:pathLst>
          </a:custGeom>
          <a:noFill/>
          <a:ln w="38100" cmpd="sng">
            <a:solidFill>
              <a:schemeClr val="tx1"/>
            </a:solidFill>
            <a:round/>
            <a:headEnd/>
            <a:tailEnd/>
          </a:ln>
          <a:effectLst/>
        </p:spPr>
        <p:txBody>
          <a:bodyPr/>
          <a:lstStyle/>
          <a:p>
            <a:endParaRPr lang="uz-Latn-UZ"/>
          </a:p>
        </p:txBody>
      </p:sp>
      <p:sp>
        <p:nvSpPr>
          <p:cNvPr id="18443" name="Freeform 11"/>
          <p:cNvSpPr>
            <a:spLocks/>
          </p:cNvSpPr>
          <p:nvPr/>
        </p:nvSpPr>
        <p:spPr bwMode="auto">
          <a:xfrm>
            <a:off x="1447800" y="2328863"/>
            <a:ext cx="4264025" cy="2586037"/>
          </a:xfrm>
          <a:custGeom>
            <a:avLst/>
            <a:gdLst/>
            <a:ahLst/>
            <a:cxnLst>
              <a:cxn ang="0">
                <a:pos x="0" y="0"/>
              </a:cxn>
              <a:cxn ang="0">
                <a:pos x="1344" y="0"/>
              </a:cxn>
              <a:cxn ang="0">
                <a:pos x="1728" y="288"/>
              </a:cxn>
              <a:cxn ang="0">
                <a:pos x="2256" y="864"/>
              </a:cxn>
              <a:cxn ang="0">
                <a:pos x="2686" y="1629"/>
              </a:cxn>
            </a:cxnLst>
            <a:rect l="0" t="0" r="r" b="b"/>
            <a:pathLst>
              <a:path w="2686" h="1629">
                <a:moveTo>
                  <a:pt x="0" y="0"/>
                </a:moveTo>
                <a:lnTo>
                  <a:pt x="1344" y="0"/>
                </a:lnTo>
                <a:lnTo>
                  <a:pt x="1728" y="288"/>
                </a:lnTo>
                <a:lnTo>
                  <a:pt x="2256" y="864"/>
                </a:lnTo>
                <a:lnTo>
                  <a:pt x="2686" y="1629"/>
                </a:lnTo>
              </a:path>
            </a:pathLst>
          </a:custGeom>
          <a:noFill/>
          <a:ln w="38100" cmpd="sng">
            <a:solidFill>
              <a:schemeClr val="tx1"/>
            </a:solidFill>
            <a:round/>
            <a:headEnd/>
            <a:tailEnd/>
          </a:ln>
          <a:effectLst/>
        </p:spPr>
        <p:txBody>
          <a:bodyPr/>
          <a:lstStyle/>
          <a:p>
            <a:endParaRPr lang="uz-Latn-UZ"/>
          </a:p>
        </p:txBody>
      </p:sp>
      <p:sp>
        <p:nvSpPr>
          <p:cNvPr id="10" name="Date Placeholder 9"/>
          <p:cNvSpPr>
            <a:spLocks noGrp="1"/>
          </p:cNvSpPr>
          <p:nvPr>
            <p:ph type="dt" sz="half" idx="10"/>
          </p:nvPr>
        </p:nvSpPr>
        <p:spPr/>
        <p:txBody>
          <a:bodyPr/>
          <a:lstStyle/>
          <a:p>
            <a:fld id="{0CD62865-BC9F-4F69-A024-89DA2CAC7FAE}" type="datetime1">
              <a:rPr lang="uz-Latn-UZ" smtClean="0"/>
              <a:pPr/>
              <a:t>15/12 2010</a:t>
            </a:fld>
            <a:endParaRPr lang="uz-Latn-UZ"/>
          </a:p>
        </p:txBody>
      </p:sp>
      <p:sp>
        <p:nvSpPr>
          <p:cNvPr id="11" name="Slide Number Placeholder 10"/>
          <p:cNvSpPr>
            <a:spLocks noGrp="1"/>
          </p:cNvSpPr>
          <p:nvPr>
            <p:ph type="sldNum" sz="quarter" idx="12"/>
          </p:nvPr>
        </p:nvSpPr>
        <p:spPr/>
        <p:txBody>
          <a:bodyPr/>
          <a:lstStyle/>
          <a:p>
            <a:fld id="{8E1AD46C-56E5-4B44-BEDD-E369C7BBEEFE}" type="slidenum">
              <a:rPr lang="uz-Latn-UZ" smtClean="0"/>
              <a:pPr/>
              <a:t>70</a:t>
            </a:fld>
            <a:endParaRPr lang="uz-Latn-UZ"/>
          </a:p>
        </p:txBody>
      </p:sp>
      <p:sp>
        <p:nvSpPr>
          <p:cNvPr id="12" name="Footer Placeholder 11"/>
          <p:cNvSpPr>
            <a:spLocks noGrp="1"/>
          </p:cNvSpPr>
          <p:nvPr>
            <p:ph type="ftr" sz="quarter" idx="11"/>
          </p:nvPr>
        </p:nvSpPr>
        <p:spPr/>
        <p:txBody>
          <a:bodyPr/>
          <a:lstStyle/>
          <a:p>
            <a:r>
              <a:rPr lang="vi-VN" smtClean="0"/>
              <a:t>BỘ MÔN VẬT LÝ ĐIỆN TỬ ỨNG DỤNG</a:t>
            </a:r>
            <a:endParaRPr lang="uz-Latn-UZ"/>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latin typeface="VNI-Times" pitchFamily="2" charset="0"/>
              </a:rPr>
              <a:t>Caùc</a:t>
            </a:r>
            <a:r>
              <a:rPr lang="en-US" dirty="0" smtClean="0">
                <a:latin typeface="VNI-Times" pitchFamily="2" charset="0"/>
              </a:rPr>
              <a:t> </a:t>
            </a:r>
            <a:r>
              <a:rPr lang="en-US" dirty="0" err="1" smtClean="0">
                <a:latin typeface="VNI-Times" pitchFamily="2" charset="0"/>
              </a:rPr>
              <a:t>ñònh</a:t>
            </a:r>
            <a:r>
              <a:rPr lang="en-US" dirty="0" smtClean="0">
                <a:latin typeface="VNI-Times" pitchFamily="2" charset="0"/>
              </a:rPr>
              <a:t> </a:t>
            </a:r>
            <a:r>
              <a:rPr lang="en-US" dirty="0" err="1" smtClean="0">
                <a:latin typeface="VNI-Times" pitchFamily="2" charset="0"/>
              </a:rPr>
              <a:t>luaät</a:t>
            </a:r>
            <a:r>
              <a:rPr lang="en-US" dirty="0" smtClean="0">
                <a:latin typeface="VNI-Times" pitchFamily="2" charset="0"/>
              </a:rPr>
              <a:t> </a:t>
            </a:r>
            <a:r>
              <a:rPr lang="en-US" dirty="0" err="1" smtClean="0">
                <a:latin typeface="VNI-Times" pitchFamily="2" charset="0"/>
              </a:rPr>
              <a:t>ñoù</a:t>
            </a:r>
            <a:r>
              <a:rPr lang="en-US" dirty="0" smtClean="0">
                <a:latin typeface="VNI-Times" pitchFamily="2" charset="0"/>
              </a:rPr>
              <a:t> </a:t>
            </a:r>
            <a:r>
              <a:rPr lang="en-US" dirty="0" err="1" smtClean="0">
                <a:latin typeface="VNI-Times" pitchFamily="2" charset="0"/>
              </a:rPr>
              <a:t>coù</a:t>
            </a:r>
            <a:r>
              <a:rPr lang="en-US" dirty="0" smtClean="0">
                <a:latin typeface="VNI-Times" pitchFamily="2" charset="0"/>
              </a:rPr>
              <a:t> </a:t>
            </a:r>
            <a:r>
              <a:rPr lang="en-US" dirty="0" err="1" smtClean="0">
                <a:latin typeface="VNI-Times" pitchFamily="2" charset="0"/>
              </a:rPr>
              <a:t>theå</a:t>
            </a:r>
            <a:r>
              <a:rPr lang="en-US" dirty="0" smtClean="0">
                <a:latin typeface="VNI-Times" pitchFamily="2" charset="0"/>
              </a:rPr>
              <a:t> </a:t>
            </a:r>
            <a:r>
              <a:rPr lang="en-US" dirty="0" err="1" smtClean="0">
                <a:latin typeface="VNI-Times" pitchFamily="2" charset="0"/>
              </a:rPr>
              <a:t>coi</a:t>
            </a:r>
            <a:r>
              <a:rPr lang="en-US" dirty="0" smtClean="0">
                <a:latin typeface="VNI-Times" pitchFamily="2" charset="0"/>
              </a:rPr>
              <a:t> </a:t>
            </a:r>
            <a:r>
              <a:rPr lang="en-US" dirty="0" err="1" smtClean="0">
                <a:latin typeface="VNI-Times" pitchFamily="2" charset="0"/>
              </a:rPr>
              <a:t>laø</a:t>
            </a:r>
            <a:r>
              <a:rPr lang="en-US" dirty="0" smtClean="0">
                <a:latin typeface="VNI-Times" pitchFamily="2" charset="0"/>
              </a:rPr>
              <a:t> </a:t>
            </a:r>
            <a:r>
              <a:rPr lang="en-US" dirty="0" err="1" smtClean="0">
                <a:latin typeface="VNI-Times" pitchFamily="2" charset="0"/>
              </a:rPr>
              <a:t>caùc</a:t>
            </a:r>
            <a:r>
              <a:rPr lang="en-US" dirty="0" smtClean="0">
                <a:latin typeface="VNI-Times" pitchFamily="2" charset="0"/>
              </a:rPr>
              <a:t> </a:t>
            </a:r>
            <a:r>
              <a:rPr lang="en-US" dirty="0" err="1" smtClean="0">
                <a:latin typeface="VNI-Times" pitchFamily="2" charset="0"/>
              </a:rPr>
              <a:t>ñònh</a:t>
            </a:r>
            <a:r>
              <a:rPr lang="en-US" dirty="0" smtClean="0">
                <a:latin typeface="VNI-Times" pitchFamily="2" charset="0"/>
              </a:rPr>
              <a:t> </a:t>
            </a:r>
            <a:r>
              <a:rPr lang="en-US" dirty="0" err="1" smtClean="0">
                <a:latin typeface="VNI-Times" pitchFamily="2" charset="0"/>
              </a:rPr>
              <a:t>luaät</a:t>
            </a:r>
            <a:r>
              <a:rPr lang="en-US" dirty="0" smtClean="0">
                <a:latin typeface="VNI-Times" pitchFamily="2" charset="0"/>
              </a:rPr>
              <a:t> </a:t>
            </a:r>
            <a:r>
              <a:rPr lang="en-US" dirty="0" err="1" smtClean="0">
                <a:latin typeface="VNI-Times" pitchFamily="2" charset="0"/>
              </a:rPr>
              <a:t>quang</a:t>
            </a:r>
            <a:r>
              <a:rPr lang="en-US" dirty="0" smtClean="0">
                <a:latin typeface="VNI-Times" pitchFamily="2" charset="0"/>
              </a:rPr>
              <a:t> </a:t>
            </a:r>
            <a:r>
              <a:rPr lang="en-US" dirty="0" err="1" smtClean="0">
                <a:latin typeface="VNI-Times" pitchFamily="2" charset="0"/>
              </a:rPr>
              <a:t>hoïc</a:t>
            </a:r>
            <a:r>
              <a:rPr lang="en-US" dirty="0" smtClean="0">
                <a:latin typeface="VNI-Times" pitchFamily="2" charset="0"/>
              </a:rPr>
              <a:t> </a:t>
            </a:r>
            <a:r>
              <a:rPr lang="en-US" dirty="0" err="1" smtClean="0">
                <a:latin typeface="VNI-Times" pitchFamily="2" charset="0"/>
              </a:rPr>
              <a:t>cuûa</a:t>
            </a:r>
            <a:r>
              <a:rPr lang="en-US" dirty="0" smtClean="0">
                <a:latin typeface="VNI-Times" pitchFamily="2" charset="0"/>
              </a:rPr>
              <a:t> </a:t>
            </a:r>
            <a:r>
              <a:rPr lang="en-US" dirty="0" err="1" smtClean="0">
                <a:latin typeface="VNI-Times" pitchFamily="2" charset="0"/>
              </a:rPr>
              <a:t>chuøm</a:t>
            </a:r>
            <a:r>
              <a:rPr lang="en-US" dirty="0" smtClean="0">
                <a:latin typeface="VNI-Times" pitchFamily="2" charset="0"/>
              </a:rPr>
              <a:t> </a:t>
            </a:r>
            <a:r>
              <a:rPr lang="en-US" dirty="0" err="1" smtClean="0">
                <a:latin typeface="VNI-Times" pitchFamily="2" charset="0"/>
              </a:rPr>
              <a:t>caùc</a:t>
            </a:r>
            <a:r>
              <a:rPr lang="en-US" dirty="0" smtClean="0">
                <a:latin typeface="VNI-Times" pitchFamily="2" charset="0"/>
              </a:rPr>
              <a:t> </a:t>
            </a:r>
            <a:r>
              <a:rPr lang="en-US" dirty="0" err="1" smtClean="0">
                <a:latin typeface="VNI-Times" pitchFamily="2" charset="0"/>
              </a:rPr>
              <a:t>haït</a:t>
            </a:r>
            <a:r>
              <a:rPr lang="en-US" dirty="0" smtClean="0">
                <a:latin typeface="VNI-Times" pitchFamily="2" charset="0"/>
              </a:rPr>
              <a:t> </a:t>
            </a:r>
            <a:r>
              <a:rPr lang="en-US" dirty="0" err="1" smtClean="0">
                <a:latin typeface="VNI-Times" pitchFamily="2" charset="0"/>
              </a:rPr>
              <a:t>ñieän</a:t>
            </a:r>
            <a:r>
              <a:rPr lang="en-US" dirty="0" smtClean="0">
                <a:latin typeface="VNI-Times" pitchFamily="2" charset="0"/>
              </a:rPr>
              <a:t>:</a:t>
            </a:r>
            <a:endParaRPr lang="uz-Latn-UZ" dirty="0"/>
          </a:p>
        </p:txBody>
      </p:sp>
      <p:sp>
        <p:nvSpPr>
          <p:cNvPr id="3" name="Date Placeholder 2"/>
          <p:cNvSpPr>
            <a:spLocks noGrp="1"/>
          </p:cNvSpPr>
          <p:nvPr>
            <p:ph type="dt" sz="half" idx="10"/>
          </p:nvPr>
        </p:nvSpPr>
        <p:spPr/>
        <p:txBody>
          <a:bodyPr/>
          <a:lstStyle/>
          <a:p>
            <a:fld id="{284776D8-D6A7-4A17-A428-FAFF1A682E1B}" type="datetime1">
              <a:rPr lang="uz-Latn-UZ" smtClean="0"/>
              <a:pPr/>
              <a:t>15/12 2010</a:t>
            </a:fld>
            <a:endParaRPr lang="uz-Latn-UZ"/>
          </a:p>
        </p:txBody>
      </p:sp>
      <p:sp>
        <p:nvSpPr>
          <p:cNvPr id="4" name="Footer Placeholder 3"/>
          <p:cNvSpPr>
            <a:spLocks noGrp="1"/>
          </p:cNvSpPr>
          <p:nvPr>
            <p:ph type="ftr" sz="quarter" idx="11"/>
          </p:nvPr>
        </p:nvSpPr>
        <p:spPr/>
        <p:txBody>
          <a:bodyPr/>
          <a:lstStyle/>
          <a:p>
            <a:r>
              <a:rPr lang="vi-VN" smtClean="0"/>
              <a:t>BỘ MÔN VẬT LÝ ĐIỆN TỬ ỨNG DỤNG</a:t>
            </a:r>
            <a:endParaRPr lang="uz-Latn-UZ"/>
          </a:p>
        </p:txBody>
      </p:sp>
      <p:sp>
        <p:nvSpPr>
          <p:cNvPr id="5" name="Slide Number Placeholder 4"/>
          <p:cNvSpPr>
            <a:spLocks noGrp="1"/>
          </p:cNvSpPr>
          <p:nvPr>
            <p:ph type="sldNum" sz="quarter" idx="12"/>
          </p:nvPr>
        </p:nvSpPr>
        <p:spPr/>
        <p:txBody>
          <a:bodyPr/>
          <a:lstStyle/>
          <a:p>
            <a:fld id="{8E1AD46C-56E5-4B44-BEDD-E369C7BBEEFE}" type="slidenum">
              <a:rPr lang="uz-Latn-UZ" smtClean="0"/>
              <a:pPr/>
              <a:t>8</a:t>
            </a:fld>
            <a:endParaRPr lang="uz-Latn-UZ"/>
          </a:p>
        </p:txBody>
      </p:sp>
      <p:sp>
        <p:nvSpPr>
          <p:cNvPr id="6" name="Content Placeholder 5"/>
          <p:cNvSpPr>
            <a:spLocks noGrp="1"/>
          </p:cNvSpPr>
          <p:nvPr>
            <p:ph sz="quarter" idx="1"/>
          </p:nvPr>
        </p:nvSpPr>
        <p:spPr/>
        <p:txBody>
          <a:bodyPr/>
          <a:lstStyle/>
          <a:p>
            <a:pPr eaLnBrk="0" hangingPunct="0"/>
            <a:r>
              <a:rPr lang="en-US" sz="2400" dirty="0" smtClean="0">
                <a:latin typeface="VNI-Times" pitchFamily="2" charset="0"/>
              </a:rPr>
              <a:t>- </a:t>
            </a:r>
            <a:r>
              <a:rPr lang="en-US" sz="2400" dirty="0" err="1" smtClean="0">
                <a:latin typeface="VNI-Times" pitchFamily="2" charset="0"/>
              </a:rPr>
              <a:t>Ñònh</a:t>
            </a:r>
            <a:r>
              <a:rPr lang="en-US" sz="2400" dirty="0" smtClean="0">
                <a:latin typeface="VNI-Times" pitchFamily="2" charset="0"/>
              </a:rPr>
              <a:t> </a:t>
            </a:r>
            <a:r>
              <a:rPr lang="en-US" sz="2400" dirty="0" err="1" smtClean="0">
                <a:latin typeface="VNI-Times" pitchFamily="2" charset="0"/>
              </a:rPr>
              <a:t>luaät</a:t>
            </a:r>
            <a:r>
              <a:rPr lang="en-US" sz="2400" dirty="0" smtClean="0">
                <a:latin typeface="VNI-Times" pitchFamily="2" charset="0"/>
              </a:rPr>
              <a:t> </a:t>
            </a:r>
            <a:r>
              <a:rPr lang="en-US" sz="2400" dirty="0" err="1" smtClean="0">
                <a:latin typeface="VNI-Times" pitchFamily="2" charset="0"/>
              </a:rPr>
              <a:t>truyeàn</a:t>
            </a:r>
            <a:r>
              <a:rPr lang="en-US" sz="2400" dirty="0" smtClean="0">
                <a:latin typeface="VNI-Times" pitchFamily="2" charset="0"/>
              </a:rPr>
              <a:t> </a:t>
            </a:r>
            <a:r>
              <a:rPr lang="en-US" sz="2400" dirty="0" err="1" smtClean="0">
                <a:latin typeface="VNI-Times" pitchFamily="2" charset="0"/>
              </a:rPr>
              <a:t>thaúng</a:t>
            </a:r>
            <a:r>
              <a:rPr lang="en-US" sz="2400" dirty="0" smtClean="0">
                <a:latin typeface="VNI-Times" pitchFamily="2" charset="0"/>
              </a:rPr>
              <a:t>: </a:t>
            </a:r>
            <a:r>
              <a:rPr lang="en-US" sz="2400" dirty="0" err="1" smtClean="0">
                <a:latin typeface="VNI-Times" pitchFamily="2" charset="0"/>
              </a:rPr>
              <a:t>Trong</a:t>
            </a:r>
            <a:r>
              <a:rPr lang="en-US" sz="2400" dirty="0" smtClean="0">
                <a:latin typeface="VNI-Times" pitchFamily="2" charset="0"/>
              </a:rPr>
              <a:t> </a:t>
            </a:r>
            <a:r>
              <a:rPr lang="en-US" sz="2400" dirty="0" err="1" smtClean="0">
                <a:latin typeface="VNI-Times" pitchFamily="2" charset="0"/>
              </a:rPr>
              <a:t>vuøng</a:t>
            </a:r>
            <a:r>
              <a:rPr lang="en-US" sz="2400" dirty="0" smtClean="0">
                <a:latin typeface="VNI-Times" pitchFamily="2" charset="0"/>
              </a:rPr>
              <a:t> </a:t>
            </a:r>
            <a:r>
              <a:rPr lang="en-US" sz="2400" dirty="0" err="1" smtClean="0">
                <a:latin typeface="VNI-Times" pitchFamily="2" charset="0"/>
              </a:rPr>
              <a:t>coù</a:t>
            </a:r>
            <a:r>
              <a:rPr lang="en-US" sz="2400" dirty="0" smtClean="0">
                <a:latin typeface="VNI-Times" pitchFamily="2" charset="0"/>
              </a:rPr>
              <a:t> </a:t>
            </a:r>
            <a:r>
              <a:rPr lang="en-US" sz="2400" dirty="0" err="1" smtClean="0">
                <a:latin typeface="VNI-Times" pitchFamily="2" charset="0"/>
              </a:rPr>
              <a:t>ñieän</a:t>
            </a:r>
            <a:r>
              <a:rPr lang="en-US" sz="2400" dirty="0" smtClean="0">
                <a:latin typeface="VNI-Times" pitchFamily="2" charset="0"/>
              </a:rPr>
              <a:t> </a:t>
            </a:r>
            <a:r>
              <a:rPr lang="en-US" sz="2400" dirty="0" err="1" smtClean="0">
                <a:latin typeface="VNI-Times" pitchFamily="2" charset="0"/>
              </a:rPr>
              <a:t>theá</a:t>
            </a:r>
            <a:r>
              <a:rPr lang="en-US" sz="2400" dirty="0" smtClean="0">
                <a:latin typeface="VNI-Times" pitchFamily="2" charset="0"/>
              </a:rPr>
              <a:t> </a:t>
            </a:r>
            <a:r>
              <a:rPr lang="en-US" sz="2400" dirty="0" err="1" smtClean="0">
                <a:latin typeface="VNI-Times" pitchFamily="2" charset="0"/>
              </a:rPr>
              <a:t>khoâng</a:t>
            </a:r>
            <a:r>
              <a:rPr lang="en-US" sz="2400" dirty="0" smtClean="0">
                <a:latin typeface="VNI-Times" pitchFamily="2" charset="0"/>
              </a:rPr>
              <a:t> </a:t>
            </a:r>
            <a:r>
              <a:rPr lang="en-US" sz="2400" dirty="0" err="1" smtClean="0">
                <a:latin typeface="VNI-Times" pitchFamily="2" charset="0"/>
              </a:rPr>
              <a:t>ñoåi</a:t>
            </a:r>
            <a:r>
              <a:rPr lang="en-US" sz="2400" dirty="0" smtClean="0">
                <a:latin typeface="VNI-Times" pitchFamily="2" charset="0"/>
              </a:rPr>
              <a:t> ( U= </a:t>
            </a:r>
            <a:r>
              <a:rPr lang="en-US" sz="2400" dirty="0" err="1" smtClean="0">
                <a:latin typeface="VNI-Times" pitchFamily="2" charset="0"/>
              </a:rPr>
              <a:t>Conts</a:t>
            </a:r>
            <a:r>
              <a:rPr lang="en-US" sz="2400" dirty="0" smtClean="0">
                <a:latin typeface="VNI-Times" pitchFamily="2" charset="0"/>
              </a:rPr>
              <a:t>), </a:t>
            </a:r>
            <a:r>
              <a:rPr lang="en-US" sz="2400" dirty="0" err="1" smtClean="0">
                <a:latin typeface="VNI-Times" pitchFamily="2" charset="0"/>
              </a:rPr>
              <a:t>haït</a:t>
            </a:r>
            <a:r>
              <a:rPr lang="en-US" sz="2400" dirty="0" smtClean="0">
                <a:latin typeface="VNI-Times" pitchFamily="2" charset="0"/>
              </a:rPr>
              <a:t> </a:t>
            </a:r>
            <a:r>
              <a:rPr lang="en-US" sz="2400" dirty="0" err="1" smtClean="0">
                <a:latin typeface="VNI-Times" pitchFamily="2" charset="0"/>
              </a:rPr>
              <a:t>tích</a:t>
            </a:r>
            <a:r>
              <a:rPr lang="en-US" sz="2400" dirty="0" smtClean="0">
                <a:latin typeface="VNI-Times" pitchFamily="2" charset="0"/>
              </a:rPr>
              <a:t> </a:t>
            </a:r>
            <a:r>
              <a:rPr lang="en-US" sz="2400" dirty="0" err="1" smtClean="0">
                <a:latin typeface="VNI-Times" pitchFamily="2" charset="0"/>
              </a:rPr>
              <a:t>ñieän</a:t>
            </a:r>
            <a:r>
              <a:rPr lang="en-US" sz="2400" dirty="0" smtClean="0">
                <a:latin typeface="VNI-Times" pitchFamily="2" charset="0"/>
              </a:rPr>
              <a:t> </a:t>
            </a:r>
            <a:r>
              <a:rPr lang="en-US" sz="2400" dirty="0" err="1" smtClean="0">
                <a:latin typeface="VNI-Times" pitchFamily="2" charset="0"/>
              </a:rPr>
              <a:t>chuyeån</a:t>
            </a:r>
            <a:r>
              <a:rPr lang="en-US" sz="2400" dirty="0" smtClean="0">
                <a:latin typeface="VNI-Times" pitchFamily="2" charset="0"/>
              </a:rPr>
              <a:t> </a:t>
            </a:r>
            <a:r>
              <a:rPr lang="en-US" sz="2400" dirty="0" err="1" smtClean="0">
                <a:latin typeface="VNI-Times" pitchFamily="2" charset="0"/>
              </a:rPr>
              <a:t>ñoäng</a:t>
            </a:r>
            <a:r>
              <a:rPr lang="en-US" sz="2400" dirty="0" smtClean="0">
                <a:latin typeface="VNI-Times" pitchFamily="2" charset="0"/>
              </a:rPr>
              <a:t> </a:t>
            </a:r>
            <a:r>
              <a:rPr lang="en-US" sz="2400" dirty="0" err="1" smtClean="0">
                <a:latin typeface="VNI-Times" pitchFamily="2" charset="0"/>
              </a:rPr>
              <a:t>thaúng</a:t>
            </a:r>
            <a:r>
              <a:rPr lang="en-US" sz="2400" dirty="0" smtClean="0">
                <a:latin typeface="VNI-Times" pitchFamily="2" charset="0"/>
              </a:rPr>
              <a:t>.</a:t>
            </a:r>
          </a:p>
          <a:p>
            <a:pPr eaLnBrk="0" hangingPunct="0"/>
            <a:r>
              <a:rPr lang="en-US" sz="2400" dirty="0" smtClean="0">
                <a:latin typeface="VNI-Times" pitchFamily="2" charset="0"/>
              </a:rPr>
              <a:t>- </a:t>
            </a:r>
            <a:r>
              <a:rPr lang="en-US" sz="2400" dirty="0" err="1" smtClean="0">
                <a:latin typeface="VNI-Times" pitchFamily="2" charset="0"/>
              </a:rPr>
              <a:t>Ñònh</a:t>
            </a:r>
            <a:r>
              <a:rPr lang="en-US" sz="2400" dirty="0" smtClean="0">
                <a:latin typeface="VNI-Times" pitchFamily="2" charset="0"/>
              </a:rPr>
              <a:t> </a:t>
            </a:r>
            <a:r>
              <a:rPr lang="en-US" sz="2400" dirty="0" err="1" smtClean="0">
                <a:latin typeface="VNI-Times" pitchFamily="2" charset="0"/>
              </a:rPr>
              <a:t>luaät</a:t>
            </a:r>
            <a:r>
              <a:rPr lang="en-US" sz="2400" dirty="0" smtClean="0">
                <a:latin typeface="VNI-Times" pitchFamily="2" charset="0"/>
              </a:rPr>
              <a:t> </a:t>
            </a:r>
            <a:r>
              <a:rPr lang="en-US" sz="2400" dirty="0" err="1" smtClean="0">
                <a:latin typeface="VNI-Times" pitchFamily="2" charset="0"/>
              </a:rPr>
              <a:t>phaûn</a:t>
            </a:r>
            <a:r>
              <a:rPr lang="en-US" sz="2400" dirty="0" smtClean="0">
                <a:latin typeface="VNI-Times" pitchFamily="2" charset="0"/>
              </a:rPr>
              <a:t> </a:t>
            </a:r>
            <a:r>
              <a:rPr lang="en-US" sz="2400" dirty="0" err="1" smtClean="0">
                <a:latin typeface="VNI-Times" pitchFamily="2" charset="0"/>
              </a:rPr>
              <a:t>xaï</a:t>
            </a:r>
            <a:r>
              <a:rPr lang="en-US" sz="2400" dirty="0" smtClean="0">
                <a:latin typeface="VNI-Times" pitchFamily="2" charset="0"/>
              </a:rPr>
              <a:t>: </a:t>
            </a:r>
            <a:r>
              <a:rPr lang="en-US" sz="2400" dirty="0" err="1" smtClean="0">
                <a:latin typeface="VNI-Times" pitchFamily="2" charset="0"/>
              </a:rPr>
              <a:t>Neáu</a:t>
            </a:r>
            <a:r>
              <a:rPr lang="en-US" sz="2400" dirty="0" smtClean="0">
                <a:latin typeface="VNI-Times" pitchFamily="2" charset="0"/>
              </a:rPr>
              <a:t> </a:t>
            </a:r>
            <a:r>
              <a:rPr lang="en-US" sz="2400" dirty="0" err="1" smtClean="0">
                <a:latin typeface="VNI-Times" pitchFamily="2" charset="0"/>
              </a:rPr>
              <a:t>chuøm</a:t>
            </a:r>
            <a:r>
              <a:rPr lang="en-US" sz="2400" dirty="0" smtClean="0">
                <a:latin typeface="VNI-Times" pitchFamily="2" charset="0"/>
              </a:rPr>
              <a:t> </a:t>
            </a:r>
            <a:r>
              <a:rPr lang="en-US" sz="2400" dirty="0" err="1" smtClean="0">
                <a:latin typeface="VNI-Times" pitchFamily="2" charset="0"/>
              </a:rPr>
              <a:t>haït</a:t>
            </a:r>
            <a:r>
              <a:rPr lang="en-US" sz="2400" dirty="0" smtClean="0">
                <a:latin typeface="VNI-Times" pitchFamily="2" charset="0"/>
              </a:rPr>
              <a:t> </a:t>
            </a:r>
            <a:r>
              <a:rPr lang="en-US" sz="2400" dirty="0" err="1" smtClean="0">
                <a:latin typeface="VNI-Times" pitchFamily="2" charset="0"/>
              </a:rPr>
              <a:t>tích</a:t>
            </a:r>
            <a:r>
              <a:rPr lang="en-US" sz="2400" dirty="0" smtClean="0">
                <a:latin typeface="VNI-Times" pitchFamily="2" charset="0"/>
              </a:rPr>
              <a:t> </a:t>
            </a:r>
            <a:r>
              <a:rPr lang="en-US" sz="2400" dirty="0" err="1" smtClean="0">
                <a:latin typeface="VNI-Times" pitchFamily="2" charset="0"/>
              </a:rPr>
              <a:t>ñieän</a:t>
            </a:r>
            <a:r>
              <a:rPr lang="en-US" sz="2400" dirty="0" smtClean="0">
                <a:latin typeface="VNI-Times" pitchFamily="2" charset="0"/>
              </a:rPr>
              <a:t> </a:t>
            </a:r>
            <a:r>
              <a:rPr lang="en-US" sz="2400" dirty="0" err="1" smtClean="0">
                <a:latin typeface="VNI-Times" pitchFamily="2" charset="0"/>
              </a:rPr>
              <a:t>phaûn</a:t>
            </a:r>
            <a:r>
              <a:rPr lang="en-US" sz="2400" dirty="0" smtClean="0">
                <a:latin typeface="VNI-Times" pitchFamily="2" charset="0"/>
              </a:rPr>
              <a:t> </a:t>
            </a:r>
            <a:r>
              <a:rPr lang="en-US" sz="2400" dirty="0" err="1" smtClean="0">
                <a:latin typeface="VNI-Times" pitchFamily="2" charset="0"/>
              </a:rPr>
              <a:t>xaï</a:t>
            </a:r>
            <a:r>
              <a:rPr lang="en-US" sz="2400" dirty="0" smtClean="0">
                <a:latin typeface="VNI-Times" pitchFamily="2" charset="0"/>
              </a:rPr>
              <a:t> </a:t>
            </a:r>
            <a:r>
              <a:rPr lang="en-US" sz="2400" dirty="0" err="1" smtClean="0">
                <a:latin typeface="VNI-Times" pitchFamily="2" charset="0"/>
              </a:rPr>
              <a:t>treân</a:t>
            </a:r>
            <a:r>
              <a:rPr lang="en-US" sz="2400" dirty="0" smtClean="0">
                <a:latin typeface="VNI-Times" pitchFamily="2" charset="0"/>
              </a:rPr>
              <a:t> </a:t>
            </a:r>
            <a:r>
              <a:rPr lang="en-US" sz="2400" dirty="0" err="1" smtClean="0">
                <a:solidFill>
                  <a:srgbClr val="FF0000"/>
                </a:solidFill>
                <a:latin typeface="VNI-Times" pitchFamily="2" charset="0"/>
              </a:rPr>
              <a:t>beà</a:t>
            </a:r>
            <a:r>
              <a:rPr lang="en-US" sz="2400" dirty="0" smtClean="0">
                <a:solidFill>
                  <a:srgbClr val="FF0000"/>
                </a:solidFill>
                <a:latin typeface="VNI-Times" pitchFamily="2" charset="0"/>
              </a:rPr>
              <a:t> </a:t>
            </a:r>
            <a:r>
              <a:rPr lang="en-US" sz="2400" dirty="0" err="1" smtClean="0">
                <a:solidFill>
                  <a:srgbClr val="FF0000"/>
                </a:solidFill>
                <a:latin typeface="VNI-Times" pitchFamily="2" charset="0"/>
              </a:rPr>
              <a:t>maët</a:t>
            </a:r>
            <a:r>
              <a:rPr lang="en-US" sz="2400" dirty="0" smtClean="0">
                <a:solidFill>
                  <a:srgbClr val="FF0000"/>
                </a:solidFill>
                <a:latin typeface="VNI-Times" pitchFamily="2" charset="0"/>
              </a:rPr>
              <a:t> </a:t>
            </a:r>
            <a:r>
              <a:rPr lang="en-US" sz="2400" dirty="0" err="1" smtClean="0">
                <a:solidFill>
                  <a:srgbClr val="FF0000"/>
                </a:solidFill>
                <a:latin typeface="VNI-Times" pitchFamily="2" charset="0"/>
              </a:rPr>
              <a:t>ñaúng</a:t>
            </a:r>
            <a:r>
              <a:rPr lang="en-US" sz="2400" dirty="0" smtClean="0">
                <a:solidFill>
                  <a:srgbClr val="FF0000"/>
                </a:solidFill>
                <a:latin typeface="VNI-Times" pitchFamily="2" charset="0"/>
              </a:rPr>
              <a:t> </a:t>
            </a:r>
            <a:r>
              <a:rPr lang="en-US" sz="2400" dirty="0" err="1" smtClean="0">
                <a:solidFill>
                  <a:srgbClr val="FF0000"/>
                </a:solidFill>
                <a:latin typeface="VNI-Times" pitchFamily="2" charset="0"/>
              </a:rPr>
              <a:t>theá</a:t>
            </a:r>
            <a:r>
              <a:rPr lang="en-US" sz="2400" dirty="0" smtClean="0">
                <a:solidFill>
                  <a:srgbClr val="FF0000"/>
                </a:solidFill>
                <a:latin typeface="VNI-Times" pitchFamily="2" charset="0"/>
              </a:rPr>
              <a:t> </a:t>
            </a:r>
            <a:r>
              <a:rPr lang="en-US" sz="2400" dirty="0" err="1" smtClean="0">
                <a:latin typeface="VNI-Times" pitchFamily="2" charset="0"/>
              </a:rPr>
              <a:t>thì</a:t>
            </a:r>
            <a:r>
              <a:rPr lang="en-US" sz="2400" dirty="0" smtClean="0">
                <a:latin typeface="VNI-Times" pitchFamily="2" charset="0"/>
              </a:rPr>
              <a:t> </a:t>
            </a:r>
            <a:r>
              <a:rPr lang="en-US" sz="2400" dirty="0" err="1" smtClean="0">
                <a:latin typeface="VNI-Times" pitchFamily="2" charset="0"/>
              </a:rPr>
              <a:t>goùc</a:t>
            </a:r>
            <a:r>
              <a:rPr lang="en-US" sz="2400" dirty="0" smtClean="0">
                <a:latin typeface="VNI-Times" pitchFamily="2" charset="0"/>
              </a:rPr>
              <a:t> </a:t>
            </a:r>
            <a:r>
              <a:rPr lang="en-US" sz="2400" dirty="0" err="1" smtClean="0">
                <a:latin typeface="VNI-Times" pitchFamily="2" charset="0"/>
              </a:rPr>
              <a:t>tôùi</a:t>
            </a:r>
            <a:r>
              <a:rPr lang="en-US" sz="2400" dirty="0" smtClean="0">
                <a:latin typeface="VNI-Times" pitchFamily="2" charset="0"/>
              </a:rPr>
              <a:t> </a:t>
            </a:r>
            <a:r>
              <a:rPr lang="en-US" sz="2400" dirty="0" err="1" smtClean="0">
                <a:latin typeface="VNI-Times" pitchFamily="2" charset="0"/>
              </a:rPr>
              <a:t>vaø</a:t>
            </a:r>
            <a:r>
              <a:rPr lang="en-US" sz="2400" dirty="0" smtClean="0">
                <a:latin typeface="VNI-Times" pitchFamily="2" charset="0"/>
              </a:rPr>
              <a:t> </a:t>
            </a:r>
            <a:r>
              <a:rPr lang="en-US" sz="2400" dirty="0" err="1" smtClean="0">
                <a:latin typeface="VNI-Times" pitchFamily="2" charset="0"/>
              </a:rPr>
              <a:t>goùc</a:t>
            </a:r>
            <a:r>
              <a:rPr lang="en-US" sz="2400" dirty="0" smtClean="0">
                <a:latin typeface="VNI-Times" pitchFamily="2" charset="0"/>
              </a:rPr>
              <a:t> </a:t>
            </a:r>
            <a:r>
              <a:rPr lang="en-US" sz="2400" dirty="0" err="1" smtClean="0">
                <a:latin typeface="VNI-Times" pitchFamily="2" charset="0"/>
              </a:rPr>
              <a:t>phaûn</a:t>
            </a:r>
            <a:r>
              <a:rPr lang="en-US" sz="2400" dirty="0" smtClean="0">
                <a:latin typeface="VNI-Times" pitchFamily="2" charset="0"/>
              </a:rPr>
              <a:t> </a:t>
            </a:r>
            <a:r>
              <a:rPr lang="en-US" sz="2400" dirty="0" err="1" smtClean="0">
                <a:latin typeface="VNI-Times" pitchFamily="2" charset="0"/>
              </a:rPr>
              <a:t>xaï</a:t>
            </a:r>
            <a:r>
              <a:rPr lang="en-US" sz="2400" dirty="0" smtClean="0">
                <a:latin typeface="VNI-Times" pitchFamily="2" charset="0"/>
              </a:rPr>
              <a:t> </a:t>
            </a:r>
            <a:r>
              <a:rPr lang="en-US" sz="2400" dirty="0" err="1" smtClean="0">
                <a:latin typeface="VNI-Times" pitchFamily="2" charset="0"/>
              </a:rPr>
              <a:t>baèng</a:t>
            </a:r>
            <a:r>
              <a:rPr lang="en-US" sz="2400" dirty="0" smtClean="0">
                <a:latin typeface="VNI-Times" pitchFamily="2" charset="0"/>
              </a:rPr>
              <a:t> </a:t>
            </a:r>
            <a:r>
              <a:rPr lang="en-US" sz="2400" dirty="0" err="1" smtClean="0">
                <a:latin typeface="VNI-Times" pitchFamily="2" charset="0"/>
              </a:rPr>
              <a:t>nhau</a:t>
            </a:r>
            <a:r>
              <a:rPr lang="en-US" sz="2400" dirty="0" smtClean="0">
                <a:latin typeface="VNI-Times" pitchFamily="2" charset="0"/>
              </a:rPr>
              <a:t>.</a:t>
            </a:r>
          </a:p>
          <a:p>
            <a:endParaRPr lang="uz-Latn-UZ"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5"/>
          <p:cNvSpPr>
            <a:spLocks noChangeArrowheads="1"/>
          </p:cNvSpPr>
          <p:nvPr/>
        </p:nvSpPr>
        <p:spPr bwMode="auto">
          <a:xfrm>
            <a:off x="250825" y="785795"/>
            <a:ext cx="8820150" cy="3970318"/>
          </a:xfrm>
          <a:prstGeom prst="rect">
            <a:avLst/>
          </a:prstGeom>
          <a:noFill/>
          <a:ln w="9525">
            <a:noFill/>
            <a:miter lim="800000"/>
            <a:headEnd/>
            <a:tailEnd/>
          </a:ln>
        </p:spPr>
        <p:txBody>
          <a:bodyPr wrap="square" anchor="ctr">
            <a:spAutoFit/>
          </a:bodyPr>
          <a:lstStyle/>
          <a:p>
            <a:pPr eaLnBrk="0" hangingPunct="0"/>
            <a:r>
              <a:rPr lang="en-US" sz="2800" dirty="0">
                <a:latin typeface="VNI-Times" pitchFamily="2" charset="0"/>
              </a:rPr>
              <a:t>Ta </a:t>
            </a:r>
            <a:r>
              <a:rPr lang="en-US" sz="2800" dirty="0" err="1">
                <a:latin typeface="VNI-Times" pitchFamily="2" charset="0"/>
              </a:rPr>
              <a:t>ñi</a:t>
            </a:r>
            <a:r>
              <a:rPr lang="en-US" sz="2800" dirty="0">
                <a:latin typeface="VNI-Times" pitchFamily="2" charset="0"/>
              </a:rPr>
              <a:t> </a:t>
            </a:r>
            <a:r>
              <a:rPr lang="en-US" sz="2800" dirty="0" err="1">
                <a:latin typeface="VNI-Times" pitchFamily="2" charset="0"/>
              </a:rPr>
              <a:t>tìm</a:t>
            </a:r>
            <a:r>
              <a:rPr lang="en-US" sz="2800" dirty="0">
                <a:latin typeface="VNI-Times" pitchFamily="2" charset="0"/>
              </a:rPr>
              <a:t> </a:t>
            </a:r>
            <a:r>
              <a:rPr lang="en-US" sz="2800" dirty="0" err="1">
                <a:latin typeface="VNI-Times" pitchFamily="2" charset="0"/>
              </a:rPr>
              <a:t>ñieàu</a:t>
            </a:r>
            <a:r>
              <a:rPr lang="en-US" sz="2800" dirty="0">
                <a:latin typeface="VNI-Times" pitchFamily="2" charset="0"/>
              </a:rPr>
              <a:t> </a:t>
            </a:r>
            <a:r>
              <a:rPr lang="en-US" sz="2800" dirty="0" err="1">
                <a:latin typeface="VNI-Times" pitchFamily="2" charset="0"/>
              </a:rPr>
              <a:t>kieän</a:t>
            </a:r>
            <a:r>
              <a:rPr lang="en-US" sz="2800" dirty="0">
                <a:latin typeface="VNI-Times" pitchFamily="2" charset="0"/>
              </a:rPr>
              <a:t> </a:t>
            </a:r>
            <a:r>
              <a:rPr lang="en-US" sz="2800" dirty="0" err="1">
                <a:latin typeface="VNI-Times" pitchFamily="2" charset="0"/>
              </a:rPr>
              <a:t>phaûn</a:t>
            </a:r>
            <a:r>
              <a:rPr lang="en-US" sz="2800" dirty="0">
                <a:latin typeface="VNI-Times" pitchFamily="2" charset="0"/>
              </a:rPr>
              <a:t> </a:t>
            </a:r>
            <a:r>
              <a:rPr lang="en-US" sz="2800" dirty="0" err="1">
                <a:latin typeface="VNI-Times" pitchFamily="2" charset="0"/>
              </a:rPr>
              <a:t>xaï</a:t>
            </a:r>
            <a:r>
              <a:rPr lang="en-US" sz="2800" dirty="0">
                <a:latin typeface="VNI-Times" pitchFamily="2" charset="0"/>
              </a:rPr>
              <a:t> </a:t>
            </a:r>
            <a:r>
              <a:rPr lang="en-US" sz="2800" dirty="0" err="1">
                <a:latin typeface="VNI-Times" pitchFamily="2" charset="0"/>
              </a:rPr>
              <a:t>cuûa</a:t>
            </a:r>
            <a:r>
              <a:rPr lang="en-US" sz="2800" dirty="0">
                <a:latin typeface="VNI-Times" pitchFamily="2" charset="0"/>
              </a:rPr>
              <a:t> </a:t>
            </a:r>
            <a:r>
              <a:rPr lang="en-US" sz="2800" dirty="0" err="1">
                <a:latin typeface="VNI-Times" pitchFamily="2" charset="0"/>
              </a:rPr>
              <a:t>chuøm</a:t>
            </a:r>
            <a:r>
              <a:rPr lang="en-US" sz="2800" dirty="0">
                <a:latin typeface="VNI-Times" pitchFamily="2" charset="0"/>
              </a:rPr>
              <a:t> </a:t>
            </a:r>
            <a:r>
              <a:rPr lang="en-US" sz="2800" dirty="0" err="1">
                <a:latin typeface="VNI-Times" pitchFamily="2" charset="0"/>
              </a:rPr>
              <a:t>ñieän</a:t>
            </a:r>
            <a:r>
              <a:rPr lang="en-US" sz="2800" dirty="0">
                <a:latin typeface="VNI-Times" pitchFamily="2" charset="0"/>
              </a:rPr>
              <a:t> </a:t>
            </a:r>
            <a:r>
              <a:rPr lang="en-US" sz="2800" dirty="0" err="1">
                <a:latin typeface="VNI-Times" pitchFamily="2" charset="0"/>
              </a:rPr>
              <a:t>töû</a:t>
            </a:r>
            <a:r>
              <a:rPr lang="en-US" sz="2800" dirty="0">
                <a:latin typeface="VNI-Times" pitchFamily="2" charset="0"/>
              </a:rPr>
              <a:t>:</a:t>
            </a:r>
          </a:p>
          <a:p>
            <a:pPr eaLnBrk="0" hangingPunct="0"/>
            <a:r>
              <a:rPr lang="en-US" sz="2800" dirty="0" err="1">
                <a:latin typeface="VNI-Times" pitchFamily="2" charset="0"/>
              </a:rPr>
              <a:t>Höôùng</a:t>
            </a:r>
            <a:r>
              <a:rPr lang="en-US" sz="2800" dirty="0">
                <a:latin typeface="VNI-Times" pitchFamily="2" charset="0"/>
              </a:rPr>
              <a:t> </a:t>
            </a:r>
            <a:r>
              <a:rPr lang="en-US" sz="2800" dirty="0" err="1">
                <a:latin typeface="VNI-Times" pitchFamily="2" charset="0"/>
              </a:rPr>
              <a:t>chuøm</a:t>
            </a:r>
            <a:r>
              <a:rPr lang="en-US" sz="2800" dirty="0">
                <a:latin typeface="VNI-Times" pitchFamily="2" charset="0"/>
              </a:rPr>
              <a:t> </a:t>
            </a:r>
            <a:r>
              <a:rPr lang="en-US" sz="2800" dirty="0" err="1">
                <a:latin typeface="VNI-Times" pitchFamily="2" charset="0"/>
              </a:rPr>
              <a:t>ñieän</a:t>
            </a:r>
            <a:r>
              <a:rPr lang="en-US" sz="2800" dirty="0">
                <a:latin typeface="VNI-Times" pitchFamily="2" charset="0"/>
              </a:rPr>
              <a:t> </a:t>
            </a:r>
            <a:r>
              <a:rPr lang="en-US" sz="2800" dirty="0" err="1">
                <a:latin typeface="VNI-Times" pitchFamily="2" charset="0"/>
              </a:rPr>
              <a:t>töû</a:t>
            </a:r>
            <a:r>
              <a:rPr lang="en-US" sz="2800" dirty="0">
                <a:latin typeface="VNI-Times" pitchFamily="2" charset="0"/>
              </a:rPr>
              <a:t> </a:t>
            </a:r>
            <a:r>
              <a:rPr lang="en-US" sz="2800" dirty="0" err="1">
                <a:latin typeface="VNI-Times" pitchFamily="2" charset="0"/>
              </a:rPr>
              <a:t>coù</a:t>
            </a:r>
            <a:r>
              <a:rPr lang="en-US" sz="2800" dirty="0">
                <a:latin typeface="VNI-Times" pitchFamily="2" charset="0"/>
              </a:rPr>
              <a:t> </a:t>
            </a:r>
            <a:r>
              <a:rPr lang="en-US" sz="2800" dirty="0" err="1">
                <a:latin typeface="VNI-Times" pitchFamily="2" charset="0"/>
              </a:rPr>
              <a:t>vaän</a:t>
            </a:r>
            <a:r>
              <a:rPr lang="en-US" sz="2800" dirty="0">
                <a:latin typeface="VNI-Times" pitchFamily="2" charset="0"/>
              </a:rPr>
              <a:t> </a:t>
            </a:r>
            <a:r>
              <a:rPr lang="en-US" sz="2800" dirty="0" err="1">
                <a:latin typeface="VNI-Times" pitchFamily="2" charset="0"/>
              </a:rPr>
              <a:t>toác</a:t>
            </a:r>
            <a:r>
              <a:rPr lang="en-US" sz="2800" dirty="0">
                <a:latin typeface="VNI-Times" pitchFamily="2" charset="0"/>
              </a:rPr>
              <a:t> ban </a:t>
            </a:r>
            <a:r>
              <a:rPr lang="en-US" sz="2800" dirty="0" err="1">
                <a:latin typeface="VNI-Times" pitchFamily="2" charset="0"/>
              </a:rPr>
              <a:t>ñaàu</a:t>
            </a:r>
            <a:r>
              <a:rPr lang="en-US" sz="2800" dirty="0">
                <a:latin typeface="VNI-Times" pitchFamily="2" charset="0"/>
              </a:rPr>
              <a:t> v</a:t>
            </a:r>
            <a:r>
              <a:rPr lang="en-US" sz="2800" baseline="-25000" dirty="0">
                <a:latin typeface="VNI-Times" pitchFamily="2" charset="0"/>
              </a:rPr>
              <a:t>0</a:t>
            </a:r>
            <a:r>
              <a:rPr lang="en-US" sz="2800" dirty="0">
                <a:latin typeface="VNI-Times" pitchFamily="2" charset="0"/>
              </a:rPr>
              <a:t> </a:t>
            </a:r>
            <a:r>
              <a:rPr lang="en-US" sz="2800" dirty="0" err="1">
                <a:latin typeface="VNI-Times" pitchFamily="2" charset="0"/>
              </a:rPr>
              <a:t>vaø</a:t>
            </a:r>
            <a:r>
              <a:rPr lang="en-US" sz="2800" dirty="0">
                <a:latin typeface="VNI-Times" pitchFamily="2" charset="0"/>
              </a:rPr>
              <a:t> </a:t>
            </a:r>
            <a:r>
              <a:rPr lang="en-US" sz="2800" dirty="0" err="1">
                <a:latin typeface="VNI-Times" pitchFamily="2" charset="0"/>
              </a:rPr>
              <a:t>beà</a:t>
            </a:r>
            <a:r>
              <a:rPr lang="en-US" sz="2800" dirty="0">
                <a:latin typeface="VNI-Times" pitchFamily="2" charset="0"/>
              </a:rPr>
              <a:t> </a:t>
            </a:r>
            <a:r>
              <a:rPr lang="en-US" sz="2800" dirty="0" err="1">
                <a:latin typeface="VNI-Times" pitchFamily="2" charset="0"/>
              </a:rPr>
              <a:t>maët</a:t>
            </a:r>
            <a:r>
              <a:rPr lang="en-US" sz="2800" dirty="0">
                <a:latin typeface="VNI-Times" pitchFamily="2" charset="0"/>
              </a:rPr>
              <a:t> </a:t>
            </a:r>
            <a:r>
              <a:rPr lang="en-US" sz="2800" dirty="0" err="1">
                <a:latin typeface="VNI-Times" pitchFamily="2" charset="0"/>
              </a:rPr>
              <a:t>kim</a:t>
            </a:r>
            <a:r>
              <a:rPr lang="en-US" sz="2800" dirty="0">
                <a:latin typeface="VNI-Times" pitchFamily="2" charset="0"/>
              </a:rPr>
              <a:t> </a:t>
            </a:r>
            <a:r>
              <a:rPr lang="en-US" sz="2800" dirty="0" err="1">
                <a:latin typeface="VNI-Times" pitchFamily="2" charset="0"/>
              </a:rPr>
              <a:t>loaïi</a:t>
            </a:r>
            <a:r>
              <a:rPr lang="en-US" sz="2800" dirty="0">
                <a:latin typeface="VNI-Times" pitchFamily="2" charset="0"/>
              </a:rPr>
              <a:t> ( </a:t>
            </a:r>
            <a:r>
              <a:rPr lang="en-US" sz="2800" dirty="0" err="1">
                <a:latin typeface="VNI-Times" pitchFamily="2" charset="0"/>
              </a:rPr>
              <a:t>moät</a:t>
            </a:r>
            <a:r>
              <a:rPr lang="en-US" sz="2800" dirty="0">
                <a:latin typeface="VNI-Times" pitchFamily="2" charset="0"/>
              </a:rPr>
              <a:t> </a:t>
            </a:r>
            <a:r>
              <a:rPr lang="en-US" sz="2800" dirty="0" err="1">
                <a:latin typeface="VNI-Times" pitchFamily="2" charset="0"/>
              </a:rPr>
              <a:t>Colector</a:t>
            </a:r>
            <a:r>
              <a:rPr lang="en-US" sz="2800" dirty="0">
                <a:latin typeface="VNI-Times" pitchFamily="2" charset="0"/>
              </a:rPr>
              <a:t>) </a:t>
            </a:r>
            <a:r>
              <a:rPr lang="en-US" sz="2800" dirty="0" err="1">
                <a:latin typeface="VNI-Times" pitchFamily="2" charset="0"/>
              </a:rPr>
              <a:t>coù</a:t>
            </a:r>
            <a:r>
              <a:rPr lang="en-US" sz="2800" dirty="0">
                <a:latin typeface="VNI-Times" pitchFamily="2" charset="0"/>
              </a:rPr>
              <a:t> </a:t>
            </a:r>
            <a:r>
              <a:rPr lang="en-US" sz="2800" dirty="0" err="1">
                <a:latin typeface="VNI-Times" pitchFamily="2" charset="0"/>
              </a:rPr>
              <a:t>ñieän</a:t>
            </a:r>
            <a:r>
              <a:rPr lang="en-US" sz="2800" dirty="0">
                <a:latin typeface="VNI-Times" pitchFamily="2" charset="0"/>
              </a:rPr>
              <a:t> </a:t>
            </a:r>
            <a:r>
              <a:rPr lang="en-US" sz="2800" dirty="0" err="1">
                <a:latin typeface="VNI-Times" pitchFamily="2" charset="0"/>
              </a:rPr>
              <a:t>theá</a:t>
            </a:r>
            <a:r>
              <a:rPr lang="en-US" sz="2800" dirty="0">
                <a:latin typeface="VNI-Times" pitchFamily="2" charset="0"/>
              </a:rPr>
              <a:t> U</a:t>
            </a:r>
            <a:r>
              <a:rPr lang="en-US" sz="2800" baseline="-25000" dirty="0">
                <a:latin typeface="VNI-Times" pitchFamily="2" charset="0"/>
              </a:rPr>
              <a:t>C</a:t>
            </a:r>
            <a:r>
              <a:rPr lang="en-US" sz="2800" dirty="0">
                <a:latin typeface="VNI-Times" pitchFamily="2" charset="0"/>
              </a:rPr>
              <a:t>.</a:t>
            </a:r>
          </a:p>
          <a:p>
            <a:pPr eaLnBrk="0" hangingPunct="0"/>
            <a:r>
              <a:rPr lang="en-US" sz="2800" dirty="0" err="1">
                <a:latin typeface="VNI-Times" pitchFamily="2" charset="0"/>
              </a:rPr>
              <a:t>Ñieàu</a:t>
            </a:r>
            <a:r>
              <a:rPr lang="en-US" sz="2800" dirty="0">
                <a:latin typeface="VNI-Times" pitchFamily="2" charset="0"/>
              </a:rPr>
              <a:t> </a:t>
            </a:r>
            <a:r>
              <a:rPr lang="en-US" sz="2800" dirty="0" err="1">
                <a:latin typeface="VNI-Times" pitchFamily="2" charset="0"/>
              </a:rPr>
              <a:t>kieän</a:t>
            </a:r>
            <a:r>
              <a:rPr lang="en-US" sz="2800" dirty="0">
                <a:latin typeface="VNI-Times" pitchFamily="2" charset="0"/>
              </a:rPr>
              <a:t> </a:t>
            </a:r>
            <a:r>
              <a:rPr lang="en-US" sz="2800" dirty="0" err="1">
                <a:latin typeface="VNI-Times" pitchFamily="2" charset="0"/>
              </a:rPr>
              <a:t>ñeå</a:t>
            </a:r>
            <a:r>
              <a:rPr lang="en-US" sz="2800" dirty="0">
                <a:latin typeface="VNI-Times" pitchFamily="2" charset="0"/>
              </a:rPr>
              <a:t> </a:t>
            </a:r>
            <a:r>
              <a:rPr lang="en-US" sz="2800" dirty="0" err="1">
                <a:latin typeface="VNI-Times" pitchFamily="2" charset="0"/>
              </a:rPr>
              <a:t>ñieän</a:t>
            </a:r>
            <a:r>
              <a:rPr lang="en-US" sz="2800" dirty="0">
                <a:latin typeface="VNI-Times" pitchFamily="2" charset="0"/>
              </a:rPr>
              <a:t> </a:t>
            </a:r>
            <a:r>
              <a:rPr lang="en-US" sz="2800" dirty="0" err="1">
                <a:latin typeface="VNI-Times" pitchFamily="2" charset="0"/>
              </a:rPr>
              <a:t>töû</a:t>
            </a:r>
            <a:r>
              <a:rPr lang="en-US" sz="2800" dirty="0">
                <a:latin typeface="VNI-Times" pitchFamily="2" charset="0"/>
              </a:rPr>
              <a:t> </a:t>
            </a:r>
            <a:r>
              <a:rPr lang="en-US" sz="2800" dirty="0" err="1">
                <a:latin typeface="VNI-Times" pitchFamily="2" charset="0"/>
              </a:rPr>
              <a:t>rôi</a:t>
            </a:r>
            <a:r>
              <a:rPr lang="en-US" sz="2800" dirty="0">
                <a:latin typeface="VNI-Times" pitchFamily="2" charset="0"/>
              </a:rPr>
              <a:t> </a:t>
            </a:r>
            <a:r>
              <a:rPr lang="en-US" sz="2800" dirty="0" err="1">
                <a:latin typeface="VNI-Times" pitchFamily="2" charset="0"/>
              </a:rPr>
              <a:t>leân</a:t>
            </a:r>
            <a:r>
              <a:rPr lang="en-US" sz="2800" dirty="0">
                <a:latin typeface="VNI-Times" pitchFamily="2" charset="0"/>
              </a:rPr>
              <a:t> </a:t>
            </a:r>
            <a:r>
              <a:rPr lang="en-US" sz="2800" dirty="0" err="1">
                <a:latin typeface="VNI-Times" pitchFamily="2" charset="0"/>
              </a:rPr>
              <a:t>Colector</a:t>
            </a:r>
            <a:r>
              <a:rPr lang="en-US" sz="2800" dirty="0">
                <a:latin typeface="VNI-Times" pitchFamily="2" charset="0"/>
              </a:rPr>
              <a:t> </a:t>
            </a:r>
            <a:r>
              <a:rPr lang="en-US" sz="2800" dirty="0" err="1">
                <a:latin typeface="VNI-Times" pitchFamily="2" charset="0"/>
              </a:rPr>
              <a:t>khi</a:t>
            </a:r>
            <a:r>
              <a:rPr lang="en-US" sz="2800" dirty="0">
                <a:latin typeface="VNI-Times" pitchFamily="2" charset="0"/>
              </a:rPr>
              <a:t> </a:t>
            </a:r>
            <a:r>
              <a:rPr lang="en-US" sz="2800" dirty="0" err="1">
                <a:latin typeface="VNI-Times" pitchFamily="2" charset="0"/>
              </a:rPr>
              <a:t>Colector</a:t>
            </a:r>
            <a:r>
              <a:rPr lang="en-US" sz="2800" dirty="0">
                <a:latin typeface="VNI-Times" pitchFamily="2" charset="0"/>
              </a:rPr>
              <a:t> </a:t>
            </a:r>
            <a:r>
              <a:rPr lang="en-US" sz="2800" dirty="0" err="1">
                <a:latin typeface="VNI-Times" pitchFamily="2" charset="0"/>
              </a:rPr>
              <a:t>tích</a:t>
            </a:r>
            <a:r>
              <a:rPr lang="en-US" sz="2800" dirty="0">
                <a:latin typeface="VNI-Times" pitchFamily="2" charset="0"/>
              </a:rPr>
              <a:t> </a:t>
            </a:r>
            <a:r>
              <a:rPr lang="en-US" sz="2800" dirty="0" err="1">
                <a:latin typeface="VNI-Times" pitchFamily="2" charset="0"/>
              </a:rPr>
              <a:t>ñieän</a:t>
            </a:r>
            <a:r>
              <a:rPr lang="en-US" sz="2800" dirty="0">
                <a:latin typeface="VNI-Times" pitchFamily="2" charset="0"/>
              </a:rPr>
              <a:t> </a:t>
            </a:r>
            <a:r>
              <a:rPr lang="en-US" sz="2800" dirty="0" err="1">
                <a:latin typeface="VNI-Times" pitchFamily="2" charset="0"/>
              </a:rPr>
              <a:t>aâm</a:t>
            </a:r>
            <a:r>
              <a:rPr lang="en-US" sz="2800" dirty="0">
                <a:latin typeface="VNI-Times" pitchFamily="2" charset="0"/>
              </a:rPr>
              <a:t> U</a:t>
            </a:r>
            <a:r>
              <a:rPr lang="en-US" sz="2800" baseline="-25000" dirty="0">
                <a:latin typeface="VNI-Times" pitchFamily="2" charset="0"/>
              </a:rPr>
              <a:t>C</a:t>
            </a:r>
            <a:r>
              <a:rPr lang="en-US" sz="2800" dirty="0">
                <a:latin typeface="VNI-Times" pitchFamily="2" charset="0"/>
              </a:rPr>
              <a:t> &lt; 0:</a:t>
            </a:r>
          </a:p>
          <a:p>
            <a:pPr eaLnBrk="0" hangingPunct="0"/>
            <a:endParaRPr lang="en-US" sz="2800" dirty="0">
              <a:latin typeface="VNI-Times" pitchFamily="2" charset="0"/>
            </a:endParaRPr>
          </a:p>
          <a:p>
            <a:pPr eaLnBrk="0" hangingPunct="0"/>
            <a:endParaRPr lang="en-US" sz="2800" dirty="0">
              <a:latin typeface="VNI-Times" pitchFamily="2" charset="0"/>
            </a:endParaRPr>
          </a:p>
          <a:p>
            <a:pPr eaLnBrk="0" hangingPunct="0"/>
            <a:endParaRPr lang="en-US" sz="2800" dirty="0">
              <a:latin typeface="VNI-Times" pitchFamily="2" charset="0"/>
            </a:endParaRPr>
          </a:p>
          <a:p>
            <a:pPr eaLnBrk="0" hangingPunct="0"/>
            <a:endParaRPr lang="en-US" sz="2800" dirty="0">
              <a:latin typeface="VNI-Times" pitchFamily="2" charset="0"/>
            </a:endParaRPr>
          </a:p>
        </p:txBody>
      </p:sp>
      <p:grpSp>
        <p:nvGrpSpPr>
          <p:cNvPr id="2" name="Group 22"/>
          <p:cNvGrpSpPr>
            <a:grpSpLocks/>
          </p:cNvGrpSpPr>
          <p:nvPr/>
        </p:nvGrpSpPr>
        <p:grpSpPr bwMode="auto">
          <a:xfrm>
            <a:off x="5075238" y="4005263"/>
            <a:ext cx="3960812" cy="2590800"/>
            <a:chOff x="3197" y="2523"/>
            <a:chExt cx="2495" cy="1632"/>
          </a:xfrm>
        </p:grpSpPr>
        <p:grpSp>
          <p:nvGrpSpPr>
            <p:cNvPr id="3" name="Group 20"/>
            <p:cNvGrpSpPr>
              <a:grpSpLocks/>
            </p:cNvGrpSpPr>
            <p:nvPr/>
          </p:nvGrpSpPr>
          <p:grpSpPr bwMode="auto">
            <a:xfrm>
              <a:off x="3379" y="2523"/>
              <a:ext cx="2041" cy="1373"/>
              <a:chOff x="3379" y="2523"/>
              <a:chExt cx="2041" cy="1373"/>
            </a:xfrm>
          </p:grpSpPr>
          <p:grpSp>
            <p:nvGrpSpPr>
              <p:cNvPr id="4" name="Group 6"/>
              <p:cNvGrpSpPr>
                <a:grpSpLocks/>
              </p:cNvGrpSpPr>
              <p:nvPr/>
            </p:nvGrpSpPr>
            <p:grpSpPr bwMode="auto">
              <a:xfrm>
                <a:off x="3379" y="2523"/>
                <a:ext cx="2041" cy="1373"/>
                <a:chOff x="6492" y="13800"/>
                <a:chExt cx="2688" cy="1845"/>
              </a:xfrm>
            </p:grpSpPr>
            <p:sp>
              <p:nvSpPr>
                <p:cNvPr id="6159" name="Line 7"/>
                <p:cNvSpPr>
                  <a:spLocks noChangeShapeType="1"/>
                </p:cNvSpPr>
                <p:nvPr/>
              </p:nvSpPr>
              <p:spPr bwMode="auto">
                <a:xfrm>
                  <a:off x="7020" y="14340"/>
                  <a:ext cx="1110" cy="1110"/>
                </a:xfrm>
                <a:prstGeom prst="line">
                  <a:avLst/>
                </a:prstGeom>
                <a:noFill/>
                <a:ln w="9525">
                  <a:solidFill>
                    <a:srgbClr val="000000"/>
                  </a:solidFill>
                  <a:round/>
                  <a:headEnd/>
                  <a:tailEnd type="triangle" w="med" len="med"/>
                </a:ln>
              </p:spPr>
              <p:txBody>
                <a:bodyPr/>
                <a:lstStyle/>
                <a:p>
                  <a:endParaRPr lang="uz-Latn-UZ"/>
                </a:p>
              </p:txBody>
            </p:sp>
            <p:grpSp>
              <p:nvGrpSpPr>
                <p:cNvPr id="5" name="Group 8"/>
                <p:cNvGrpSpPr>
                  <a:grpSpLocks/>
                </p:cNvGrpSpPr>
                <p:nvPr/>
              </p:nvGrpSpPr>
              <p:grpSpPr bwMode="auto">
                <a:xfrm>
                  <a:off x="6492" y="13800"/>
                  <a:ext cx="2688" cy="1845"/>
                  <a:chOff x="6492" y="13800"/>
                  <a:chExt cx="2688" cy="1845"/>
                </a:xfrm>
              </p:grpSpPr>
              <p:sp>
                <p:nvSpPr>
                  <p:cNvPr id="6161" name="Line 9"/>
                  <p:cNvSpPr>
                    <a:spLocks noChangeShapeType="1"/>
                  </p:cNvSpPr>
                  <p:nvPr/>
                </p:nvSpPr>
                <p:spPr bwMode="auto">
                  <a:xfrm>
                    <a:off x="7095" y="15450"/>
                    <a:ext cx="2085" cy="0"/>
                  </a:xfrm>
                  <a:prstGeom prst="line">
                    <a:avLst/>
                  </a:prstGeom>
                  <a:noFill/>
                  <a:ln w="9525">
                    <a:solidFill>
                      <a:srgbClr val="000000"/>
                    </a:solidFill>
                    <a:round/>
                    <a:headEnd/>
                    <a:tailEnd/>
                  </a:ln>
                </p:spPr>
                <p:txBody>
                  <a:bodyPr/>
                  <a:lstStyle/>
                  <a:p>
                    <a:endParaRPr lang="uz-Latn-UZ"/>
                  </a:p>
                </p:txBody>
              </p:sp>
              <p:sp>
                <p:nvSpPr>
                  <p:cNvPr id="6162" name="Line 10"/>
                  <p:cNvSpPr>
                    <a:spLocks noChangeShapeType="1"/>
                  </p:cNvSpPr>
                  <p:nvPr/>
                </p:nvSpPr>
                <p:spPr bwMode="auto">
                  <a:xfrm>
                    <a:off x="8130" y="13800"/>
                    <a:ext cx="0" cy="1845"/>
                  </a:xfrm>
                  <a:prstGeom prst="line">
                    <a:avLst/>
                  </a:prstGeom>
                  <a:noFill/>
                  <a:ln w="9525">
                    <a:solidFill>
                      <a:srgbClr val="000000"/>
                    </a:solidFill>
                    <a:prstDash val="dashDot"/>
                    <a:round/>
                    <a:headEnd/>
                    <a:tailEnd/>
                  </a:ln>
                </p:spPr>
                <p:txBody>
                  <a:bodyPr/>
                  <a:lstStyle/>
                  <a:p>
                    <a:endParaRPr lang="uz-Latn-UZ"/>
                  </a:p>
                </p:txBody>
              </p:sp>
              <p:sp>
                <p:nvSpPr>
                  <p:cNvPr id="6163" name="Line 11"/>
                  <p:cNvSpPr>
                    <a:spLocks noChangeShapeType="1"/>
                  </p:cNvSpPr>
                  <p:nvPr/>
                </p:nvSpPr>
                <p:spPr bwMode="auto">
                  <a:xfrm flipV="1">
                    <a:off x="8130" y="14400"/>
                    <a:ext cx="1050" cy="1050"/>
                  </a:xfrm>
                  <a:prstGeom prst="line">
                    <a:avLst/>
                  </a:prstGeom>
                  <a:noFill/>
                  <a:ln w="9525">
                    <a:solidFill>
                      <a:srgbClr val="000000"/>
                    </a:solidFill>
                    <a:round/>
                    <a:headEnd/>
                    <a:tailEnd type="triangle" w="med" len="med"/>
                  </a:ln>
                </p:spPr>
                <p:txBody>
                  <a:bodyPr/>
                  <a:lstStyle/>
                  <a:p>
                    <a:endParaRPr lang="uz-Latn-UZ"/>
                  </a:p>
                </p:txBody>
              </p:sp>
              <p:sp>
                <p:nvSpPr>
                  <p:cNvPr id="6164" name="Line 12"/>
                  <p:cNvSpPr>
                    <a:spLocks noChangeShapeType="1"/>
                  </p:cNvSpPr>
                  <p:nvPr/>
                </p:nvSpPr>
                <p:spPr bwMode="auto">
                  <a:xfrm>
                    <a:off x="7020" y="14340"/>
                    <a:ext cx="360" cy="0"/>
                  </a:xfrm>
                  <a:prstGeom prst="line">
                    <a:avLst/>
                  </a:prstGeom>
                  <a:noFill/>
                  <a:ln w="9525">
                    <a:solidFill>
                      <a:srgbClr val="000000"/>
                    </a:solidFill>
                    <a:round/>
                    <a:headEnd/>
                    <a:tailEnd type="triangle" w="med" len="med"/>
                  </a:ln>
                </p:spPr>
                <p:txBody>
                  <a:bodyPr/>
                  <a:lstStyle/>
                  <a:p>
                    <a:endParaRPr lang="uz-Latn-UZ"/>
                  </a:p>
                </p:txBody>
              </p:sp>
              <p:sp>
                <p:nvSpPr>
                  <p:cNvPr id="6165" name="Line 13"/>
                  <p:cNvSpPr>
                    <a:spLocks noChangeShapeType="1"/>
                  </p:cNvSpPr>
                  <p:nvPr/>
                </p:nvSpPr>
                <p:spPr bwMode="auto">
                  <a:xfrm>
                    <a:off x="7020" y="14340"/>
                    <a:ext cx="0" cy="420"/>
                  </a:xfrm>
                  <a:prstGeom prst="line">
                    <a:avLst/>
                  </a:prstGeom>
                  <a:noFill/>
                  <a:ln w="9525">
                    <a:solidFill>
                      <a:srgbClr val="000000"/>
                    </a:solidFill>
                    <a:round/>
                    <a:headEnd/>
                    <a:tailEnd type="triangle" w="med" len="med"/>
                  </a:ln>
                </p:spPr>
                <p:txBody>
                  <a:bodyPr/>
                  <a:lstStyle/>
                  <a:p>
                    <a:endParaRPr lang="uz-Latn-UZ"/>
                  </a:p>
                </p:txBody>
              </p:sp>
              <p:sp>
                <p:nvSpPr>
                  <p:cNvPr id="6166" name="Rectangle 14"/>
                  <p:cNvSpPr>
                    <a:spLocks noChangeArrowheads="1"/>
                  </p:cNvSpPr>
                  <p:nvPr/>
                </p:nvSpPr>
                <p:spPr bwMode="auto">
                  <a:xfrm>
                    <a:off x="7755" y="14851"/>
                    <a:ext cx="540" cy="404"/>
                  </a:xfrm>
                  <a:prstGeom prst="rect">
                    <a:avLst/>
                  </a:prstGeom>
                  <a:noFill/>
                  <a:ln w="9525">
                    <a:noFill/>
                    <a:miter lim="800000"/>
                    <a:headEnd/>
                    <a:tailEnd/>
                  </a:ln>
                </p:spPr>
                <p:txBody>
                  <a:bodyPr/>
                  <a:lstStyle/>
                  <a:p>
                    <a:r>
                      <a:rPr lang="en-US" sz="1200">
                        <a:sym typeface="Symbol" pitchFamily="18" charset="2"/>
                      </a:rPr>
                      <a:t></a:t>
                    </a:r>
                    <a:endParaRPr lang="en-US"/>
                  </a:p>
                </p:txBody>
              </p:sp>
              <p:sp>
                <p:nvSpPr>
                  <p:cNvPr id="6167" name="Rectangle 15"/>
                  <p:cNvSpPr>
                    <a:spLocks noChangeArrowheads="1"/>
                  </p:cNvSpPr>
                  <p:nvPr/>
                </p:nvSpPr>
                <p:spPr bwMode="auto">
                  <a:xfrm>
                    <a:off x="8130" y="14852"/>
                    <a:ext cx="600" cy="495"/>
                  </a:xfrm>
                  <a:prstGeom prst="rect">
                    <a:avLst/>
                  </a:prstGeom>
                  <a:noFill/>
                  <a:ln w="9525">
                    <a:noFill/>
                    <a:miter lim="800000"/>
                    <a:headEnd/>
                    <a:tailEnd/>
                  </a:ln>
                </p:spPr>
                <p:txBody>
                  <a:bodyPr/>
                  <a:lstStyle/>
                  <a:p>
                    <a:r>
                      <a:rPr lang="en-US" sz="1200">
                        <a:sym typeface="Symbol" pitchFamily="18" charset="2"/>
                      </a:rPr>
                      <a:t></a:t>
                    </a:r>
                    <a:r>
                      <a:rPr lang="en-US" sz="1200" baseline="30000"/>
                      <a:t>’</a:t>
                    </a:r>
                  </a:p>
                  <a:p>
                    <a:endParaRPr lang="en-US"/>
                  </a:p>
                </p:txBody>
              </p:sp>
              <p:sp>
                <p:nvSpPr>
                  <p:cNvPr id="6168" name="Rectangle 16"/>
                  <p:cNvSpPr>
                    <a:spLocks noChangeArrowheads="1"/>
                  </p:cNvSpPr>
                  <p:nvPr/>
                </p:nvSpPr>
                <p:spPr bwMode="auto">
                  <a:xfrm>
                    <a:off x="6492" y="14665"/>
                    <a:ext cx="153" cy="311"/>
                  </a:xfrm>
                  <a:prstGeom prst="rect">
                    <a:avLst/>
                  </a:prstGeom>
                  <a:noFill/>
                  <a:ln w="9525">
                    <a:noFill/>
                    <a:miter lim="800000"/>
                    <a:headEnd/>
                    <a:tailEnd/>
                  </a:ln>
                </p:spPr>
                <p:txBody>
                  <a:bodyPr wrap="none">
                    <a:spAutoFit/>
                  </a:bodyPr>
                  <a:lstStyle/>
                  <a:p>
                    <a:endParaRPr lang="uz-Latn-UZ"/>
                  </a:p>
                </p:txBody>
              </p:sp>
              <p:sp>
                <p:nvSpPr>
                  <p:cNvPr id="6169" name="Rectangle 17"/>
                  <p:cNvSpPr>
                    <a:spLocks noChangeArrowheads="1"/>
                  </p:cNvSpPr>
                  <p:nvPr/>
                </p:nvSpPr>
                <p:spPr bwMode="auto">
                  <a:xfrm>
                    <a:off x="7305" y="14273"/>
                    <a:ext cx="152" cy="310"/>
                  </a:xfrm>
                  <a:prstGeom prst="rect">
                    <a:avLst/>
                  </a:prstGeom>
                  <a:noFill/>
                  <a:ln w="9525">
                    <a:noFill/>
                    <a:miter lim="800000"/>
                    <a:headEnd/>
                    <a:tailEnd/>
                  </a:ln>
                </p:spPr>
                <p:txBody>
                  <a:bodyPr wrap="none">
                    <a:spAutoFit/>
                  </a:bodyPr>
                  <a:lstStyle/>
                  <a:p>
                    <a:endParaRPr lang="uz-Latn-UZ"/>
                  </a:p>
                </p:txBody>
              </p:sp>
            </p:grpSp>
          </p:grpSp>
          <p:graphicFrame>
            <p:nvGraphicFramePr>
              <p:cNvPr id="6149" name="Object 18"/>
              <p:cNvGraphicFramePr>
                <a:graphicFrameLocks noChangeAspect="1"/>
              </p:cNvGraphicFramePr>
              <p:nvPr/>
            </p:nvGraphicFramePr>
            <p:xfrm>
              <a:off x="3560" y="3113"/>
              <a:ext cx="228" cy="335"/>
            </p:xfrm>
            <a:graphic>
              <a:graphicData uri="http://schemas.openxmlformats.org/presentationml/2006/ole">
                <p:oleObj spid="_x0000_s100357" name="Equation" r:id="rId3" imgW="215640" imgH="317160" progId="">
                  <p:embed/>
                </p:oleObj>
              </a:graphicData>
            </a:graphic>
          </p:graphicFrame>
          <p:graphicFrame>
            <p:nvGraphicFramePr>
              <p:cNvPr id="6150" name="Object 19"/>
              <p:cNvGraphicFramePr>
                <a:graphicFrameLocks noChangeAspect="1"/>
              </p:cNvGraphicFramePr>
              <p:nvPr/>
            </p:nvGraphicFramePr>
            <p:xfrm>
              <a:off x="4078" y="2840"/>
              <a:ext cx="163" cy="291"/>
            </p:xfrm>
            <a:graphic>
              <a:graphicData uri="http://schemas.openxmlformats.org/presentationml/2006/ole">
                <p:oleObj spid="_x0000_s100358" name="Equation" r:id="rId4" imgW="177480" imgH="317160" progId="">
                  <p:embed/>
                </p:oleObj>
              </a:graphicData>
            </a:graphic>
          </p:graphicFrame>
        </p:grpSp>
        <p:sp>
          <p:nvSpPr>
            <p:cNvPr id="6157" name="Rectangle 21"/>
            <p:cNvSpPr>
              <a:spLocks noChangeArrowheads="1"/>
            </p:cNvSpPr>
            <p:nvPr/>
          </p:nvSpPr>
          <p:spPr bwMode="auto">
            <a:xfrm>
              <a:off x="3197" y="3838"/>
              <a:ext cx="2495" cy="317"/>
            </a:xfrm>
            <a:prstGeom prst="rect">
              <a:avLst/>
            </a:prstGeom>
            <a:noFill/>
            <a:ln w="9525">
              <a:noFill/>
              <a:miter lim="800000"/>
              <a:headEnd/>
              <a:tailEnd/>
            </a:ln>
          </p:spPr>
          <p:txBody>
            <a:bodyPr wrap="none" anchor="ctr"/>
            <a:lstStyle/>
            <a:p>
              <a:pPr algn="ctr"/>
              <a:r>
                <a:rPr lang="en-US" sz="2400" i="1">
                  <a:latin typeface="VNI-Times" pitchFamily="2" charset="0"/>
                </a:rPr>
                <a:t>Hieän töôïng phaûn xaï ñieän tö’</a:t>
              </a:r>
            </a:p>
          </p:txBody>
        </p:sp>
      </p:grpSp>
      <p:grpSp>
        <p:nvGrpSpPr>
          <p:cNvPr id="6" name="Group 29"/>
          <p:cNvGrpSpPr>
            <a:grpSpLocks/>
          </p:cNvGrpSpPr>
          <p:nvPr/>
        </p:nvGrpSpPr>
        <p:grpSpPr bwMode="auto">
          <a:xfrm>
            <a:off x="428597" y="3643314"/>
            <a:ext cx="4679950" cy="2149473"/>
            <a:chOff x="69" y="2840"/>
            <a:chExt cx="2948" cy="854"/>
          </a:xfrm>
        </p:grpSpPr>
        <p:graphicFrame>
          <p:nvGraphicFramePr>
            <p:cNvPr id="6146" name="Object 25"/>
            <p:cNvGraphicFramePr>
              <a:graphicFrameLocks noChangeAspect="1"/>
            </p:cNvGraphicFramePr>
            <p:nvPr/>
          </p:nvGraphicFramePr>
          <p:xfrm>
            <a:off x="69" y="3379"/>
            <a:ext cx="405" cy="224"/>
          </p:xfrm>
          <a:graphic>
            <a:graphicData uri="http://schemas.openxmlformats.org/presentationml/2006/ole">
              <p:oleObj spid="_x0000_s100354" name="Equation" r:id="rId5" imgW="215640" imgH="152280" progId="">
                <p:embed/>
              </p:oleObj>
            </a:graphicData>
          </a:graphic>
        </p:graphicFrame>
        <p:graphicFrame>
          <p:nvGraphicFramePr>
            <p:cNvPr id="6147" name="Object 24"/>
            <p:cNvGraphicFramePr>
              <a:graphicFrameLocks noChangeAspect="1"/>
            </p:cNvGraphicFramePr>
            <p:nvPr/>
          </p:nvGraphicFramePr>
          <p:xfrm>
            <a:off x="476" y="2840"/>
            <a:ext cx="1279" cy="507"/>
          </p:xfrm>
          <a:graphic>
            <a:graphicData uri="http://schemas.openxmlformats.org/presentationml/2006/ole">
              <p:oleObj spid="_x0000_s100355" name="Equation" r:id="rId6" imgW="749160" imgH="419040" progId="">
                <p:embed/>
              </p:oleObj>
            </a:graphicData>
          </a:graphic>
        </p:graphicFrame>
        <p:graphicFrame>
          <p:nvGraphicFramePr>
            <p:cNvPr id="6148" name="Object 26"/>
            <p:cNvGraphicFramePr>
              <a:graphicFrameLocks noChangeAspect="1"/>
            </p:cNvGraphicFramePr>
            <p:nvPr/>
          </p:nvGraphicFramePr>
          <p:xfrm>
            <a:off x="521" y="3307"/>
            <a:ext cx="1324" cy="387"/>
          </p:xfrm>
          <a:graphic>
            <a:graphicData uri="http://schemas.openxmlformats.org/presentationml/2006/ole">
              <p:oleObj spid="_x0000_s100356" name="Equation" r:id="rId7" imgW="1130040" imgH="419040" progId="">
                <p:embed/>
              </p:oleObj>
            </a:graphicData>
          </a:graphic>
        </p:graphicFrame>
        <p:sp>
          <p:nvSpPr>
            <p:cNvPr id="6155" name="Rectangle 27"/>
            <p:cNvSpPr>
              <a:spLocks noChangeArrowheads="1"/>
            </p:cNvSpPr>
            <p:nvPr/>
          </p:nvSpPr>
          <p:spPr bwMode="auto">
            <a:xfrm>
              <a:off x="2472" y="3339"/>
              <a:ext cx="545" cy="272"/>
            </a:xfrm>
            <a:prstGeom prst="rect">
              <a:avLst/>
            </a:prstGeom>
            <a:noFill/>
            <a:ln w="9525">
              <a:noFill/>
              <a:miter lim="800000"/>
              <a:headEnd/>
              <a:tailEnd/>
            </a:ln>
          </p:spPr>
          <p:txBody>
            <a:bodyPr wrap="none" anchor="ctr"/>
            <a:lstStyle/>
            <a:p>
              <a:pPr algn="ctr"/>
              <a:r>
                <a:rPr lang="en-US" b="1"/>
                <a:t>(8)</a:t>
              </a:r>
            </a:p>
          </p:txBody>
        </p:sp>
      </p:grpSp>
      <p:sp>
        <p:nvSpPr>
          <p:cNvPr id="26" name="Date Placeholder 25"/>
          <p:cNvSpPr>
            <a:spLocks noGrp="1"/>
          </p:cNvSpPr>
          <p:nvPr>
            <p:ph type="dt" sz="half" idx="10"/>
          </p:nvPr>
        </p:nvSpPr>
        <p:spPr/>
        <p:txBody>
          <a:bodyPr/>
          <a:lstStyle/>
          <a:p>
            <a:fld id="{721AFCF5-F5D8-41A9-8251-F20241A6A5CF}" type="datetime1">
              <a:rPr lang="uz-Latn-UZ" smtClean="0"/>
              <a:pPr/>
              <a:t>15/12 2010</a:t>
            </a:fld>
            <a:endParaRPr lang="uz-Latn-UZ"/>
          </a:p>
        </p:txBody>
      </p:sp>
      <p:sp>
        <p:nvSpPr>
          <p:cNvPr id="27" name="Slide Number Placeholder 26"/>
          <p:cNvSpPr>
            <a:spLocks noGrp="1"/>
          </p:cNvSpPr>
          <p:nvPr>
            <p:ph type="sldNum" sz="quarter" idx="12"/>
          </p:nvPr>
        </p:nvSpPr>
        <p:spPr/>
        <p:txBody>
          <a:bodyPr/>
          <a:lstStyle/>
          <a:p>
            <a:fld id="{8E1AD46C-56E5-4B44-BEDD-E369C7BBEEFE}" type="slidenum">
              <a:rPr lang="uz-Latn-UZ" smtClean="0"/>
              <a:pPr/>
              <a:t>9</a:t>
            </a:fld>
            <a:endParaRPr lang="uz-Latn-UZ"/>
          </a:p>
        </p:txBody>
      </p:sp>
      <p:sp>
        <p:nvSpPr>
          <p:cNvPr id="28" name="Footer Placeholder 27"/>
          <p:cNvSpPr>
            <a:spLocks noGrp="1"/>
          </p:cNvSpPr>
          <p:nvPr>
            <p:ph type="ftr" sz="quarter" idx="11"/>
          </p:nvPr>
        </p:nvSpPr>
        <p:spPr/>
        <p:txBody>
          <a:bodyPr/>
          <a:lstStyle/>
          <a:p>
            <a:r>
              <a:rPr lang="vi-VN" smtClean="0"/>
              <a:t>BỘ MÔN VẬT LÝ ĐIỆN TỬ ỨNG DỤNG</a:t>
            </a:r>
            <a:endParaRPr lang="uz-Latn-UZ"/>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282</TotalTime>
  <Words>3375</Words>
  <Application>Microsoft Office PowerPoint</Application>
  <PresentationFormat>On-screen Show (4:3)</PresentationFormat>
  <Paragraphs>585</Paragraphs>
  <Slides>70</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70</vt:i4>
      </vt:variant>
    </vt:vector>
  </HeadingPairs>
  <TitlesOfParts>
    <vt:vector size="73" baseType="lpstr">
      <vt:lpstr>Equity</vt:lpstr>
      <vt:lpstr>Civic</vt:lpstr>
      <vt:lpstr>Equation</vt:lpstr>
      <vt:lpstr>ĐIỀU KHIỂN CHÙM E TRONG ĐIỆN , TỪ TRƯỜNG</vt:lpstr>
      <vt:lpstr>I.CƠ CHẾ :</vt:lpstr>
      <vt:lpstr>                       1- SỰ TƯƠNG TỰ QUANG –CƠ :      </vt:lpstr>
      <vt:lpstr>Slide 4</vt:lpstr>
      <vt:lpstr>Slide 5</vt:lpstr>
      <vt:lpstr>Slide 6</vt:lpstr>
      <vt:lpstr>Slide 7</vt:lpstr>
      <vt:lpstr>Caùc ñònh luaät ñoù coù theå coi laø caùc ñònh luaät quang hoïc cuûa chuøm caùc haït ñieän:</vt:lpstr>
      <vt:lpstr>Slide 9</vt:lpstr>
      <vt:lpstr>Slide 10</vt:lpstr>
      <vt:lpstr>Slide 11</vt:lpstr>
      <vt:lpstr>Slide 12</vt:lpstr>
      <vt:lpstr>Slide 13</vt:lpstr>
      <vt:lpstr>Slide 14</vt:lpstr>
      <vt:lpstr>Slide 15</vt:lpstr>
      <vt:lpstr>Slide 16</vt:lpstr>
      <vt:lpstr>Từ  đó ta có định luật quang học của chùm hạt mang điện:</vt:lpstr>
      <vt:lpstr>Khi electron chuyển động trong từ trường chúng chịu tác dụng của lực từ</vt:lpstr>
      <vt:lpstr>2. QUỸ ĐẠO CỦA ELECTRON TRONG TỪ TRƯỜNG, ĐIỆN TRƯỜNG </vt:lpstr>
      <vt:lpstr>a. Chuyển động của electron trong điện trường:</vt:lpstr>
      <vt:lpstr>Slide 21</vt:lpstr>
      <vt:lpstr>Slide 22</vt:lpstr>
      <vt:lpstr>Slide 23</vt:lpstr>
      <vt:lpstr>Slide 24</vt:lpstr>
      <vt:lpstr>Slide 25</vt:lpstr>
      <vt:lpstr>Slide 26</vt:lpstr>
      <vt:lpstr>Slide 27</vt:lpstr>
      <vt:lpstr>Slide 28</vt:lpstr>
      <vt:lpstr>b. Chuyển động của electron trong từ trường:</vt:lpstr>
      <vt:lpstr>. Tiêu cự của thấu kính từ:</vt:lpstr>
      <vt:lpstr>II. ỨNG DỤNG</vt:lpstr>
      <vt:lpstr>SÚNG ĐIỆN TỬ</vt:lpstr>
      <vt:lpstr>Slide 33</vt:lpstr>
      <vt:lpstr>1.GIỚI THIỆU</vt:lpstr>
      <vt:lpstr>Slide 35</vt:lpstr>
      <vt:lpstr>GIỚI THIỆU</vt:lpstr>
      <vt:lpstr>Slide 37</vt:lpstr>
      <vt:lpstr>                    2.HỆ QUANG HỌC CỦA SÚNG ĐIỆN TỬ </vt:lpstr>
      <vt:lpstr>Hệ 1 thấu kính</vt:lpstr>
      <vt:lpstr>Hệ 1 thấu kính</vt:lpstr>
      <vt:lpstr>Hệ 1 thấu kính</vt:lpstr>
      <vt:lpstr>Hệ 1 thấu kính</vt:lpstr>
      <vt:lpstr>Hệ 1 thấu kính</vt:lpstr>
      <vt:lpstr>Hệ 2 thấu kính</vt:lpstr>
      <vt:lpstr>Hệ 2 thấu kính</vt:lpstr>
      <vt:lpstr>Hệ 2 thấu kính</vt:lpstr>
      <vt:lpstr>THẤU KÍNH ĐẦU TIÊN CỦA SÚNG </vt:lpstr>
      <vt:lpstr>THẤU KÍNH ĐẦU TIÊN CỦA SÚNG </vt:lpstr>
      <vt:lpstr>THẤU KÍNH ĐẦU TIÊN CỦA SÚNG </vt:lpstr>
      <vt:lpstr>THẤU KÍNH ĐẦU TIÊN CỦA SÚNG </vt:lpstr>
      <vt:lpstr>THẤU KÍNH ĐẦU TIÊN CỦA SÚNG </vt:lpstr>
      <vt:lpstr>THẤU KÍNH ĐẦU TIÊN CỦA SÚNG </vt:lpstr>
      <vt:lpstr>THẤU KÍNH ĐẦU TIÊN CỦA SÚNG </vt:lpstr>
      <vt:lpstr>THẤU KÍNH CHÍNH </vt:lpstr>
      <vt:lpstr>THẤU KÍNH CHÍNH</vt:lpstr>
      <vt:lpstr>THẤU KÍNH CHÍNH</vt:lpstr>
      <vt:lpstr>SÚNG ĐIỆN TỬ VỚI HỆ HỘI TỤ TĨNH ĐIỆN</vt:lpstr>
      <vt:lpstr>SÚNG ĐIỆN TỬ VỚI HỆ HỘI TỪ</vt:lpstr>
      <vt:lpstr>Thấu kính tĩnh điện</vt:lpstr>
      <vt:lpstr>Slide 60</vt:lpstr>
      <vt:lpstr>Slide 61</vt:lpstr>
      <vt:lpstr>Slide 62</vt:lpstr>
      <vt:lpstr>Slide 63</vt:lpstr>
      <vt:lpstr>Slide 64</vt:lpstr>
      <vt:lpstr>Slide 65</vt:lpstr>
      <vt:lpstr>Thấu kính từ</vt:lpstr>
      <vt:lpstr>Slide 67</vt:lpstr>
      <vt:lpstr>Slide 68</vt:lpstr>
      <vt:lpstr>Slide 69</vt:lpstr>
      <vt:lpstr>Slide 70</vt:lpstr>
    </vt:vector>
  </TitlesOfParts>
  <Company>Bach Khoa Computer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ĐIỀU KHIỂN CHÙM E TRONG ĐiỆN , TỪ TRƯỜNG</dc:title>
  <dc:creator>trung</dc:creator>
  <cp:lastModifiedBy>1</cp:lastModifiedBy>
  <cp:revision>34</cp:revision>
  <dcterms:created xsi:type="dcterms:W3CDTF">2010-11-04T01:09:51Z</dcterms:created>
  <dcterms:modified xsi:type="dcterms:W3CDTF">2010-12-15T08:58:21Z</dcterms:modified>
</cp:coreProperties>
</file>