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activeX/activeX2.xml" ContentType="application/vnd.ms-office.activeX+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Override PartName="/ppt/activeX/activeX1.xml" ContentType="application/vnd.ms-office.activeX+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activeX/activeX3.xml" ContentType="application/vnd.ms-office.activeX+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 id="286" r:id="rId3"/>
    <p:sldId id="265" r:id="rId4"/>
    <p:sldId id="257" r:id="rId5"/>
    <p:sldId id="258" r:id="rId6"/>
    <p:sldId id="275" r:id="rId7"/>
    <p:sldId id="259" r:id="rId8"/>
    <p:sldId id="260" r:id="rId9"/>
    <p:sldId id="262" r:id="rId10"/>
    <p:sldId id="263" r:id="rId11"/>
    <p:sldId id="261" r:id="rId12"/>
    <p:sldId id="274" r:id="rId13"/>
    <p:sldId id="264" r:id="rId14"/>
    <p:sldId id="267" r:id="rId15"/>
    <p:sldId id="266" r:id="rId16"/>
    <p:sldId id="268" r:id="rId17"/>
    <p:sldId id="269" r:id="rId18"/>
    <p:sldId id="270" r:id="rId19"/>
    <p:sldId id="278" r:id="rId20"/>
    <p:sldId id="273" r:id="rId21"/>
    <p:sldId id="272" r:id="rId22"/>
    <p:sldId id="276" r:id="rId23"/>
    <p:sldId id="277" r:id="rId24"/>
    <p:sldId id="279" r:id="rId25"/>
    <p:sldId id="280" r:id="rId26"/>
    <p:sldId id="285" r:id="rId27"/>
    <p:sldId id="281" r:id="rId28"/>
    <p:sldId id="282" r:id="rId29"/>
    <p:sldId id="283" r:id="rId30"/>
    <p:sldId id="284"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70" d="100"/>
          <a:sy n="70" d="100"/>
        </p:scale>
        <p:origin x="-1080"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activeX/activeX1.xml><?xml version="1.0" encoding="utf-8"?>
<ax:ocx xmlns:ax="http://schemas.microsoft.com/office/2006/activeX" xmlns:r="http://schemas.openxmlformats.org/officeDocument/2006/relationships" ax:classid="{D27CDB6E-AE6D-11CF-96B8-444553540000}" ax:persistence="persistPropertyBag">
  <ax:ocxPr ax:name="_cx" ax:value="14817"/>
  <ax:ocxPr ax:name="_cy" ax:value="7620"/>
  <ax:ocxPr ax:name="FlashVars" ax:value=""/>
  <ax:ocxPr ax:name="Movie" ax:value="C:\Documents and Settings\lam\Desktop\KTPTVLR\YouTube - Brillouin zone construction FCC-.swf"/>
  <ax:ocxPr ax:name="Src" ax:value="C:\Documents and Settings\lam\Desktop\KTPTVLR\YouTube - Brillouin zone construction FCC-.swf"/>
  <ax:ocxPr ax:name="WMode" ax:value="Window"/>
  <ax:ocxPr ax:name="Play" ax:value="-1"/>
  <ax:ocxPr ax:name="Loop" ax:value="-1"/>
  <ax:ocxPr ax:name="Quality" ax:value="High"/>
  <ax:ocxPr ax:name="SAlign" ax:value=""/>
  <ax:ocxPr ax:name="Menu" ax:value="-1"/>
  <ax:ocxPr ax:name="Base" ax:value=""/>
  <ax:ocxPr ax:name="AllowScriptAccess" ax:value=""/>
  <ax:ocxPr ax:name="Scale" ax:value="ShowAll"/>
  <ax:ocxPr ax:name="DeviceFont" ax:value="0"/>
  <ax:ocxPr ax:name="EmbedMovie" ax:value="0"/>
  <ax:ocxPr ax:name="BGColor" ax:value=""/>
  <ax:ocxPr ax:name="SWRemote" ax:value=""/>
  <ax:ocxPr ax:name="MovieData" ax:value=""/>
  <ax:ocxPr ax:name="SeamlessTabbing" ax:value="1"/>
  <ax:ocxPr ax:name="Profile" ax:value="0"/>
  <ax:ocxPr ax:name="ProfileAddress" ax:value=""/>
  <ax:ocxPr ax:name="ProfilePort" ax:value="0"/>
  <ax:ocxPr ax:name="AllowNetworking" ax:value="all"/>
  <ax:ocxPr ax:name="AllowFullScreen" ax:value="false"/>
</ax:ocx>
</file>

<file path=ppt/activeX/activeX2.xml><?xml version="1.0" encoding="utf-8"?>
<ax:ocx xmlns:ax="http://schemas.microsoft.com/office/2006/activeX" xmlns:r="http://schemas.openxmlformats.org/officeDocument/2006/relationships" ax:classid="{D27CDB6E-AE6D-11CF-96B8-444553540000}" ax:persistence="persistPropertyBag">
  <ax:ocxPr ax:name="_cx" ax:value="14817"/>
  <ax:ocxPr ax:name="_cy" ax:value="7620"/>
  <ax:ocxPr ax:name="FlashVars" ax:value=""/>
  <ax:ocxPr ax:name="Movie" ax:value="C:\Documents and Settings\lam\Desktop\KTPTVLR\YouTube - Brillouin zone construction FCC-.swf"/>
  <ax:ocxPr ax:name="Src" ax:value="C:\Documents and Settings\lam\Desktop\KTPTVLR\YouTube - Brillouin zone construction FCC-.swf"/>
  <ax:ocxPr ax:name="WMode" ax:value="Window"/>
  <ax:ocxPr ax:name="Play" ax:value="-1"/>
  <ax:ocxPr ax:name="Loop" ax:value="-1"/>
  <ax:ocxPr ax:name="Quality" ax:value="High"/>
  <ax:ocxPr ax:name="SAlign" ax:value=""/>
  <ax:ocxPr ax:name="Menu" ax:value="-1"/>
  <ax:ocxPr ax:name="Base" ax:value=""/>
  <ax:ocxPr ax:name="AllowScriptAccess" ax:value=""/>
  <ax:ocxPr ax:name="Scale" ax:value="ShowAll"/>
  <ax:ocxPr ax:name="DeviceFont" ax:value="0"/>
  <ax:ocxPr ax:name="EmbedMovie" ax:value="0"/>
  <ax:ocxPr ax:name="BGColor" ax:value=""/>
  <ax:ocxPr ax:name="SWRemote" ax:value=""/>
  <ax:ocxPr ax:name="MovieData" ax:value=""/>
  <ax:ocxPr ax:name="SeamlessTabbing" ax:value="1"/>
  <ax:ocxPr ax:name="Profile" ax:value="0"/>
  <ax:ocxPr ax:name="ProfileAddress" ax:value=""/>
  <ax:ocxPr ax:name="ProfilePort" ax:value="0"/>
  <ax:ocxPr ax:name="AllowNetworking" ax:value="all"/>
  <ax:ocxPr ax:name="AllowFullScreen" ax:value="false"/>
</ax:ocx>
</file>

<file path=ppt/activeX/activeX3.xml><?xml version="1.0" encoding="utf-8"?>
<ax:ocx xmlns:ax="http://schemas.microsoft.com/office/2006/activeX" xmlns:r="http://schemas.openxmlformats.org/officeDocument/2006/relationships" ax:classid="{D27CDB6E-AE6D-11CF-96B8-444553540000}" ax:persistence="persistPropertyBag">
  <ax:ocxPr ax:name="_cx" ax:value="10160"/>
  <ax:ocxPr ax:name="_cy" ax:value="8678"/>
  <ax:ocxPr ax:name="FlashVars" ax:value=""/>
  <ax:ocxPr ax:name="Movie" ax:value="C:\Documents and Settings\lam\Desktop\KTPTVLR\YouTube - 20 first Brillouin Zones of the simple cubic crystal.swf"/>
  <ax:ocxPr ax:name="Src" ax:value="C:\Documents and Settings\lam\Desktop\KTPTVLR\YouTube - 20 first Brillouin Zones of the simple cubic crystal.swf"/>
  <ax:ocxPr ax:name="WMode" ax:value="Window"/>
  <ax:ocxPr ax:name="Play" ax:value="-1"/>
  <ax:ocxPr ax:name="Loop" ax:value="-1"/>
  <ax:ocxPr ax:name="Quality" ax:value="High"/>
  <ax:ocxPr ax:name="SAlign" ax:value=""/>
  <ax:ocxPr ax:name="Menu" ax:value="-1"/>
  <ax:ocxPr ax:name="Base" ax:value=""/>
  <ax:ocxPr ax:name="AllowScriptAccess" ax:value=""/>
  <ax:ocxPr ax:name="Scale" ax:value="ShowAll"/>
  <ax:ocxPr ax:name="DeviceFont" ax:value="0"/>
  <ax:ocxPr ax:name="EmbedMovie" ax:value="0"/>
  <ax:ocxPr ax:name="BGColor" ax:value=""/>
  <ax:ocxPr ax:name="SWRemote" ax:value=""/>
  <ax:ocxPr ax:name="MovieData" ax:value=""/>
  <ax:ocxPr ax:name="SeamlessTabbing" ax:value="1"/>
  <ax:ocxPr ax:name="Profile" ax:value="0"/>
  <ax:ocxPr ax:name="ProfileAddress" ax:value=""/>
  <ax:ocxPr ax:name="ProfilePort" ax:value="0"/>
  <ax:ocxPr ax:name="AllowNetworking" ax:value="all"/>
  <ax:ocxPr ax:name="AllowFullScreen" ax:value="false"/>
</ax:ocx>
</file>

<file path=ppt/drawings/_rels/vmlDrawing1.v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image" Target="../media/image4.png"/></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1.wmf"/><Relationship Id="rId1" Type="http://schemas.openxmlformats.org/officeDocument/2006/relationships/image" Target="../media/image10.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5.png"/></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image" Target="../media/image15.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6.v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image" Target="../media/image23.wmf"/><Relationship Id="rId1" Type="http://schemas.openxmlformats.org/officeDocument/2006/relationships/image" Target="../media/image22.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smtClean="0"/>
              <a:t>Click to edit Master title style</a:t>
            </a:r>
            <a:endParaRPr kumimoji="0" lang="en-US"/>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Date Placeholder 14"/>
          <p:cNvSpPr>
            <a:spLocks noGrp="1"/>
          </p:cNvSpPr>
          <p:nvPr>
            <p:ph type="dt" sz="half" idx="10"/>
          </p:nvPr>
        </p:nvSpPr>
        <p:spPr/>
        <p:txBody>
          <a:bodyPr/>
          <a:lstStyle/>
          <a:p>
            <a:fld id="{0761AA54-3B19-4C99-A4CE-15F0B2A8F106}" type="datetimeFigureOut">
              <a:rPr lang="en-US" smtClean="0"/>
              <a:pPr/>
              <a:t>10/29/2010</a:t>
            </a:fld>
            <a:endParaRPr lang="en-US"/>
          </a:p>
        </p:txBody>
      </p:sp>
      <p:sp>
        <p:nvSpPr>
          <p:cNvPr id="16" name="Slide Number Placeholder 15"/>
          <p:cNvSpPr>
            <a:spLocks noGrp="1"/>
          </p:cNvSpPr>
          <p:nvPr>
            <p:ph type="sldNum" sz="quarter" idx="11"/>
          </p:nvPr>
        </p:nvSpPr>
        <p:spPr/>
        <p:txBody>
          <a:bodyPr/>
          <a:lstStyle/>
          <a:p>
            <a:fld id="{CDC9CCA6-D586-4800-A868-23DC16FE27FB}" type="slidenum">
              <a:rPr lang="en-US" smtClean="0"/>
              <a:pPr/>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761AA54-3B19-4C99-A4CE-15F0B2A8F106}" type="datetimeFigureOut">
              <a:rPr lang="en-US" smtClean="0"/>
              <a:pPr/>
              <a:t>10/29/2010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C9CCA6-D586-4800-A868-23DC16FE27F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761AA54-3B19-4C99-A4CE-15F0B2A8F106}" type="datetimeFigureOut">
              <a:rPr lang="en-US" smtClean="0"/>
              <a:pPr/>
              <a:t>10/29/2010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C9CCA6-D586-4800-A868-23DC16FE27F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4" name="Date Placeholder 13"/>
          <p:cNvSpPr>
            <a:spLocks noGrp="1"/>
          </p:cNvSpPr>
          <p:nvPr>
            <p:ph type="dt" sz="half" idx="14"/>
          </p:nvPr>
        </p:nvSpPr>
        <p:spPr/>
        <p:txBody>
          <a:bodyPr/>
          <a:lstStyle/>
          <a:p>
            <a:fld id="{0761AA54-3B19-4C99-A4CE-15F0B2A8F106}" type="datetimeFigureOut">
              <a:rPr lang="en-US" smtClean="0"/>
              <a:pPr/>
              <a:t>10/29/2010</a:t>
            </a:fld>
            <a:endParaRPr lang="en-US"/>
          </a:p>
        </p:txBody>
      </p:sp>
      <p:sp>
        <p:nvSpPr>
          <p:cNvPr id="15" name="Slide Number Placeholder 14"/>
          <p:cNvSpPr>
            <a:spLocks noGrp="1"/>
          </p:cNvSpPr>
          <p:nvPr>
            <p:ph type="sldNum" sz="quarter" idx="15"/>
          </p:nvPr>
        </p:nvSpPr>
        <p:spPr/>
        <p:txBody>
          <a:bodyPr/>
          <a:lstStyle>
            <a:lvl1pPr algn="ctr">
              <a:defRPr/>
            </a:lvl1pPr>
          </a:lstStyle>
          <a:p>
            <a:fld id="{CDC9CCA6-D586-4800-A868-23DC16FE27FB}" type="slidenum">
              <a:rPr lang="en-US" smtClean="0"/>
              <a:pPr/>
              <a:t>‹#›</a:t>
            </a:fld>
            <a:endParaRPr lang="en-US"/>
          </a:p>
        </p:txBody>
      </p:sp>
      <p:sp>
        <p:nvSpPr>
          <p:cNvPr id="16" name="Footer Placeholder 15"/>
          <p:cNvSpPr>
            <a:spLocks noGrp="1"/>
          </p:cNvSpPr>
          <p:nvPr>
            <p:ph type="ftr" sz="quarter" idx="16"/>
          </p:nvPr>
        </p:nvSpPr>
        <p:spPr/>
        <p:txBody>
          <a:bodyPr/>
          <a:lstStyle/>
          <a:p>
            <a:endParaRPr lang="en-US"/>
          </a:p>
        </p:txBody>
      </p:sp>
      <p:sp>
        <p:nvSpPr>
          <p:cNvPr id="17" name="Title 16"/>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0761AA54-3B19-4C99-A4CE-15F0B2A8F106}" type="datetimeFigureOut">
              <a:rPr lang="en-US" smtClean="0"/>
              <a:pPr/>
              <a:t>10/29/2010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C9CCA6-D586-4800-A868-23DC16FE27FB}" type="slidenum">
              <a:rPr lang="en-US" smtClean="0"/>
              <a:pPr/>
              <a:t>‹#›</a:t>
            </a:fld>
            <a:endParaRPr lang="en-US"/>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0761AA54-3B19-4C99-A4CE-15F0B2A8F106}" type="datetimeFigureOut">
              <a:rPr lang="en-US" smtClean="0"/>
              <a:pPr/>
              <a:t>10/29/2010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C9CCA6-D586-4800-A868-23DC16FE27FB}" type="slidenum">
              <a:rPr lang="en-US" smtClean="0"/>
              <a:pPr/>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CDC9CCA6-D586-4800-A868-23DC16FE27FB}" type="slidenum">
              <a:rPr lang="en-US" smtClean="0"/>
              <a:pPr/>
              <a:t>‹#›</a:t>
            </a:fld>
            <a:endParaRPr lang="en-US"/>
          </a:p>
        </p:txBody>
      </p:sp>
      <p:sp>
        <p:nvSpPr>
          <p:cNvPr id="8" name="Footer Placeholder 7"/>
          <p:cNvSpPr>
            <a:spLocks noGrp="1"/>
          </p:cNvSpPr>
          <p:nvPr>
            <p:ph type="ftr" sz="quarter" idx="11"/>
          </p:nvPr>
        </p:nvSpPr>
        <p:spPr/>
        <p:txBody>
          <a:bodyPr/>
          <a:lstStyle/>
          <a:p>
            <a:endParaRPr lang="en-US"/>
          </a:p>
        </p:txBody>
      </p:sp>
      <p:sp>
        <p:nvSpPr>
          <p:cNvPr id="7" name="Date Placeholder 6"/>
          <p:cNvSpPr>
            <a:spLocks noGrp="1"/>
          </p:cNvSpPr>
          <p:nvPr>
            <p:ph type="dt" sz="half" idx="10"/>
          </p:nvPr>
        </p:nvSpPr>
        <p:spPr/>
        <p:txBody>
          <a:bodyPr/>
          <a:lstStyle/>
          <a:p>
            <a:fld id="{0761AA54-3B19-4C99-A4CE-15F0B2A8F106}" type="datetimeFigureOut">
              <a:rPr lang="en-US" smtClean="0"/>
              <a:pPr/>
              <a:t>10/29/2010</a:t>
            </a:fld>
            <a:endParaRPr lang="en-US"/>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US" smtClean="0"/>
              <a:t>Click to edit Master title style</a:t>
            </a:r>
            <a:endParaRPr kumimoji="0" lang="en-US"/>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761AA54-3B19-4C99-A4CE-15F0B2A8F106}" type="datetimeFigureOut">
              <a:rPr lang="en-US" smtClean="0"/>
              <a:pPr/>
              <a:t>10/29/2010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DC9CCA6-D586-4800-A868-23DC16FE27FB}" type="slidenum">
              <a:rPr lang="en-US" smtClean="0"/>
              <a:pPr/>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61AA54-3B19-4C99-A4CE-15F0B2A8F106}" type="datetimeFigureOut">
              <a:rPr lang="en-US" smtClean="0"/>
              <a:pPr/>
              <a:t>10/29/2010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DC9CCA6-D586-4800-A868-23DC16FE27F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8" name="Date Placeholder 7"/>
          <p:cNvSpPr>
            <a:spLocks noGrp="1"/>
          </p:cNvSpPr>
          <p:nvPr>
            <p:ph type="dt" sz="half" idx="14"/>
          </p:nvPr>
        </p:nvSpPr>
        <p:spPr/>
        <p:txBody>
          <a:bodyPr/>
          <a:lstStyle/>
          <a:p>
            <a:fld id="{0761AA54-3B19-4C99-A4CE-15F0B2A8F106}" type="datetimeFigureOut">
              <a:rPr lang="en-US" smtClean="0"/>
              <a:pPr/>
              <a:t>10/29/2010</a:t>
            </a:fld>
            <a:endParaRPr lang="en-US"/>
          </a:p>
        </p:txBody>
      </p:sp>
      <p:sp>
        <p:nvSpPr>
          <p:cNvPr id="9" name="Slide Number Placeholder 8"/>
          <p:cNvSpPr>
            <a:spLocks noGrp="1"/>
          </p:cNvSpPr>
          <p:nvPr>
            <p:ph type="sldNum" sz="quarter" idx="15"/>
          </p:nvPr>
        </p:nvSpPr>
        <p:spPr/>
        <p:txBody>
          <a:bodyPr/>
          <a:lstStyle/>
          <a:p>
            <a:fld id="{CDC9CCA6-D586-4800-A868-23DC16FE27FB}" type="slidenum">
              <a:rPr lang="en-US" smtClean="0"/>
              <a:pPr/>
              <a:t>‹#›</a:t>
            </a:fld>
            <a:endParaRPr lang="en-US"/>
          </a:p>
        </p:txBody>
      </p:sp>
      <p:sp>
        <p:nvSpPr>
          <p:cNvPr id="10" name="Footer Placeholder 9"/>
          <p:cNvSpPr>
            <a:spLocks noGrp="1"/>
          </p:cNvSpPr>
          <p:nvPr>
            <p:ph type="ftr" sz="quarter" idx="16"/>
          </p:nvPr>
        </p:nvSpPr>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smtClean="0"/>
              <a:t>Click icon to add picture</a:t>
            </a:r>
            <a:endParaRPr kumimoji="0" lang="en-US"/>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p:txBody>
          <a:bodyPr/>
          <a:lstStyle/>
          <a:p>
            <a:fld id="{0761AA54-3B19-4C99-A4CE-15F0B2A8F106}" type="datetimeFigureOut">
              <a:rPr lang="en-US" smtClean="0"/>
              <a:pPr/>
              <a:t>10/29/2010</a:t>
            </a:fld>
            <a:endParaRPr lang="en-US"/>
          </a:p>
        </p:txBody>
      </p:sp>
      <p:sp>
        <p:nvSpPr>
          <p:cNvPr id="9" name="Slide Number Placeholder 8"/>
          <p:cNvSpPr>
            <a:spLocks noGrp="1"/>
          </p:cNvSpPr>
          <p:nvPr>
            <p:ph type="sldNum" sz="quarter" idx="11"/>
          </p:nvPr>
        </p:nvSpPr>
        <p:spPr/>
        <p:txBody>
          <a:bodyPr/>
          <a:lstStyle/>
          <a:p>
            <a:fld id="{CDC9CCA6-D586-4800-A868-23DC16FE27FB}" type="slidenum">
              <a:rPr lang="en-US" smtClean="0"/>
              <a:pPr/>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0761AA54-3B19-4C99-A4CE-15F0B2A8F106}" type="datetimeFigureOut">
              <a:rPr lang="en-US" smtClean="0"/>
              <a:pPr/>
              <a:t>10/29/2010</a:t>
            </a:fld>
            <a:endParaRPr lang="en-US"/>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n-US"/>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CDC9CCA6-D586-4800-A868-23DC16FE27FB}" type="slidenum">
              <a:rPr lang="en-US" smtClean="0"/>
              <a:pPr/>
              <a:t>‹#›</a:t>
            </a:fld>
            <a:endParaRPr lang="en-US"/>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smtClean="0"/>
              <a:t>Click to edit Master title style</a:t>
            </a:r>
            <a:endParaRPr kumimoji="0" lang="en-US"/>
          </a:p>
        </p:txBody>
      </p:sp>
    </p:spTree>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6.bin"/><Relationship Id="rId5" Type="http://schemas.openxmlformats.org/officeDocument/2006/relationships/oleObject" Target="../embeddings/oleObject5.bin"/><Relationship Id="rId4" Type="http://schemas.openxmlformats.org/officeDocument/2006/relationships/oleObject" Target="../embeddings/oleObject4.bin"/></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control" Target="../activeX/activeX1.xml"/><Relationship Id="rId1" Type="http://schemas.openxmlformats.org/officeDocument/2006/relationships/vmlDrawing" Target="../drawings/vmlDrawing3.vml"/><Relationship Id="rId5" Type="http://schemas.openxmlformats.org/officeDocument/2006/relationships/image" Target="../media/image16.png"/><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control" Target="../activeX/activeX3.xml"/><Relationship Id="rId2" Type="http://schemas.openxmlformats.org/officeDocument/2006/relationships/control" Target="../activeX/activeX2.xml"/><Relationship Id="rId1" Type="http://schemas.openxmlformats.org/officeDocument/2006/relationships/vmlDrawing" Target="../drawings/vmlDrawing4.vml"/><Relationship Id="rId6" Type="http://schemas.openxmlformats.org/officeDocument/2006/relationships/image" Target="../media/image16.png"/><Relationship Id="rId5" Type="http://schemas.openxmlformats.org/officeDocument/2006/relationships/image" Target="../media/image14.png"/><Relationship Id="rId4"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mientayvn.com/OCW/MIT/Vat_li.html" TargetMode="External"/><Relationship Id="rId2" Type="http://schemas.openxmlformats.org/officeDocument/2006/relationships/hyperlink" Target="http://www.mientayvn.com/dich_tieng_anh_chuyen_nghanh.html" TargetMode="Externa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hyperlink" Target="http://www.myyagy.com/mientay/"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oleObject" Target="../embeddings/oleObject7.bin"/><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oleObject" Target="../embeddings/oleObject10.bin"/><Relationship Id="rId5" Type="http://schemas.openxmlformats.org/officeDocument/2006/relationships/oleObject" Target="../embeddings/oleObject9.bin"/><Relationship Id="rId4" Type="http://schemas.openxmlformats.org/officeDocument/2006/relationships/oleObject" Target="../embeddings/oleObject8.bin"/></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oleObject" Target="../embeddings/oleObject2.bin"/></Relationships>
</file>

<file path=ppt/slides/_rels/slide3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5387975"/>
            <a:ext cx="7772400" cy="1470025"/>
          </a:xfrm>
        </p:spPr>
        <p:txBody>
          <a:bodyPr>
            <a:normAutofit/>
          </a:bodyPr>
          <a:lstStyle/>
          <a:p>
            <a:pPr algn="just"/>
            <a:r>
              <a:rPr lang="en-US" sz="4400" smtClean="0">
                <a:latin typeface="Times New Roman" pitchFamily="18" charset="0"/>
                <a:cs typeface="Times New Roman" pitchFamily="18" charset="0"/>
              </a:rPr>
              <a:t>GVHD: GSTS Lê Khắc Bình</a:t>
            </a:r>
            <a:br>
              <a:rPr lang="en-US" sz="4400" smtClean="0">
                <a:latin typeface="Times New Roman" pitchFamily="18" charset="0"/>
                <a:cs typeface="Times New Roman" pitchFamily="18" charset="0"/>
              </a:rPr>
            </a:br>
            <a:r>
              <a:rPr lang="en-US" sz="4400" smtClean="0">
                <a:latin typeface="Times New Roman" pitchFamily="18" charset="0"/>
                <a:cs typeface="Times New Roman" pitchFamily="18" charset="0"/>
              </a:rPr>
              <a:t>HVTH: Nguyễn Thanh Lâm</a:t>
            </a:r>
            <a:endParaRPr lang="en-US" sz="4400">
              <a:latin typeface="Times New Roman" pitchFamily="18" charset="0"/>
              <a:cs typeface="Times New Roman" pitchFamily="18" charset="0"/>
            </a:endParaRPr>
          </a:p>
        </p:txBody>
      </p:sp>
      <p:sp>
        <p:nvSpPr>
          <p:cNvPr id="4" name="Rounded Rectangle 3"/>
          <p:cNvSpPr/>
          <p:nvPr/>
        </p:nvSpPr>
        <p:spPr>
          <a:xfrm>
            <a:off x="0" y="1447800"/>
            <a:ext cx="9144000" cy="2057400"/>
          </a:xfrm>
          <a:prstGeom prst="round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US" sz="600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TỔNG QUAN VỀ QUANG PHỔ  BIẾN ĐIỆU</a:t>
            </a:r>
            <a:endParaRPr lang="en-US" sz="600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2" name="Picture 4" descr="Untitled-1"/>
          <p:cNvPicPr>
            <a:picLocks noChangeAspect="1" noChangeArrowheads="1"/>
          </p:cNvPicPr>
          <p:nvPr/>
        </p:nvPicPr>
        <p:blipFill>
          <a:blip r:embed="rId2"/>
          <a:srcRect/>
          <a:stretch>
            <a:fillRect/>
          </a:stretch>
        </p:blipFill>
        <p:spPr bwMode="auto">
          <a:xfrm>
            <a:off x="990600" y="0"/>
            <a:ext cx="7539038" cy="6266476"/>
          </a:xfrm>
          <a:prstGeom prst="rect">
            <a:avLst/>
          </a:prstGeom>
          <a:noFill/>
        </p:spPr>
      </p:pic>
      <p:sp>
        <p:nvSpPr>
          <p:cNvPr id="25" name="Rectangle 24"/>
          <p:cNvSpPr/>
          <p:nvPr/>
        </p:nvSpPr>
        <p:spPr>
          <a:xfrm>
            <a:off x="2362200" y="6248400"/>
            <a:ext cx="5181600" cy="609600"/>
          </a:xfrm>
          <a:prstGeom prst="rect">
            <a:avLst/>
          </a:prstGeom>
        </p:spPr>
        <p:style>
          <a:lnRef idx="3">
            <a:schemeClr val="lt1"/>
          </a:lnRef>
          <a:fillRef idx="1">
            <a:schemeClr val="dk1"/>
          </a:fillRef>
          <a:effectRef idx="1">
            <a:schemeClr val="dk1"/>
          </a:effectRef>
          <a:fontRef idx="minor">
            <a:schemeClr val="lt1"/>
          </a:fontRef>
        </p:style>
        <p:txBody>
          <a:bodyPr rtlCol="0" anchor="ctr"/>
          <a:lstStyle/>
          <a:p>
            <a:pPr algn="just"/>
            <a:r>
              <a:rPr lang="en-US" sz="2800" smtClean="0">
                <a:latin typeface="Times New Roman" pitchFamily="18" charset="0"/>
                <a:cs typeface="Times New Roman" pitchFamily="18" charset="0"/>
              </a:rPr>
              <a:t>Hệ đo quang phản xạ biến điệu</a:t>
            </a:r>
            <a:endParaRPr lang="en-US" sz="280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ight Arrow 4"/>
          <p:cNvSpPr/>
          <p:nvPr/>
        </p:nvSpPr>
        <p:spPr>
          <a:xfrm>
            <a:off x="0" y="-228600"/>
            <a:ext cx="7620000" cy="1219200"/>
          </a:xfrm>
          <a:prstGeom prst="rightArrow">
            <a:avLst/>
          </a:prstGeom>
        </p:spPr>
        <p:style>
          <a:lnRef idx="0">
            <a:schemeClr val="accent1"/>
          </a:lnRef>
          <a:fillRef idx="3">
            <a:schemeClr val="accent1"/>
          </a:fillRef>
          <a:effectRef idx="3">
            <a:schemeClr val="accent1"/>
          </a:effectRef>
          <a:fontRef idx="minor">
            <a:schemeClr val="lt1"/>
          </a:fontRef>
        </p:style>
        <p:txBody>
          <a:bodyPr rtlCol="0" anchor="ctr"/>
          <a:lstStyle/>
          <a:p>
            <a:pPr algn="just"/>
            <a:r>
              <a:rPr lang="en-US" sz="320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2</a:t>
            </a:r>
            <a:r>
              <a:rPr lang="en-US" sz="320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Phân loại</a:t>
            </a:r>
            <a:endParaRPr lang="en-US" sz="320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endParaRPr>
          </a:p>
        </p:txBody>
      </p:sp>
      <p:sp>
        <p:nvSpPr>
          <p:cNvPr id="6" name="Rectangle 5"/>
          <p:cNvSpPr/>
          <p:nvPr/>
        </p:nvSpPr>
        <p:spPr>
          <a:xfrm>
            <a:off x="3200400" y="1295400"/>
            <a:ext cx="1905000" cy="13716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just"/>
            <a:r>
              <a:rPr lang="en-US" sz="4400" smtClean="0">
                <a:latin typeface="Times New Roman" pitchFamily="18" charset="0"/>
                <a:cs typeface="Times New Roman" pitchFamily="18" charset="0"/>
              </a:rPr>
              <a:t>Mẫu</a:t>
            </a:r>
            <a:endParaRPr lang="en-US" sz="4400">
              <a:latin typeface="Times New Roman" pitchFamily="18" charset="0"/>
              <a:cs typeface="Times New Roman" pitchFamily="18" charset="0"/>
            </a:endParaRPr>
          </a:p>
        </p:txBody>
      </p:sp>
      <p:sp>
        <p:nvSpPr>
          <p:cNvPr id="7" name="Right Arrow 6"/>
          <p:cNvSpPr/>
          <p:nvPr/>
        </p:nvSpPr>
        <p:spPr>
          <a:xfrm rot="773163">
            <a:off x="79485" y="1009797"/>
            <a:ext cx="3024716" cy="1054404"/>
          </a:xfrm>
          <a:prstGeom prst="right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4400" smtClean="0">
                <a:latin typeface="Times New Roman" pitchFamily="18" charset="0"/>
                <a:cs typeface="Times New Roman" pitchFamily="18" charset="0"/>
              </a:rPr>
              <a:t>Kích thích</a:t>
            </a:r>
            <a:endParaRPr lang="en-US" sz="4400">
              <a:latin typeface="Times New Roman" pitchFamily="18" charset="0"/>
              <a:cs typeface="Times New Roman" pitchFamily="18" charset="0"/>
            </a:endParaRPr>
          </a:p>
        </p:txBody>
      </p:sp>
      <p:sp>
        <p:nvSpPr>
          <p:cNvPr id="8" name="Rectangle 7"/>
          <p:cNvSpPr/>
          <p:nvPr/>
        </p:nvSpPr>
        <p:spPr>
          <a:xfrm>
            <a:off x="7010400" y="1295400"/>
            <a:ext cx="2133600" cy="13716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just"/>
            <a:r>
              <a:rPr lang="en-US" sz="3200" smtClean="0">
                <a:latin typeface="Times New Roman" pitchFamily="18" charset="0"/>
                <a:cs typeface="Times New Roman" pitchFamily="18" charset="0"/>
              </a:rPr>
              <a:t>Bộ khuếch đại lock-in</a:t>
            </a:r>
            <a:endParaRPr lang="en-US" sz="3200">
              <a:latin typeface="Times New Roman" pitchFamily="18" charset="0"/>
              <a:cs typeface="Times New Roman" pitchFamily="18" charset="0"/>
            </a:endParaRPr>
          </a:p>
        </p:txBody>
      </p:sp>
      <p:sp>
        <p:nvSpPr>
          <p:cNvPr id="9" name="Right Arrow 8"/>
          <p:cNvSpPr/>
          <p:nvPr/>
        </p:nvSpPr>
        <p:spPr>
          <a:xfrm>
            <a:off x="5105400" y="1143000"/>
            <a:ext cx="1905000" cy="1752600"/>
          </a:xfrm>
          <a:prstGeom prst="right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3200" smtClean="0">
                <a:latin typeface="Times New Roman" pitchFamily="18" charset="0"/>
                <a:cs typeface="Times New Roman" pitchFamily="18" charset="0"/>
              </a:rPr>
              <a:t>Bức xạ phát ra</a:t>
            </a:r>
            <a:endParaRPr lang="en-US" sz="3200">
              <a:latin typeface="Times New Roman" pitchFamily="18" charset="0"/>
              <a:cs typeface="Times New Roman" pitchFamily="18" charset="0"/>
            </a:endParaRPr>
          </a:p>
        </p:txBody>
      </p:sp>
      <p:sp>
        <p:nvSpPr>
          <p:cNvPr id="10" name="Right Arrow 9"/>
          <p:cNvSpPr/>
          <p:nvPr/>
        </p:nvSpPr>
        <p:spPr>
          <a:xfrm rot="20864445">
            <a:off x="77458" y="2442704"/>
            <a:ext cx="3024716" cy="1054404"/>
          </a:xfrm>
          <a:prstGeom prst="right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2800" smtClean="0">
                <a:latin typeface="Times New Roman" pitchFamily="18" charset="0"/>
                <a:cs typeface="Times New Roman" pitchFamily="18" charset="0"/>
              </a:rPr>
              <a:t>Nguồn biến điệu</a:t>
            </a:r>
            <a:endParaRPr lang="en-US" sz="2800">
              <a:latin typeface="Times New Roman" pitchFamily="18" charset="0"/>
              <a:cs typeface="Times New Roman" pitchFamily="18" charset="0"/>
            </a:endParaRPr>
          </a:p>
        </p:txBody>
      </p:sp>
      <p:sp>
        <p:nvSpPr>
          <p:cNvPr id="12" name="Rounded Rectangle 11"/>
          <p:cNvSpPr/>
          <p:nvPr/>
        </p:nvSpPr>
        <p:spPr>
          <a:xfrm>
            <a:off x="0" y="4495800"/>
            <a:ext cx="1828800" cy="1600200"/>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r>
              <a:rPr lang="en-US" sz="3600" smtClean="0">
                <a:latin typeface="Times New Roman" pitchFamily="18" charset="0"/>
                <a:cs typeface="Times New Roman" pitchFamily="18" charset="0"/>
              </a:rPr>
              <a:t>Nguồn biến điệu</a:t>
            </a:r>
            <a:endParaRPr lang="en-US" sz="3600">
              <a:latin typeface="Times New Roman" pitchFamily="18" charset="0"/>
              <a:cs typeface="Times New Roman" pitchFamily="18" charset="0"/>
            </a:endParaRPr>
          </a:p>
        </p:txBody>
      </p:sp>
      <p:sp>
        <p:nvSpPr>
          <p:cNvPr id="13" name="Rounded Rectangle 12"/>
          <p:cNvSpPr/>
          <p:nvPr/>
        </p:nvSpPr>
        <p:spPr>
          <a:xfrm>
            <a:off x="3505200" y="4419600"/>
            <a:ext cx="5638800" cy="533400"/>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just"/>
            <a:r>
              <a:rPr lang="en-US" sz="3600" smtClean="0">
                <a:latin typeface="Times New Roman" pitchFamily="18" charset="0"/>
                <a:cs typeface="Times New Roman" pitchFamily="18" charset="0"/>
              </a:rPr>
              <a:t>Biến điệu theo áp suất</a:t>
            </a:r>
            <a:endParaRPr lang="en-US" sz="3600">
              <a:latin typeface="Times New Roman" pitchFamily="18" charset="0"/>
              <a:cs typeface="Times New Roman" pitchFamily="18" charset="0"/>
            </a:endParaRPr>
          </a:p>
        </p:txBody>
      </p:sp>
      <p:sp>
        <p:nvSpPr>
          <p:cNvPr id="14" name="Rounded Rectangle 13"/>
          <p:cNvSpPr/>
          <p:nvPr/>
        </p:nvSpPr>
        <p:spPr>
          <a:xfrm>
            <a:off x="3505200" y="5029200"/>
            <a:ext cx="5638800" cy="533400"/>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just"/>
            <a:r>
              <a:rPr lang="en-US" sz="3600" smtClean="0">
                <a:latin typeface="Times New Roman" pitchFamily="18" charset="0"/>
                <a:cs typeface="Times New Roman" pitchFamily="18" charset="0"/>
              </a:rPr>
              <a:t>Biến điệu theo nhiệt độ</a:t>
            </a:r>
            <a:endParaRPr lang="en-US" sz="3600">
              <a:latin typeface="Times New Roman" pitchFamily="18" charset="0"/>
              <a:cs typeface="Times New Roman" pitchFamily="18" charset="0"/>
            </a:endParaRPr>
          </a:p>
        </p:txBody>
      </p:sp>
      <p:sp>
        <p:nvSpPr>
          <p:cNvPr id="15" name="Rounded Rectangle 14"/>
          <p:cNvSpPr/>
          <p:nvPr/>
        </p:nvSpPr>
        <p:spPr>
          <a:xfrm>
            <a:off x="3505200" y="5638800"/>
            <a:ext cx="5638800" cy="533400"/>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just"/>
            <a:r>
              <a:rPr lang="en-US" sz="3600" smtClean="0">
                <a:latin typeface="Times New Roman" pitchFamily="18" charset="0"/>
                <a:cs typeface="Times New Roman" pitchFamily="18" charset="0"/>
              </a:rPr>
              <a:t>Biến điệu theo điện trường</a:t>
            </a:r>
            <a:endParaRPr lang="en-US" sz="3600">
              <a:latin typeface="Times New Roman" pitchFamily="18" charset="0"/>
              <a:cs typeface="Times New Roman" pitchFamily="18" charset="0"/>
            </a:endParaRPr>
          </a:p>
        </p:txBody>
      </p:sp>
      <p:sp>
        <p:nvSpPr>
          <p:cNvPr id="16" name="Rounded Rectangle 15"/>
          <p:cNvSpPr/>
          <p:nvPr/>
        </p:nvSpPr>
        <p:spPr>
          <a:xfrm>
            <a:off x="3505200" y="6324600"/>
            <a:ext cx="5638800" cy="533400"/>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just"/>
            <a:r>
              <a:rPr lang="en-US" sz="3600" smtClean="0">
                <a:latin typeface="Times New Roman" pitchFamily="18" charset="0"/>
                <a:cs typeface="Times New Roman" pitchFamily="18" charset="0"/>
              </a:rPr>
              <a:t>Biến điệu theo từ trường</a:t>
            </a:r>
            <a:endParaRPr lang="en-US" sz="3600">
              <a:latin typeface="Times New Roman" pitchFamily="18" charset="0"/>
              <a:cs typeface="Times New Roman" pitchFamily="18" charset="0"/>
            </a:endParaRPr>
          </a:p>
        </p:txBody>
      </p:sp>
      <p:sp>
        <p:nvSpPr>
          <p:cNvPr id="17" name="Rounded Rectangle 16"/>
          <p:cNvSpPr/>
          <p:nvPr/>
        </p:nvSpPr>
        <p:spPr>
          <a:xfrm>
            <a:off x="3505200" y="3733800"/>
            <a:ext cx="5638800" cy="533400"/>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just"/>
            <a:r>
              <a:rPr lang="en-US" sz="3600" smtClean="0">
                <a:latin typeface="Times New Roman" pitchFamily="18" charset="0"/>
                <a:cs typeface="Times New Roman" pitchFamily="18" charset="0"/>
              </a:rPr>
              <a:t>Biến điệu theo bước sóng</a:t>
            </a:r>
            <a:endParaRPr lang="en-US" sz="3600">
              <a:latin typeface="Times New Roman" pitchFamily="18" charset="0"/>
              <a:cs typeface="Times New Roman" pitchFamily="18" charset="0"/>
            </a:endParaRPr>
          </a:p>
        </p:txBody>
      </p:sp>
      <p:sp>
        <p:nvSpPr>
          <p:cNvPr id="18" name="Right Arrow 17"/>
          <p:cNvSpPr/>
          <p:nvPr/>
        </p:nvSpPr>
        <p:spPr>
          <a:xfrm rot="19826999">
            <a:off x="1951250" y="4164949"/>
            <a:ext cx="1600200" cy="609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ight Arrow 18"/>
          <p:cNvSpPr/>
          <p:nvPr/>
        </p:nvSpPr>
        <p:spPr>
          <a:xfrm rot="20368047">
            <a:off x="1884878" y="4680864"/>
            <a:ext cx="1600200" cy="609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ight Arrow 19"/>
          <p:cNvSpPr/>
          <p:nvPr/>
        </p:nvSpPr>
        <p:spPr>
          <a:xfrm rot="21298399">
            <a:off x="1928629" y="5174332"/>
            <a:ext cx="1600200" cy="609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ight Arrow 20"/>
          <p:cNvSpPr/>
          <p:nvPr/>
        </p:nvSpPr>
        <p:spPr>
          <a:xfrm rot="596166">
            <a:off x="1869392" y="5619885"/>
            <a:ext cx="1600200" cy="609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ight Arrow 21"/>
          <p:cNvSpPr/>
          <p:nvPr/>
        </p:nvSpPr>
        <p:spPr>
          <a:xfrm rot="1608628">
            <a:off x="1804070" y="6119313"/>
            <a:ext cx="1600200" cy="609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diamond(in)">
                                      <p:cBhvr>
                                        <p:cTn id="12" dur="2000"/>
                                        <p:tgtEl>
                                          <p:spTgt spid="10"/>
                                        </p:tgtEl>
                                      </p:cBhvr>
                                    </p:animEffect>
                                  </p:childTnLst>
                                </p:cTn>
                              </p:par>
                              <p:par>
                                <p:cTn id="13" presetID="8" presetClass="entr" presetSubtype="16"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diamond(in)">
                                      <p:cBhvr>
                                        <p:cTn id="15" dur="2000"/>
                                        <p:tgtEl>
                                          <p:spTgt spid="7"/>
                                        </p:tgtEl>
                                      </p:cBhvr>
                                    </p:animEffect>
                                  </p:childTnLst>
                                </p:cTn>
                              </p:par>
                              <p:par>
                                <p:cTn id="16" presetID="8" presetClass="entr" presetSubtype="16"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diamond(in)">
                                      <p:cBhvr>
                                        <p:cTn id="18" dur="2000"/>
                                        <p:tgtEl>
                                          <p:spTgt spid="6"/>
                                        </p:tgtEl>
                                      </p:cBhvr>
                                    </p:animEffect>
                                  </p:childTnLst>
                                </p:cTn>
                              </p:par>
                              <p:par>
                                <p:cTn id="19" presetID="8" presetClass="entr" presetSubtype="16"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diamond(in)">
                                      <p:cBhvr>
                                        <p:cTn id="21" dur="2000"/>
                                        <p:tgtEl>
                                          <p:spTgt spid="9"/>
                                        </p:tgtEl>
                                      </p:cBhvr>
                                    </p:animEffect>
                                  </p:childTnLst>
                                </p:cTn>
                              </p:par>
                              <p:par>
                                <p:cTn id="22" presetID="8" presetClass="entr" presetSubtype="16"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diamond(in)">
                                      <p:cBhvr>
                                        <p:cTn id="24" dur="20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8" presetClass="entr" presetSubtype="16"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diamond(in)">
                                      <p:cBhvr>
                                        <p:cTn id="29" dur="2000"/>
                                        <p:tgtEl>
                                          <p:spTgt spid="12"/>
                                        </p:tgtEl>
                                      </p:cBhvr>
                                    </p:animEffect>
                                  </p:childTnLst>
                                </p:cTn>
                              </p:par>
                            </p:childTnLst>
                          </p:cTn>
                        </p:par>
                      </p:childTnLst>
                    </p:cTn>
                  </p:par>
                  <p:par>
                    <p:cTn id="30" fill="hold">
                      <p:stCondLst>
                        <p:cond delay="indefinite"/>
                      </p:stCondLst>
                      <p:childTnLst>
                        <p:par>
                          <p:cTn id="31" fill="hold">
                            <p:stCondLst>
                              <p:cond delay="0"/>
                            </p:stCondLst>
                            <p:childTnLst>
                              <p:par>
                                <p:cTn id="32" presetID="8" presetClass="entr" presetSubtype="16" fill="hold" grpId="0" nodeType="click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diamond(in)">
                                      <p:cBhvr>
                                        <p:cTn id="34" dur="2000"/>
                                        <p:tgtEl>
                                          <p:spTgt spid="18"/>
                                        </p:tgtEl>
                                      </p:cBhvr>
                                    </p:animEffect>
                                  </p:childTnLst>
                                </p:cTn>
                              </p:par>
                            </p:childTnLst>
                          </p:cTn>
                        </p:par>
                      </p:childTnLst>
                    </p:cTn>
                  </p:par>
                  <p:par>
                    <p:cTn id="35" fill="hold">
                      <p:stCondLst>
                        <p:cond delay="indefinite"/>
                      </p:stCondLst>
                      <p:childTnLst>
                        <p:par>
                          <p:cTn id="36" fill="hold">
                            <p:stCondLst>
                              <p:cond delay="0"/>
                            </p:stCondLst>
                            <p:childTnLst>
                              <p:par>
                                <p:cTn id="37" presetID="8" presetClass="entr" presetSubtype="16" fill="hold" grpId="0" nodeType="click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diamond(in)">
                                      <p:cBhvr>
                                        <p:cTn id="39" dur="2000"/>
                                        <p:tgtEl>
                                          <p:spTgt spid="17"/>
                                        </p:tgtEl>
                                      </p:cBhvr>
                                    </p:animEffect>
                                  </p:childTnLst>
                                </p:cTn>
                              </p:par>
                            </p:childTnLst>
                          </p:cTn>
                        </p:par>
                      </p:childTnLst>
                    </p:cTn>
                  </p:par>
                  <p:par>
                    <p:cTn id="40" fill="hold">
                      <p:stCondLst>
                        <p:cond delay="indefinite"/>
                      </p:stCondLst>
                      <p:childTnLst>
                        <p:par>
                          <p:cTn id="41" fill="hold">
                            <p:stCondLst>
                              <p:cond delay="0"/>
                            </p:stCondLst>
                            <p:childTnLst>
                              <p:par>
                                <p:cTn id="42" presetID="8" presetClass="entr" presetSubtype="16" fill="hold" grpId="0" nodeType="click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diamond(in)">
                                      <p:cBhvr>
                                        <p:cTn id="44" dur="2000"/>
                                        <p:tgtEl>
                                          <p:spTgt spid="19"/>
                                        </p:tgtEl>
                                      </p:cBhvr>
                                    </p:animEffect>
                                  </p:childTnLst>
                                </p:cTn>
                              </p:par>
                            </p:childTnLst>
                          </p:cTn>
                        </p:par>
                      </p:childTnLst>
                    </p:cTn>
                  </p:par>
                  <p:par>
                    <p:cTn id="45" fill="hold">
                      <p:stCondLst>
                        <p:cond delay="indefinite"/>
                      </p:stCondLst>
                      <p:childTnLst>
                        <p:par>
                          <p:cTn id="46" fill="hold">
                            <p:stCondLst>
                              <p:cond delay="0"/>
                            </p:stCondLst>
                            <p:childTnLst>
                              <p:par>
                                <p:cTn id="47" presetID="8" presetClass="entr" presetSubtype="16" fill="hold" grpId="0" nodeType="click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diamond(in)">
                                      <p:cBhvr>
                                        <p:cTn id="49" dur="2000"/>
                                        <p:tgtEl>
                                          <p:spTgt spid="13"/>
                                        </p:tgtEl>
                                      </p:cBhvr>
                                    </p:animEffect>
                                  </p:childTnLst>
                                </p:cTn>
                              </p:par>
                            </p:childTnLst>
                          </p:cTn>
                        </p:par>
                      </p:childTnLst>
                    </p:cTn>
                  </p:par>
                  <p:par>
                    <p:cTn id="50" fill="hold">
                      <p:stCondLst>
                        <p:cond delay="indefinite"/>
                      </p:stCondLst>
                      <p:childTnLst>
                        <p:par>
                          <p:cTn id="51" fill="hold">
                            <p:stCondLst>
                              <p:cond delay="0"/>
                            </p:stCondLst>
                            <p:childTnLst>
                              <p:par>
                                <p:cTn id="52" presetID="8" presetClass="entr" presetSubtype="16" fill="hold" grpId="0" nodeType="click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diamond(in)">
                                      <p:cBhvr>
                                        <p:cTn id="54" dur="2000"/>
                                        <p:tgtEl>
                                          <p:spTgt spid="20"/>
                                        </p:tgtEl>
                                      </p:cBhvr>
                                    </p:animEffect>
                                  </p:childTnLst>
                                </p:cTn>
                              </p:par>
                            </p:childTnLst>
                          </p:cTn>
                        </p:par>
                      </p:childTnLst>
                    </p:cTn>
                  </p:par>
                  <p:par>
                    <p:cTn id="55" fill="hold">
                      <p:stCondLst>
                        <p:cond delay="indefinite"/>
                      </p:stCondLst>
                      <p:childTnLst>
                        <p:par>
                          <p:cTn id="56" fill="hold">
                            <p:stCondLst>
                              <p:cond delay="0"/>
                            </p:stCondLst>
                            <p:childTnLst>
                              <p:par>
                                <p:cTn id="57" presetID="8" presetClass="entr" presetSubtype="16" fill="hold" grpId="0" nodeType="click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diamond(in)">
                                      <p:cBhvr>
                                        <p:cTn id="59" dur="2000"/>
                                        <p:tgtEl>
                                          <p:spTgt spid="14"/>
                                        </p:tgtEl>
                                      </p:cBhvr>
                                    </p:animEffect>
                                  </p:childTnLst>
                                </p:cTn>
                              </p:par>
                            </p:childTnLst>
                          </p:cTn>
                        </p:par>
                      </p:childTnLst>
                    </p:cTn>
                  </p:par>
                  <p:par>
                    <p:cTn id="60" fill="hold">
                      <p:stCondLst>
                        <p:cond delay="indefinite"/>
                      </p:stCondLst>
                      <p:childTnLst>
                        <p:par>
                          <p:cTn id="61" fill="hold">
                            <p:stCondLst>
                              <p:cond delay="0"/>
                            </p:stCondLst>
                            <p:childTnLst>
                              <p:par>
                                <p:cTn id="62" presetID="8" presetClass="entr" presetSubtype="16" fill="hold" grpId="0" nodeType="clickEffect">
                                  <p:stCondLst>
                                    <p:cond delay="0"/>
                                  </p:stCondLst>
                                  <p:childTnLst>
                                    <p:set>
                                      <p:cBhvr>
                                        <p:cTn id="63" dur="1" fill="hold">
                                          <p:stCondLst>
                                            <p:cond delay="0"/>
                                          </p:stCondLst>
                                        </p:cTn>
                                        <p:tgtEl>
                                          <p:spTgt spid="21"/>
                                        </p:tgtEl>
                                        <p:attrNameLst>
                                          <p:attrName>style.visibility</p:attrName>
                                        </p:attrNameLst>
                                      </p:cBhvr>
                                      <p:to>
                                        <p:strVal val="visible"/>
                                      </p:to>
                                    </p:set>
                                    <p:animEffect transition="in" filter="diamond(in)">
                                      <p:cBhvr>
                                        <p:cTn id="64" dur="2000"/>
                                        <p:tgtEl>
                                          <p:spTgt spid="21"/>
                                        </p:tgtEl>
                                      </p:cBhvr>
                                    </p:animEffect>
                                  </p:childTnLst>
                                </p:cTn>
                              </p:par>
                            </p:childTnLst>
                          </p:cTn>
                        </p:par>
                      </p:childTnLst>
                    </p:cTn>
                  </p:par>
                  <p:par>
                    <p:cTn id="65" fill="hold">
                      <p:stCondLst>
                        <p:cond delay="indefinite"/>
                      </p:stCondLst>
                      <p:childTnLst>
                        <p:par>
                          <p:cTn id="66" fill="hold">
                            <p:stCondLst>
                              <p:cond delay="0"/>
                            </p:stCondLst>
                            <p:childTnLst>
                              <p:par>
                                <p:cTn id="67" presetID="8" presetClass="entr" presetSubtype="16" fill="hold" grpId="0" nodeType="click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diamond(in)">
                                      <p:cBhvr>
                                        <p:cTn id="69" dur="2000"/>
                                        <p:tgtEl>
                                          <p:spTgt spid="15"/>
                                        </p:tgtEl>
                                      </p:cBhvr>
                                    </p:animEffect>
                                  </p:childTnLst>
                                </p:cTn>
                              </p:par>
                            </p:childTnLst>
                          </p:cTn>
                        </p:par>
                      </p:childTnLst>
                    </p:cTn>
                  </p:par>
                  <p:par>
                    <p:cTn id="70" fill="hold">
                      <p:stCondLst>
                        <p:cond delay="indefinite"/>
                      </p:stCondLst>
                      <p:childTnLst>
                        <p:par>
                          <p:cTn id="71" fill="hold">
                            <p:stCondLst>
                              <p:cond delay="0"/>
                            </p:stCondLst>
                            <p:childTnLst>
                              <p:par>
                                <p:cTn id="72" presetID="8" presetClass="entr" presetSubtype="16" fill="hold" grpId="0" nodeType="click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diamond(in)">
                                      <p:cBhvr>
                                        <p:cTn id="74" dur="2000"/>
                                        <p:tgtEl>
                                          <p:spTgt spid="22"/>
                                        </p:tgtEl>
                                      </p:cBhvr>
                                    </p:animEffect>
                                  </p:childTnLst>
                                </p:cTn>
                              </p:par>
                            </p:childTnLst>
                          </p:cTn>
                        </p:par>
                      </p:childTnLst>
                    </p:cTn>
                  </p:par>
                  <p:par>
                    <p:cTn id="75" fill="hold">
                      <p:stCondLst>
                        <p:cond delay="indefinite"/>
                      </p:stCondLst>
                      <p:childTnLst>
                        <p:par>
                          <p:cTn id="76" fill="hold">
                            <p:stCondLst>
                              <p:cond delay="0"/>
                            </p:stCondLst>
                            <p:childTnLst>
                              <p:par>
                                <p:cTn id="77" presetID="8" presetClass="entr" presetSubtype="16" fill="hold" grpId="0" nodeType="click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diamond(in)">
                                      <p:cBhvr>
                                        <p:cTn id="79"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endParaRPr lang="en-US"/>
          </a:p>
        </p:txBody>
      </p:sp>
      <p:pic>
        <p:nvPicPr>
          <p:cNvPr id="25602" name="Picture 2"/>
          <p:cNvPicPr>
            <a:picLocks noChangeAspect="1" noChangeArrowheads="1"/>
          </p:cNvPicPr>
          <p:nvPr/>
        </p:nvPicPr>
        <p:blipFill>
          <a:blip r:embed="rId2"/>
          <a:srcRect/>
          <a:stretch>
            <a:fillRect/>
          </a:stretch>
        </p:blipFill>
        <p:spPr bwMode="auto">
          <a:xfrm>
            <a:off x="533400" y="0"/>
            <a:ext cx="8145379" cy="6858000"/>
          </a:xfrm>
          <a:prstGeom prst="rect">
            <a:avLst/>
          </a:prstGeom>
          <a:noFill/>
          <a:ln w="9525">
            <a:noFill/>
            <a:miter lim="800000"/>
            <a:headEnd/>
            <a:tailEnd/>
          </a:ln>
          <a:effectLst/>
        </p:spPr>
      </p:pic>
      <p:sp>
        <p:nvSpPr>
          <p:cNvPr id="5" name="Rectangle 4"/>
          <p:cNvSpPr/>
          <p:nvPr/>
        </p:nvSpPr>
        <p:spPr>
          <a:xfrm>
            <a:off x="4800600" y="381000"/>
            <a:ext cx="3733800" cy="1905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400" smtClean="0"/>
              <a:t>In the case of static modulation, the periodicity of the lattice is preserved and thus no mixing of the electronic states occurs, resulting only in the displacement of the critical point, as shown in the upper part of Fig. 5.8. Therefore, static modulation gives rise to the first-derivative form of the dielectric function.</a:t>
            </a:r>
          </a:p>
          <a:p>
            <a:pPr algn="just"/>
            <a:endParaRPr lang="el-GR" sz="1400" smtClean="0"/>
          </a:p>
        </p:txBody>
      </p:sp>
      <p:sp>
        <p:nvSpPr>
          <p:cNvPr id="6" name="Rectangle 5"/>
          <p:cNvSpPr/>
          <p:nvPr/>
        </p:nvSpPr>
        <p:spPr>
          <a:xfrm>
            <a:off x="4800600" y="2819400"/>
            <a:ext cx="3733800" cy="1600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400" smtClean="0"/>
              <a:t>On the other hand, the application of an electric field gives rise to a potential energy term </a:t>
            </a:r>
            <a:r>
              <a:rPr lang="en-US" sz="1400" i="1" smtClean="0"/>
              <a:t>−eEx and to a lack of periodicity in the electric field direction </a:t>
            </a:r>
            <a:r>
              <a:rPr lang="en-US" sz="1400" smtClean="0"/>
              <a:t>(</a:t>
            </a:r>
            <a:r>
              <a:rPr lang="en-US" sz="1400" i="1" smtClean="0"/>
              <a:t>x). As a result such transitions as those shown in the lower part of Fig. 5.8 </a:t>
            </a:r>
            <a:r>
              <a:rPr lang="en-US" sz="1400" smtClean="0"/>
              <a:t>become possible.</a:t>
            </a:r>
            <a:endParaRPr lang="el-GR" sz="140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25602"/>
                                        </p:tgtEl>
                                        <p:attrNameLst>
                                          <p:attrName>style.visibility</p:attrName>
                                        </p:attrNameLst>
                                      </p:cBhvr>
                                      <p:to>
                                        <p:strVal val="visible"/>
                                      </p:to>
                                    </p:set>
                                    <p:animEffect transition="in" filter="diamond(in)">
                                      <p:cBhvr>
                                        <p:cTn id="7" dur="2000"/>
                                        <p:tgtEl>
                                          <p:spTgt spid="2560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amond(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diamond(in)">
                                      <p:cBhvr>
                                        <p:cTn id="1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ight Arrow 3"/>
          <p:cNvSpPr/>
          <p:nvPr/>
        </p:nvSpPr>
        <p:spPr>
          <a:xfrm>
            <a:off x="0" y="0"/>
            <a:ext cx="7620000" cy="1219200"/>
          </a:xfrm>
          <a:prstGeom prst="rightArrow">
            <a:avLst/>
          </a:prstGeom>
        </p:spPr>
        <p:style>
          <a:lnRef idx="0">
            <a:schemeClr val="accent1"/>
          </a:lnRef>
          <a:fillRef idx="3">
            <a:schemeClr val="accent1"/>
          </a:fillRef>
          <a:effectRef idx="3">
            <a:schemeClr val="accent1"/>
          </a:effectRef>
          <a:fontRef idx="minor">
            <a:schemeClr val="lt1"/>
          </a:fontRef>
        </p:style>
        <p:txBody>
          <a:bodyPr rtlCol="0" anchor="ctr"/>
          <a:lstStyle/>
          <a:p>
            <a:pPr algn="just"/>
            <a:r>
              <a:rPr lang="en-US" sz="320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3. Các dạng phổ biến điệu</a:t>
            </a:r>
            <a:endParaRPr lang="en-US" sz="320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endParaRPr>
          </a:p>
        </p:txBody>
      </p:sp>
      <p:sp>
        <p:nvSpPr>
          <p:cNvPr id="5" name="Rounded Rectangle 4"/>
          <p:cNvSpPr/>
          <p:nvPr/>
        </p:nvSpPr>
        <p:spPr>
          <a:xfrm>
            <a:off x="0" y="2286000"/>
            <a:ext cx="2590800" cy="533400"/>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just"/>
            <a:r>
              <a:rPr lang="en-US" sz="3600" smtClean="0">
                <a:latin typeface="Times New Roman" pitchFamily="18" charset="0"/>
                <a:cs typeface="Times New Roman" pitchFamily="18" charset="0"/>
              </a:rPr>
              <a:t>Áp suất</a:t>
            </a:r>
            <a:endParaRPr lang="en-US" sz="3600">
              <a:latin typeface="Times New Roman" pitchFamily="18" charset="0"/>
              <a:cs typeface="Times New Roman" pitchFamily="18" charset="0"/>
            </a:endParaRPr>
          </a:p>
        </p:txBody>
      </p:sp>
      <p:sp>
        <p:nvSpPr>
          <p:cNvPr id="6" name="Rounded Rectangle 5"/>
          <p:cNvSpPr/>
          <p:nvPr/>
        </p:nvSpPr>
        <p:spPr>
          <a:xfrm>
            <a:off x="0" y="3048000"/>
            <a:ext cx="2590800" cy="533400"/>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just"/>
            <a:r>
              <a:rPr lang="en-US" sz="3600">
                <a:latin typeface="Times New Roman" pitchFamily="18" charset="0"/>
                <a:cs typeface="Times New Roman" pitchFamily="18" charset="0"/>
              </a:rPr>
              <a:t>N</a:t>
            </a:r>
            <a:r>
              <a:rPr lang="en-US" sz="3600" smtClean="0">
                <a:latin typeface="Times New Roman" pitchFamily="18" charset="0"/>
                <a:cs typeface="Times New Roman" pitchFamily="18" charset="0"/>
              </a:rPr>
              <a:t>hiệt độ</a:t>
            </a:r>
            <a:endParaRPr lang="en-US" sz="3600">
              <a:latin typeface="Times New Roman" pitchFamily="18" charset="0"/>
              <a:cs typeface="Times New Roman" pitchFamily="18" charset="0"/>
            </a:endParaRPr>
          </a:p>
        </p:txBody>
      </p:sp>
      <p:sp>
        <p:nvSpPr>
          <p:cNvPr id="7" name="Rounded Rectangle 6"/>
          <p:cNvSpPr/>
          <p:nvPr/>
        </p:nvSpPr>
        <p:spPr>
          <a:xfrm>
            <a:off x="0" y="5257800"/>
            <a:ext cx="2590800" cy="533400"/>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just"/>
            <a:r>
              <a:rPr lang="en-US" sz="3600" smtClean="0">
                <a:latin typeface="Times New Roman" pitchFamily="18" charset="0"/>
                <a:cs typeface="Times New Roman" pitchFamily="18" charset="0"/>
              </a:rPr>
              <a:t>Điện trường</a:t>
            </a:r>
            <a:endParaRPr lang="en-US" sz="3600">
              <a:latin typeface="Times New Roman" pitchFamily="18" charset="0"/>
              <a:cs typeface="Times New Roman" pitchFamily="18" charset="0"/>
            </a:endParaRPr>
          </a:p>
        </p:txBody>
      </p:sp>
      <p:sp>
        <p:nvSpPr>
          <p:cNvPr id="9" name="Rounded Rectangle 8"/>
          <p:cNvSpPr/>
          <p:nvPr/>
        </p:nvSpPr>
        <p:spPr>
          <a:xfrm>
            <a:off x="0" y="1447800"/>
            <a:ext cx="2514600" cy="533400"/>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just"/>
            <a:r>
              <a:rPr lang="en-US" sz="3600" smtClean="0">
                <a:latin typeface="Times New Roman" pitchFamily="18" charset="0"/>
                <a:cs typeface="Times New Roman" pitchFamily="18" charset="0"/>
              </a:rPr>
              <a:t>Bước sóng</a:t>
            </a:r>
            <a:endParaRPr lang="en-US" sz="3600">
              <a:latin typeface="Times New Roman" pitchFamily="18" charset="0"/>
              <a:cs typeface="Times New Roman" pitchFamily="18" charset="0"/>
            </a:endParaRPr>
          </a:p>
        </p:txBody>
      </p:sp>
      <p:sp>
        <p:nvSpPr>
          <p:cNvPr id="10" name="Right Arrow 9"/>
          <p:cNvSpPr/>
          <p:nvPr/>
        </p:nvSpPr>
        <p:spPr>
          <a:xfrm>
            <a:off x="2667000" y="1066800"/>
            <a:ext cx="2286000" cy="2590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mtClean="0"/>
              <a:t>Không làm mất tính đối xứng tịnh tiến</a:t>
            </a:r>
            <a:endParaRPr lang="en-US"/>
          </a:p>
        </p:txBody>
      </p:sp>
      <p:sp>
        <p:nvSpPr>
          <p:cNvPr id="11" name="Rounded Rectangle 10"/>
          <p:cNvSpPr/>
          <p:nvPr/>
        </p:nvSpPr>
        <p:spPr>
          <a:xfrm>
            <a:off x="4800600" y="1295400"/>
            <a:ext cx="3124200" cy="2590800"/>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just"/>
            <a:r>
              <a:rPr lang="en-US" sz="3200" smtClean="0">
                <a:latin typeface="Times New Roman" pitchFamily="18" charset="0"/>
                <a:cs typeface="Times New Roman" pitchFamily="18" charset="0"/>
              </a:rPr>
              <a:t>Dạng phổ là đạo hàm hoặc vi phân bậc nhất của các hàm quang học</a:t>
            </a:r>
            <a:endParaRPr lang="en-US" sz="3200">
              <a:latin typeface="Times New Roman" pitchFamily="18" charset="0"/>
              <a:cs typeface="Times New Roman" pitchFamily="18" charset="0"/>
            </a:endParaRPr>
          </a:p>
        </p:txBody>
      </p:sp>
      <p:sp>
        <p:nvSpPr>
          <p:cNvPr id="12" name="Right Arrow 11"/>
          <p:cNvSpPr/>
          <p:nvPr/>
        </p:nvSpPr>
        <p:spPr>
          <a:xfrm rot="19826999">
            <a:off x="2549871" y="4356250"/>
            <a:ext cx="1600200" cy="11831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Cường độ trung bình</a:t>
            </a:r>
            <a:endParaRPr lang="en-US"/>
          </a:p>
        </p:txBody>
      </p:sp>
      <p:sp>
        <p:nvSpPr>
          <p:cNvPr id="13" name="Right Arrow 12"/>
          <p:cNvSpPr/>
          <p:nvPr/>
        </p:nvSpPr>
        <p:spPr>
          <a:xfrm rot="1335080">
            <a:off x="2589590" y="5671724"/>
            <a:ext cx="1600200" cy="111321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Cường độ yếu</a:t>
            </a:r>
            <a:endParaRPr lang="en-US"/>
          </a:p>
        </p:txBody>
      </p:sp>
      <p:sp>
        <p:nvSpPr>
          <p:cNvPr id="14" name="Rounded Rectangle 13"/>
          <p:cNvSpPr/>
          <p:nvPr/>
        </p:nvSpPr>
        <p:spPr>
          <a:xfrm>
            <a:off x="4267200" y="4038600"/>
            <a:ext cx="4876800" cy="1219200"/>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just"/>
            <a:r>
              <a:rPr lang="en-US" sz="3200" smtClean="0">
                <a:latin typeface="Times New Roman" pitchFamily="18" charset="0"/>
                <a:cs typeface="Times New Roman" pitchFamily="18" charset="0"/>
              </a:rPr>
              <a:t>Dạng phổ có dáng điệu của các hàm điện quang</a:t>
            </a:r>
            <a:endParaRPr lang="en-US" sz="3200">
              <a:latin typeface="Times New Roman" pitchFamily="18" charset="0"/>
              <a:cs typeface="Times New Roman" pitchFamily="18" charset="0"/>
            </a:endParaRPr>
          </a:p>
        </p:txBody>
      </p:sp>
      <p:sp>
        <p:nvSpPr>
          <p:cNvPr id="15" name="Rounded Rectangle 14"/>
          <p:cNvSpPr/>
          <p:nvPr/>
        </p:nvSpPr>
        <p:spPr>
          <a:xfrm>
            <a:off x="4267200" y="5410200"/>
            <a:ext cx="4876800" cy="1447800"/>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just"/>
            <a:r>
              <a:rPr lang="en-US" sz="3200" smtClean="0">
                <a:latin typeface="Times New Roman" pitchFamily="18" charset="0"/>
                <a:cs typeface="Times New Roman" pitchFamily="18" charset="0"/>
              </a:rPr>
              <a:t>Dạng phổ là đạo hàm hoặc vi phân bậc III của các hàm quang học</a:t>
            </a:r>
            <a:endParaRPr lang="en-US" sz="320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diamond(in)">
                                      <p:cBhvr>
                                        <p:cTn id="12" dur="2000"/>
                                        <p:tgtEl>
                                          <p:spTgt spid="9"/>
                                        </p:tgtEl>
                                      </p:cBhvr>
                                    </p:animEffect>
                                  </p:childTnLst>
                                </p:cTn>
                              </p:par>
                              <p:par>
                                <p:cTn id="13" presetID="8" presetClass="entr" presetSubtype="16"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diamond(in)">
                                      <p:cBhvr>
                                        <p:cTn id="15" dur="2000"/>
                                        <p:tgtEl>
                                          <p:spTgt spid="5"/>
                                        </p:tgtEl>
                                      </p:cBhvr>
                                    </p:animEffect>
                                  </p:childTnLst>
                                </p:cTn>
                              </p:par>
                              <p:par>
                                <p:cTn id="16" presetID="8" presetClass="entr" presetSubtype="16"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diamond(in)">
                                      <p:cBhvr>
                                        <p:cTn id="18" dur="20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8" presetClass="entr" presetSubtype="16"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diamond(in)">
                                      <p:cBhvr>
                                        <p:cTn id="23" dur="20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8" presetClass="entr" presetSubtype="16"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diamond(in)">
                                      <p:cBhvr>
                                        <p:cTn id="28" dur="20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8" presetClass="entr" presetSubtype="16"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diamond(in)">
                                      <p:cBhvr>
                                        <p:cTn id="33" dur="2000"/>
                                        <p:tgtEl>
                                          <p:spTgt spid="7"/>
                                        </p:tgtEl>
                                      </p:cBhvr>
                                    </p:animEffect>
                                  </p:childTnLst>
                                </p:cTn>
                              </p:par>
                            </p:childTnLst>
                          </p:cTn>
                        </p:par>
                      </p:childTnLst>
                    </p:cTn>
                  </p:par>
                  <p:par>
                    <p:cTn id="34" fill="hold">
                      <p:stCondLst>
                        <p:cond delay="indefinite"/>
                      </p:stCondLst>
                      <p:childTnLst>
                        <p:par>
                          <p:cTn id="35" fill="hold">
                            <p:stCondLst>
                              <p:cond delay="0"/>
                            </p:stCondLst>
                            <p:childTnLst>
                              <p:par>
                                <p:cTn id="36" presetID="8" presetClass="entr" presetSubtype="16" fill="hold" grpId="0" nodeType="click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diamond(in)">
                                      <p:cBhvr>
                                        <p:cTn id="38" dur="2000"/>
                                        <p:tgtEl>
                                          <p:spTgt spid="12"/>
                                        </p:tgtEl>
                                      </p:cBhvr>
                                    </p:animEffect>
                                  </p:childTnLst>
                                </p:cTn>
                              </p:par>
                            </p:childTnLst>
                          </p:cTn>
                        </p:par>
                      </p:childTnLst>
                    </p:cTn>
                  </p:par>
                  <p:par>
                    <p:cTn id="39" fill="hold">
                      <p:stCondLst>
                        <p:cond delay="indefinite"/>
                      </p:stCondLst>
                      <p:childTnLst>
                        <p:par>
                          <p:cTn id="40" fill="hold">
                            <p:stCondLst>
                              <p:cond delay="0"/>
                            </p:stCondLst>
                            <p:childTnLst>
                              <p:par>
                                <p:cTn id="41" presetID="8" presetClass="entr" presetSubtype="16"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diamond(in)">
                                      <p:cBhvr>
                                        <p:cTn id="43" dur="2000"/>
                                        <p:tgtEl>
                                          <p:spTgt spid="14"/>
                                        </p:tgtEl>
                                      </p:cBhvr>
                                    </p:animEffect>
                                  </p:childTnLst>
                                </p:cTn>
                              </p:par>
                            </p:childTnLst>
                          </p:cTn>
                        </p:par>
                      </p:childTnLst>
                    </p:cTn>
                  </p:par>
                  <p:par>
                    <p:cTn id="44" fill="hold">
                      <p:stCondLst>
                        <p:cond delay="indefinite"/>
                      </p:stCondLst>
                      <p:childTnLst>
                        <p:par>
                          <p:cTn id="45" fill="hold">
                            <p:stCondLst>
                              <p:cond delay="0"/>
                            </p:stCondLst>
                            <p:childTnLst>
                              <p:par>
                                <p:cTn id="46" presetID="8" presetClass="entr" presetSubtype="16" fill="hold" grpId="0" nodeType="click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diamond(in)">
                                      <p:cBhvr>
                                        <p:cTn id="48" dur="2000"/>
                                        <p:tgtEl>
                                          <p:spTgt spid="13"/>
                                        </p:tgtEl>
                                      </p:cBhvr>
                                    </p:animEffect>
                                  </p:childTnLst>
                                </p:cTn>
                              </p:par>
                            </p:childTnLst>
                          </p:cTn>
                        </p:par>
                      </p:childTnLst>
                    </p:cTn>
                  </p:par>
                  <p:par>
                    <p:cTn id="49" fill="hold">
                      <p:stCondLst>
                        <p:cond delay="indefinite"/>
                      </p:stCondLst>
                      <p:childTnLst>
                        <p:par>
                          <p:cTn id="50" fill="hold">
                            <p:stCondLst>
                              <p:cond delay="0"/>
                            </p:stCondLst>
                            <p:childTnLst>
                              <p:par>
                                <p:cTn id="51" presetID="8" presetClass="entr" presetSubtype="16" fill="hold" grpId="0" nodeType="clickEffect">
                                  <p:stCondLst>
                                    <p:cond delay="0"/>
                                  </p:stCondLst>
                                  <p:childTnLst>
                                    <p:set>
                                      <p:cBhvr>
                                        <p:cTn id="52" dur="1" fill="hold">
                                          <p:stCondLst>
                                            <p:cond delay="0"/>
                                          </p:stCondLst>
                                        </p:cTn>
                                        <p:tgtEl>
                                          <p:spTgt spid="15"/>
                                        </p:tgtEl>
                                        <p:attrNameLst>
                                          <p:attrName>style.visibility</p:attrName>
                                        </p:attrNameLst>
                                      </p:cBhvr>
                                      <p:to>
                                        <p:strVal val="visible"/>
                                      </p:to>
                                    </p:set>
                                    <p:animEffect transition="in" filter="diamond(in)">
                                      <p:cBhvr>
                                        <p:cTn id="53"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9" grpId="0" animBg="1"/>
      <p:bldP spid="10" grpId="0" animBg="1"/>
      <p:bldP spid="11" grpId="0" animBg="1"/>
      <p:bldP spid="12" grpId="0" animBg="1"/>
      <p:bldP spid="13" grpId="0" animBg="1"/>
      <p:bldP spid="14" grpId="0" animBg="1"/>
      <p:bldP spid="1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p:nvPr/>
        </p:nvSpPr>
        <p:spPr>
          <a:xfrm>
            <a:off x="457200" y="1447800"/>
            <a:ext cx="4267200" cy="4953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Line 10"/>
          <p:cNvSpPr>
            <a:spLocks noChangeShapeType="1"/>
          </p:cNvSpPr>
          <p:nvPr/>
        </p:nvSpPr>
        <p:spPr bwMode="auto">
          <a:xfrm>
            <a:off x="990600" y="5857875"/>
            <a:ext cx="2971800" cy="0"/>
          </a:xfrm>
          <a:prstGeom prst="line">
            <a:avLst/>
          </a:prstGeom>
          <a:noFill/>
          <a:ln w="9525">
            <a:solidFill>
              <a:schemeClr val="tx1"/>
            </a:solidFill>
            <a:round/>
            <a:headEnd/>
            <a:tailEnd type="triangle" w="med" len="med"/>
          </a:ln>
          <a:effectLst/>
        </p:spPr>
        <p:txBody>
          <a:bodyPr/>
          <a:lstStyle/>
          <a:p>
            <a:endParaRPr lang="en-US"/>
          </a:p>
        </p:txBody>
      </p:sp>
      <p:sp>
        <p:nvSpPr>
          <p:cNvPr id="13" name="Freeform 13"/>
          <p:cNvSpPr>
            <a:spLocks/>
          </p:cNvSpPr>
          <p:nvPr/>
        </p:nvSpPr>
        <p:spPr bwMode="auto">
          <a:xfrm>
            <a:off x="1295400" y="4038600"/>
            <a:ext cx="2209800" cy="1819275"/>
          </a:xfrm>
          <a:custGeom>
            <a:avLst/>
            <a:gdLst/>
            <a:ahLst/>
            <a:cxnLst>
              <a:cxn ang="0">
                <a:pos x="0" y="1146"/>
              </a:cxn>
              <a:cxn ang="0">
                <a:pos x="267" y="1027"/>
              </a:cxn>
              <a:cxn ang="0">
                <a:pos x="386" y="881"/>
              </a:cxn>
              <a:cxn ang="0">
                <a:pos x="414" y="771"/>
              </a:cxn>
              <a:cxn ang="0">
                <a:pos x="441" y="634"/>
              </a:cxn>
              <a:cxn ang="0">
                <a:pos x="459" y="479"/>
              </a:cxn>
              <a:cxn ang="0">
                <a:pos x="478" y="223"/>
              </a:cxn>
              <a:cxn ang="0">
                <a:pos x="505" y="49"/>
              </a:cxn>
              <a:cxn ang="0">
                <a:pos x="542" y="31"/>
              </a:cxn>
              <a:cxn ang="0">
                <a:pos x="576" y="90"/>
              </a:cxn>
              <a:cxn ang="0">
                <a:pos x="672" y="570"/>
              </a:cxn>
              <a:cxn ang="0">
                <a:pos x="768" y="906"/>
              </a:cxn>
              <a:cxn ang="0">
                <a:pos x="843" y="1009"/>
              </a:cxn>
              <a:cxn ang="0">
                <a:pos x="935" y="1064"/>
              </a:cxn>
              <a:cxn ang="0">
                <a:pos x="1104" y="1098"/>
              </a:cxn>
              <a:cxn ang="0">
                <a:pos x="1392" y="1146"/>
              </a:cxn>
            </a:cxnLst>
            <a:rect l="0" t="0" r="r" b="b"/>
            <a:pathLst>
              <a:path w="1392" h="1146">
                <a:moveTo>
                  <a:pt x="0" y="1146"/>
                </a:moveTo>
                <a:cubicBezTo>
                  <a:pt x="44" y="1126"/>
                  <a:pt x="203" y="1071"/>
                  <a:pt x="267" y="1027"/>
                </a:cubicBezTo>
                <a:cubicBezTo>
                  <a:pt x="331" y="983"/>
                  <a:pt x="362" y="924"/>
                  <a:pt x="386" y="881"/>
                </a:cubicBezTo>
                <a:cubicBezTo>
                  <a:pt x="410" y="838"/>
                  <a:pt x="405" y="812"/>
                  <a:pt x="414" y="771"/>
                </a:cubicBezTo>
                <a:cubicBezTo>
                  <a:pt x="423" y="730"/>
                  <a:pt x="434" y="683"/>
                  <a:pt x="441" y="634"/>
                </a:cubicBezTo>
                <a:cubicBezTo>
                  <a:pt x="448" y="585"/>
                  <a:pt x="453" y="547"/>
                  <a:pt x="459" y="479"/>
                </a:cubicBezTo>
                <a:cubicBezTo>
                  <a:pt x="465" y="411"/>
                  <a:pt x="470" y="295"/>
                  <a:pt x="478" y="223"/>
                </a:cubicBezTo>
                <a:cubicBezTo>
                  <a:pt x="486" y="151"/>
                  <a:pt x="494" y="81"/>
                  <a:pt x="505" y="49"/>
                </a:cubicBezTo>
                <a:cubicBezTo>
                  <a:pt x="516" y="17"/>
                  <a:pt x="530" y="24"/>
                  <a:pt x="542" y="31"/>
                </a:cubicBezTo>
                <a:cubicBezTo>
                  <a:pt x="554" y="38"/>
                  <a:pt x="554" y="0"/>
                  <a:pt x="576" y="90"/>
                </a:cubicBezTo>
                <a:cubicBezTo>
                  <a:pt x="598" y="180"/>
                  <a:pt x="640" y="434"/>
                  <a:pt x="672" y="570"/>
                </a:cubicBezTo>
                <a:cubicBezTo>
                  <a:pt x="704" y="706"/>
                  <a:pt x="740" y="833"/>
                  <a:pt x="768" y="906"/>
                </a:cubicBezTo>
                <a:cubicBezTo>
                  <a:pt x="796" y="979"/>
                  <a:pt x="815" y="983"/>
                  <a:pt x="843" y="1009"/>
                </a:cubicBezTo>
                <a:cubicBezTo>
                  <a:pt x="871" y="1035"/>
                  <a:pt x="892" y="1049"/>
                  <a:pt x="935" y="1064"/>
                </a:cubicBezTo>
                <a:cubicBezTo>
                  <a:pt x="978" y="1079"/>
                  <a:pt x="1028" y="1084"/>
                  <a:pt x="1104" y="1098"/>
                </a:cubicBezTo>
                <a:cubicBezTo>
                  <a:pt x="1180" y="1112"/>
                  <a:pt x="1344" y="1138"/>
                  <a:pt x="1392" y="1146"/>
                </a:cubicBezTo>
              </a:path>
            </a:pathLst>
          </a:custGeom>
          <a:noFill/>
          <a:ln w="28575" cap="flat" cmpd="sng">
            <a:solidFill>
              <a:srgbClr val="FF0000"/>
            </a:solidFill>
            <a:prstDash val="solid"/>
            <a:round/>
            <a:headEnd/>
            <a:tailEnd/>
          </a:ln>
          <a:effectLst/>
        </p:spPr>
        <p:txBody>
          <a:bodyPr/>
          <a:lstStyle/>
          <a:p>
            <a:endParaRPr lang="en-US"/>
          </a:p>
        </p:txBody>
      </p:sp>
      <p:graphicFrame>
        <p:nvGraphicFramePr>
          <p:cNvPr id="15" name="Object 15"/>
          <p:cNvGraphicFramePr>
            <a:graphicFrameLocks noChangeAspect="1"/>
          </p:cNvGraphicFramePr>
          <p:nvPr/>
        </p:nvGraphicFramePr>
        <p:xfrm>
          <a:off x="3352800" y="5934075"/>
          <a:ext cx="425450" cy="312738"/>
        </p:xfrm>
        <a:graphic>
          <a:graphicData uri="http://schemas.openxmlformats.org/presentationml/2006/ole">
            <p:oleObj spid="_x0000_s3075" name="Equation" r:id="rId3" imgW="241200" imgH="177480" progId="Equation.3">
              <p:embed/>
            </p:oleObj>
          </a:graphicData>
        </a:graphic>
      </p:graphicFrame>
      <p:graphicFrame>
        <p:nvGraphicFramePr>
          <p:cNvPr id="17" name="Object 17"/>
          <p:cNvGraphicFramePr>
            <a:graphicFrameLocks noChangeAspect="1"/>
          </p:cNvGraphicFramePr>
          <p:nvPr/>
        </p:nvGraphicFramePr>
        <p:xfrm>
          <a:off x="1371600" y="4486275"/>
          <a:ext cx="514350" cy="415925"/>
        </p:xfrm>
        <a:graphic>
          <a:graphicData uri="http://schemas.openxmlformats.org/presentationml/2006/ole">
            <p:oleObj spid="_x0000_s3076" name="Equation" r:id="rId4" imgW="266400" imgH="215640" progId="Equation.3">
              <p:embed/>
            </p:oleObj>
          </a:graphicData>
        </a:graphic>
      </p:graphicFrame>
      <p:sp>
        <p:nvSpPr>
          <p:cNvPr id="18" name="Rectangle 2"/>
          <p:cNvSpPr txBox="1">
            <a:spLocks noChangeArrowheads="1"/>
          </p:cNvSpPr>
          <p:nvPr/>
        </p:nvSpPr>
        <p:spPr>
          <a:xfrm>
            <a:off x="0" y="0"/>
            <a:ext cx="8229600" cy="1219200"/>
          </a:xfrm>
          <a:prstGeom prst="rect">
            <a:avLst/>
          </a:prstGeom>
          <a:ln w="6350" cap="rnd">
            <a:noFill/>
          </a:ln>
        </p:spPr>
        <p:txBody>
          <a:bodyPr vert="horz" rtlCol="0" anchor="b"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200" b="0" i="0" u="none" strike="noStrike" kern="1200" cap="none" spc="-100" normalizeH="0" baseline="0" noProof="0" smtClean="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uLnTx/>
                <a:uFillTx/>
                <a:latin typeface="+mj-lt"/>
                <a:ea typeface="+mj-ea"/>
                <a:cs typeface="+mj-cs"/>
              </a:rPr>
              <a:t>Phổ vi phân bậc I</a:t>
            </a:r>
            <a:endParaRPr kumimoji="0" lang="en-US" sz="4200" b="0" i="0" u="none" strike="noStrike" kern="1200" cap="none" spc="-100" normalizeH="0" baseline="0" noProof="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uLnTx/>
              <a:uFillTx/>
              <a:latin typeface="+mj-lt"/>
              <a:ea typeface="+mj-ea"/>
              <a:cs typeface="+mj-cs"/>
            </a:endParaRPr>
          </a:p>
        </p:txBody>
      </p:sp>
      <p:sp>
        <p:nvSpPr>
          <p:cNvPr id="20" name="Line 10"/>
          <p:cNvSpPr>
            <a:spLocks noChangeShapeType="1"/>
          </p:cNvSpPr>
          <p:nvPr/>
        </p:nvSpPr>
        <p:spPr bwMode="auto">
          <a:xfrm>
            <a:off x="990600" y="3343275"/>
            <a:ext cx="2971800" cy="0"/>
          </a:xfrm>
          <a:prstGeom prst="line">
            <a:avLst/>
          </a:prstGeom>
          <a:noFill/>
          <a:ln w="9525">
            <a:solidFill>
              <a:schemeClr val="tx1"/>
            </a:solidFill>
            <a:round/>
            <a:headEnd/>
            <a:tailEnd type="triangle" w="med" len="med"/>
          </a:ln>
          <a:effectLst/>
        </p:spPr>
        <p:txBody>
          <a:bodyPr/>
          <a:lstStyle/>
          <a:p>
            <a:endParaRPr lang="en-US"/>
          </a:p>
        </p:txBody>
      </p:sp>
      <p:sp>
        <p:nvSpPr>
          <p:cNvPr id="21" name="Freeform 11"/>
          <p:cNvSpPr>
            <a:spLocks/>
          </p:cNvSpPr>
          <p:nvPr/>
        </p:nvSpPr>
        <p:spPr bwMode="auto">
          <a:xfrm>
            <a:off x="1219200" y="1819275"/>
            <a:ext cx="2438400" cy="1524000"/>
          </a:xfrm>
          <a:custGeom>
            <a:avLst/>
            <a:gdLst/>
            <a:ahLst/>
            <a:cxnLst>
              <a:cxn ang="0">
                <a:pos x="0" y="960"/>
              </a:cxn>
              <a:cxn ang="0">
                <a:pos x="336" y="864"/>
              </a:cxn>
              <a:cxn ang="0">
                <a:pos x="480" y="672"/>
              </a:cxn>
              <a:cxn ang="0">
                <a:pos x="576" y="384"/>
              </a:cxn>
              <a:cxn ang="0">
                <a:pos x="768" y="192"/>
              </a:cxn>
              <a:cxn ang="0">
                <a:pos x="1536" y="0"/>
              </a:cxn>
            </a:cxnLst>
            <a:rect l="0" t="0" r="r" b="b"/>
            <a:pathLst>
              <a:path w="1536" h="960">
                <a:moveTo>
                  <a:pt x="0" y="960"/>
                </a:moveTo>
                <a:cubicBezTo>
                  <a:pt x="128" y="936"/>
                  <a:pt x="256" y="912"/>
                  <a:pt x="336" y="864"/>
                </a:cubicBezTo>
                <a:cubicBezTo>
                  <a:pt x="416" y="816"/>
                  <a:pt x="440" y="752"/>
                  <a:pt x="480" y="672"/>
                </a:cubicBezTo>
                <a:cubicBezTo>
                  <a:pt x="520" y="592"/>
                  <a:pt x="528" y="464"/>
                  <a:pt x="576" y="384"/>
                </a:cubicBezTo>
                <a:cubicBezTo>
                  <a:pt x="624" y="304"/>
                  <a:pt x="608" y="256"/>
                  <a:pt x="768" y="192"/>
                </a:cubicBezTo>
                <a:cubicBezTo>
                  <a:pt x="928" y="128"/>
                  <a:pt x="1408" y="32"/>
                  <a:pt x="1536" y="0"/>
                </a:cubicBezTo>
              </a:path>
            </a:pathLst>
          </a:custGeom>
          <a:noFill/>
          <a:ln w="9525">
            <a:solidFill>
              <a:schemeClr val="tx1"/>
            </a:solidFill>
            <a:round/>
            <a:headEnd/>
            <a:tailEnd/>
          </a:ln>
          <a:effectLst/>
        </p:spPr>
        <p:txBody>
          <a:bodyPr/>
          <a:lstStyle/>
          <a:p>
            <a:endParaRPr lang="en-US"/>
          </a:p>
        </p:txBody>
      </p:sp>
      <p:graphicFrame>
        <p:nvGraphicFramePr>
          <p:cNvPr id="23" name="Object 15"/>
          <p:cNvGraphicFramePr>
            <a:graphicFrameLocks noChangeAspect="1"/>
          </p:cNvGraphicFramePr>
          <p:nvPr/>
        </p:nvGraphicFramePr>
        <p:xfrm>
          <a:off x="3352800" y="3419475"/>
          <a:ext cx="425450" cy="312738"/>
        </p:xfrm>
        <a:graphic>
          <a:graphicData uri="http://schemas.openxmlformats.org/presentationml/2006/ole">
            <p:oleObj spid="_x0000_s3077" name="Equation" r:id="rId5" imgW="241200" imgH="177480" progId="Equation.3">
              <p:embed/>
            </p:oleObj>
          </a:graphicData>
        </a:graphic>
      </p:graphicFrame>
      <p:graphicFrame>
        <p:nvGraphicFramePr>
          <p:cNvPr id="24" name="Object 17"/>
          <p:cNvGraphicFramePr>
            <a:graphicFrameLocks noChangeAspect="1"/>
          </p:cNvGraphicFramePr>
          <p:nvPr/>
        </p:nvGraphicFramePr>
        <p:xfrm>
          <a:off x="1470025" y="1960563"/>
          <a:ext cx="317500" cy="439737"/>
        </p:xfrm>
        <a:graphic>
          <a:graphicData uri="http://schemas.openxmlformats.org/presentationml/2006/ole">
            <p:oleObj spid="_x0000_s3078" name="Equation" r:id="rId6" imgW="164880" imgH="228600" progId="Equation.DSMT4">
              <p:embed/>
            </p:oleObj>
          </a:graphicData>
        </a:graphic>
      </p:graphicFrame>
      <p:sp>
        <p:nvSpPr>
          <p:cNvPr id="25" name="Text Box 5"/>
          <p:cNvSpPr txBox="1">
            <a:spLocks noChangeArrowheads="1"/>
          </p:cNvSpPr>
          <p:nvPr/>
        </p:nvSpPr>
        <p:spPr bwMode="auto">
          <a:xfrm>
            <a:off x="4724400" y="2209800"/>
            <a:ext cx="2567113" cy="369332"/>
          </a:xfrm>
          <a:prstGeom prst="rect">
            <a:avLst/>
          </a:prstGeom>
          <a:noFill/>
          <a:ln w="9525">
            <a:noFill/>
            <a:miter lim="800000"/>
            <a:headEnd/>
            <a:tailEnd/>
          </a:ln>
          <a:effectLst/>
        </p:spPr>
        <p:txBody>
          <a:bodyPr wrap="none">
            <a:spAutoFit/>
          </a:bodyPr>
          <a:lstStyle/>
          <a:p>
            <a:r>
              <a:rPr lang="en-US"/>
              <a:t>Phổ điện môi  </a:t>
            </a:r>
            <a:r>
              <a:rPr lang="en-US" smtClean="0"/>
              <a:t>(phần ảo)</a:t>
            </a:r>
            <a:endParaRPr lang="en-US"/>
          </a:p>
        </p:txBody>
      </p:sp>
      <p:sp>
        <p:nvSpPr>
          <p:cNvPr id="26" name="Text Box 9"/>
          <p:cNvSpPr txBox="1">
            <a:spLocks noChangeArrowheads="1"/>
          </p:cNvSpPr>
          <p:nvPr/>
        </p:nvSpPr>
        <p:spPr bwMode="auto">
          <a:xfrm>
            <a:off x="4800600" y="5105400"/>
            <a:ext cx="2183611" cy="369332"/>
          </a:xfrm>
          <a:prstGeom prst="rect">
            <a:avLst/>
          </a:prstGeom>
          <a:noFill/>
          <a:ln w="9525">
            <a:noFill/>
            <a:miter lim="800000"/>
            <a:headEnd/>
            <a:tailEnd/>
          </a:ln>
          <a:effectLst/>
        </p:spPr>
        <p:txBody>
          <a:bodyPr wrap="none">
            <a:spAutoFit/>
          </a:bodyPr>
          <a:lstStyle/>
          <a:p>
            <a:r>
              <a:rPr lang="en-US"/>
              <a:t>Phổ vi phân </a:t>
            </a:r>
            <a:r>
              <a:rPr lang="en-US" smtClean="0"/>
              <a:t>đo bậc I</a:t>
            </a:r>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en-US"/>
              <a:t>Phổ vi phân bậc III</a:t>
            </a:r>
          </a:p>
        </p:txBody>
      </p:sp>
      <p:sp>
        <p:nvSpPr>
          <p:cNvPr id="39939" name="Rectangle 3"/>
          <p:cNvSpPr>
            <a:spLocks noGrp="1" noChangeArrowheads="1"/>
          </p:cNvSpPr>
          <p:nvPr>
            <p:ph type="body" idx="1"/>
          </p:nvPr>
        </p:nvSpPr>
        <p:spPr/>
        <p:txBody>
          <a:bodyPr/>
          <a:lstStyle/>
          <a:p>
            <a:endParaRPr lang="en-US"/>
          </a:p>
        </p:txBody>
      </p:sp>
      <p:sp>
        <p:nvSpPr>
          <p:cNvPr id="39941" name="Text Box 5"/>
          <p:cNvSpPr txBox="1">
            <a:spLocks noChangeArrowheads="1"/>
          </p:cNvSpPr>
          <p:nvPr/>
        </p:nvSpPr>
        <p:spPr bwMode="auto">
          <a:xfrm>
            <a:off x="4427538" y="1484313"/>
            <a:ext cx="2698750" cy="641350"/>
          </a:xfrm>
          <a:prstGeom prst="rect">
            <a:avLst/>
          </a:prstGeom>
          <a:noFill/>
          <a:ln w="9525">
            <a:noFill/>
            <a:miter lim="800000"/>
            <a:headEnd/>
            <a:tailEnd/>
          </a:ln>
          <a:effectLst/>
        </p:spPr>
        <p:txBody>
          <a:bodyPr wrap="none">
            <a:spAutoFit/>
          </a:bodyPr>
          <a:lstStyle/>
          <a:p>
            <a:r>
              <a:rPr lang="en-US"/>
              <a:t>Phổ điện môi đo của Ge </a:t>
            </a:r>
          </a:p>
          <a:p>
            <a:r>
              <a:rPr lang="en-US"/>
              <a:t>đo bằng ellipsomertry</a:t>
            </a:r>
          </a:p>
        </p:txBody>
      </p:sp>
      <p:sp>
        <p:nvSpPr>
          <p:cNvPr id="39942" name="Text Box 6"/>
          <p:cNvSpPr txBox="1">
            <a:spLocks noChangeArrowheads="1"/>
          </p:cNvSpPr>
          <p:nvPr/>
        </p:nvSpPr>
        <p:spPr bwMode="auto">
          <a:xfrm>
            <a:off x="4335463" y="2297113"/>
            <a:ext cx="3155950" cy="366712"/>
          </a:xfrm>
          <a:prstGeom prst="rect">
            <a:avLst/>
          </a:prstGeom>
          <a:noFill/>
          <a:ln w="9525">
            <a:noFill/>
            <a:miter lim="800000"/>
            <a:headEnd/>
            <a:tailEnd/>
          </a:ln>
          <a:effectLst/>
        </p:spPr>
        <p:txBody>
          <a:bodyPr wrap="none">
            <a:spAutoFit/>
          </a:bodyPr>
          <a:lstStyle/>
          <a:p>
            <a:r>
              <a:rPr lang="en-US"/>
              <a:t>Đạo hàm bậc nhất (tính toán)</a:t>
            </a:r>
          </a:p>
        </p:txBody>
      </p:sp>
      <p:sp>
        <p:nvSpPr>
          <p:cNvPr id="39943" name="Text Box 7"/>
          <p:cNvSpPr txBox="1">
            <a:spLocks noChangeArrowheads="1"/>
          </p:cNvSpPr>
          <p:nvPr/>
        </p:nvSpPr>
        <p:spPr bwMode="auto">
          <a:xfrm>
            <a:off x="4479925" y="3160713"/>
            <a:ext cx="2838450" cy="366712"/>
          </a:xfrm>
          <a:prstGeom prst="rect">
            <a:avLst/>
          </a:prstGeom>
          <a:noFill/>
          <a:ln w="9525">
            <a:noFill/>
            <a:miter lim="800000"/>
            <a:headEnd/>
            <a:tailEnd/>
          </a:ln>
          <a:effectLst/>
        </p:spPr>
        <p:txBody>
          <a:bodyPr wrap="none">
            <a:spAutoFit/>
          </a:bodyPr>
          <a:lstStyle/>
          <a:p>
            <a:r>
              <a:rPr lang="en-US"/>
              <a:t>Đạo hàm bậc II (tính toán)</a:t>
            </a:r>
          </a:p>
        </p:txBody>
      </p:sp>
      <p:sp>
        <p:nvSpPr>
          <p:cNvPr id="39944" name="Text Box 8"/>
          <p:cNvSpPr txBox="1">
            <a:spLocks noChangeArrowheads="1"/>
          </p:cNvSpPr>
          <p:nvPr/>
        </p:nvSpPr>
        <p:spPr bwMode="auto">
          <a:xfrm>
            <a:off x="4572000" y="4076700"/>
            <a:ext cx="1860550" cy="366713"/>
          </a:xfrm>
          <a:prstGeom prst="rect">
            <a:avLst/>
          </a:prstGeom>
          <a:noFill/>
          <a:ln w="9525">
            <a:noFill/>
            <a:miter lim="800000"/>
            <a:headEnd/>
            <a:tailEnd/>
          </a:ln>
          <a:effectLst/>
        </p:spPr>
        <p:txBody>
          <a:bodyPr wrap="none">
            <a:spAutoFit/>
          </a:bodyPr>
          <a:lstStyle/>
          <a:p>
            <a:r>
              <a:rPr lang="en-US"/>
              <a:t>Đạo hàm bậc ba</a:t>
            </a:r>
          </a:p>
        </p:txBody>
      </p:sp>
      <p:sp>
        <p:nvSpPr>
          <p:cNvPr id="39945" name="Text Box 9"/>
          <p:cNvSpPr txBox="1">
            <a:spLocks noChangeArrowheads="1"/>
          </p:cNvSpPr>
          <p:nvPr/>
        </p:nvSpPr>
        <p:spPr bwMode="auto">
          <a:xfrm>
            <a:off x="4551363" y="4889500"/>
            <a:ext cx="4283075" cy="641350"/>
          </a:xfrm>
          <a:prstGeom prst="rect">
            <a:avLst/>
          </a:prstGeom>
          <a:noFill/>
          <a:ln w="9525">
            <a:noFill/>
            <a:miter lim="800000"/>
            <a:headEnd/>
            <a:tailEnd/>
          </a:ln>
          <a:effectLst/>
        </p:spPr>
        <p:txBody>
          <a:bodyPr wrap="none">
            <a:spAutoFit/>
          </a:bodyPr>
          <a:lstStyle/>
          <a:p>
            <a:r>
              <a:rPr lang="en-US"/>
              <a:t>Phổ vi phân đo bằng phương pháp điện </a:t>
            </a:r>
          </a:p>
          <a:p>
            <a:r>
              <a:rPr lang="en-US"/>
              <a:t>Phản xạ tại điện trường 38 kVcm</a:t>
            </a:r>
            <a:r>
              <a:rPr lang="en-US" baseline="30000"/>
              <a:t>-1</a:t>
            </a:r>
            <a:endParaRPr lang="en-US"/>
          </a:p>
        </p:txBody>
      </p:sp>
      <p:pic>
        <p:nvPicPr>
          <p:cNvPr id="39946" name="Picture 10" descr="Untitled-1"/>
          <p:cNvPicPr>
            <a:picLocks noChangeAspect="1" noChangeArrowheads="1"/>
          </p:cNvPicPr>
          <p:nvPr/>
        </p:nvPicPr>
        <p:blipFill>
          <a:blip r:embed="rId2"/>
          <a:srcRect/>
          <a:stretch>
            <a:fillRect/>
          </a:stretch>
        </p:blipFill>
        <p:spPr bwMode="auto">
          <a:xfrm>
            <a:off x="539750" y="1196975"/>
            <a:ext cx="3562350" cy="4829175"/>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ight Arrow 3"/>
          <p:cNvSpPr/>
          <p:nvPr/>
        </p:nvSpPr>
        <p:spPr>
          <a:xfrm>
            <a:off x="0" y="0"/>
            <a:ext cx="7620000" cy="1219200"/>
          </a:xfrm>
          <a:prstGeom prst="rightArrow">
            <a:avLst/>
          </a:prstGeom>
        </p:spPr>
        <p:style>
          <a:lnRef idx="0">
            <a:schemeClr val="accent1"/>
          </a:lnRef>
          <a:fillRef idx="3">
            <a:schemeClr val="accent1"/>
          </a:fillRef>
          <a:effectRef idx="3">
            <a:schemeClr val="accent1"/>
          </a:effectRef>
          <a:fontRef idx="minor">
            <a:schemeClr val="lt1"/>
          </a:fontRef>
        </p:style>
        <p:txBody>
          <a:bodyPr rtlCol="0" anchor="ctr"/>
          <a:lstStyle/>
          <a:p>
            <a:pPr algn="just"/>
            <a:r>
              <a:rPr lang="en-US" sz="320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4</a:t>
            </a:r>
            <a:r>
              <a:rPr lang="en-US" sz="320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Cơ sở lí thuyết</a:t>
            </a:r>
            <a:endParaRPr lang="en-US" sz="320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endParaRPr>
          </a:p>
        </p:txBody>
      </p:sp>
      <p:sp>
        <p:nvSpPr>
          <p:cNvPr id="5" name="Rounded Rectangle 4"/>
          <p:cNvSpPr/>
          <p:nvPr/>
        </p:nvSpPr>
        <p:spPr>
          <a:xfrm>
            <a:off x="0" y="2743200"/>
            <a:ext cx="1828800" cy="1600200"/>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just"/>
            <a:r>
              <a:rPr lang="en-US" sz="2800" smtClean="0">
                <a:latin typeface="Times New Roman" pitchFamily="18" charset="0"/>
                <a:cs typeface="Times New Roman" pitchFamily="18" charset="0"/>
              </a:rPr>
              <a:t>Cần phải trả lời được các câu hỏi</a:t>
            </a:r>
            <a:endParaRPr lang="en-US" sz="2800">
              <a:latin typeface="Times New Roman" pitchFamily="18" charset="0"/>
              <a:cs typeface="Times New Roman" pitchFamily="18" charset="0"/>
            </a:endParaRPr>
          </a:p>
        </p:txBody>
      </p:sp>
      <p:sp>
        <p:nvSpPr>
          <p:cNvPr id="6" name="Rounded Rectangle 5"/>
          <p:cNvSpPr/>
          <p:nvPr/>
        </p:nvSpPr>
        <p:spPr>
          <a:xfrm>
            <a:off x="4267200" y="4114800"/>
            <a:ext cx="4876800" cy="1828800"/>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just"/>
            <a:r>
              <a:rPr lang="en-US" sz="3200" smtClean="0">
                <a:latin typeface="Times New Roman" pitchFamily="18" charset="0"/>
                <a:cs typeface="Times New Roman" pitchFamily="18" charset="0"/>
              </a:rPr>
              <a:t>Tại sao dưới tác động của nguồn biến điệu, hàm điện môi lại có sự thay đổi đột biến?</a:t>
            </a:r>
            <a:endParaRPr lang="en-US" sz="3200">
              <a:latin typeface="Times New Roman" pitchFamily="18" charset="0"/>
              <a:cs typeface="Times New Roman" pitchFamily="18" charset="0"/>
            </a:endParaRPr>
          </a:p>
        </p:txBody>
      </p:sp>
      <p:sp>
        <p:nvSpPr>
          <p:cNvPr id="7" name="Rounded Rectangle 6"/>
          <p:cNvSpPr/>
          <p:nvPr/>
        </p:nvSpPr>
        <p:spPr>
          <a:xfrm>
            <a:off x="4267200" y="2895600"/>
            <a:ext cx="4876800" cy="914400"/>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just"/>
            <a:r>
              <a:rPr lang="en-US" sz="3200" smtClean="0">
                <a:latin typeface="Times New Roman" pitchFamily="18" charset="0"/>
                <a:cs typeface="Times New Roman" pitchFamily="18" charset="0"/>
              </a:rPr>
              <a:t>Điểm tới hạn là gì?</a:t>
            </a:r>
            <a:endParaRPr lang="en-US" sz="3200">
              <a:latin typeface="Times New Roman" pitchFamily="18" charset="0"/>
              <a:cs typeface="Times New Roman" pitchFamily="18" charset="0"/>
            </a:endParaRPr>
          </a:p>
        </p:txBody>
      </p:sp>
      <p:sp>
        <p:nvSpPr>
          <p:cNvPr id="9" name="Rounded Rectangle 8"/>
          <p:cNvSpPr/>
          <p:nvPr/>
        </p:nvSpPr>
        <p:spPr>
          <a:xfrm>
            <a:off x="4267200" y="1066800"/>
            <a:ext cx="4876800" cy="1447800"/>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just"/>
            <a:r>
              <a:rPr lang="en-US" sz="3200" smtClean="0">
                <a:latin typeface="Times New Roman" pitchFamily="18" charset="0"/>
                <a:cs typeface="Times New Roman" pitchFamily="18" charset="0"/>
              </a:rPr>
              <a:t>Ý nghĩa của giản đồ năng lượng.</a:t>
            </a:r>
            <a:endParaRPr lang="en-US" sz="3200">
              <a:latin typeface="Times New Roman" pitchFamily="18" charset="0"/>
              <a:cs typeface="Times New Roman" pitchFamily="18" charset="0"/>
            </a:endParaRPr>
          </a:p>
        </p:txBody>
      </p:sp>
      <p:sp>
        <p:nvSpPr>
          <p:cNvPr id="10" name="Right Arrow 9"/>
          <p:cNvSpPr/>
          <p:nvPr/>
        </p:nvSpPr>
        <p:spPr>
          <a:xfrm rot="19826999">
            <a:off x="1651806" y="1915144"/>
            <a:ext cx="2689472" cy="609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Arrow 10"/>
          <p:cNvSpPr/>
          <p:nvPr/>
        </p:nvSpPr>
        <p:spPr>
          <a:xfrm>
            <a:off x="1828800" y="3124200"/>
            <a:ext cx="2438400" cy="609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Arrow 11"/>
          <p:cNvSpPr/>
          <p:nvPr/>
        </p:nvSpPr>
        <p:spPr>
          <a:xfrm rot="1918661">
            <a:off x="1633761" y="4628305"/>
            <a:ext cx="2689472" cy="609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amond(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diamond(in)">
                                      <p:cBhvr>
                                        <p:cTn id="17" dur="20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diamond(in)">
                                      <p:cBhvr>
                                        <p:cTn id="22" dur="20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diamond(in)">
                                      <p:cBhvr>
                                        <p:cTn id="27" dur="20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ntr" presetSubtype="16"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diamond(in)">
                                      <p:cBhvr>
                                        <p:cTn id="32" dur="20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8" presetClass="entr" presetSubtype="16"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diamond(in)">
                                      <p:cBhvr>
                                        <p:cTn id="37" dur="20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8" presetClass="entr" presetSubtype="16"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diamond(in)">
                                      <p:cBhvr>
                                        <p:cTn id="42"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9" grpId="0" animBg="1"/>
      <p:bldP spid="10" grpId="0" animBg="1"/>
      <p:bldP spid="11" grpId="0" animBg="1"/>
      <p:bldP spid="1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au_truc_vung_GaAs"/>
          <p:cNvPicPr>
            <a:picLocks noChangeAspect="1" noChangeArrowheads="1"/>
          </p:cNvPicPr>
          <p:nvPr/>
        </p:nvPicPr>
        <p:blipFill>
          <a:blip r:embed="rId2"/>
          <a:srcRect/>
          <a:stretch>
            <a:fillRect/>
          </a:stretch>
        </p:blipFill>
        <p:spPr bwMode="auto">
          <a:xfrm>
            <a:off x="1905000" y="2945888"/>
            <a:ext cx="5334000" cy="3912112"/>
          </a:xfrm>
          <a:prstGeom prst="rect">
            <a:avLst/>
          </a:prstGeom>
          <a:noFill/>
        </p:spPr>
      </p:pic>
      <p:sp>
        <p:nvSpPr>
          <p:cNvPr id="8" name="Rounded Rectangle 7"/>
          <p:cNvSpPr/>
          <p:nvPr/>
        </p:nvSpPr>
        <p:spPr>
          <a:xfrm>
            <a:off x="0" y="0"/>
            <a:ext cx="4343400" cy="1981200"/>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just"/>
            <a:r>
              <a:rPr lang="en-US" sz="3200" smtClean="0">
                <a:latin typeface="Times New Roman" pitchFamily="18" charset="0"/>
                <a:cs typeface="Times New Roman" pitchFamily="18" charset="0"/>
              </a:rPr>
              <a:t>Là đồ thị năng lượng theo vector sóng E-k theo một hướng nào đó trong tinh thể.</a:t>
            </a:r>
            <a:endParaRPr lang="en-US" sz="3200">
              <a:latin typeface="Times New Roman" pitchFamily="18" charset="0"/>
              <a:cs typeface="Times New Roman" pitchFamily="18" charset="0"/>
            </a:endParaRPr>
          </a:p>
        </p:txBody>
      </p:sp>
      <p:sp>
        <p:nvSpPr>
          <p:cNvPr id="9" name="Rounded Rectangle 8"/>
          <p:cNvSpPr/>
          <p:nvPr/>
        </p:nvSpPr>
        <p:spPr>
          <a:xfrm>
            <a:off x="4800600" y="0"/>
            <a:ext cx="4343400" cy="2057400"/>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just"/>
            <a:r>
              <a:rPr lang="en-US" sz="3200" smtClean="0">
                <a:latin typeface="Times New Roman" pitchFamily="18" charset="0"/>
                <a:cs typeface="Times New Roman" pitchFamily="18" charset="0"/>
              </a:rPr>
              <a:t>Biểu diễn trạng thái của electron ở các vị trí khác nhau trong tinh thể.</a:t>
            </a:r>
            <a:endParaRPr lang="en-US" sz="3200">
              <a:latin typeface="Times New Roman" pitchFamily="18" charset="0"/>
              <a:cs typeface="Times New Roman" pitchFamily="18" charset="0"/>
            </a:endParaRPr>
          </a:p>
        </p:txBody>
      </p:sp>
      <p:sp>
        <p:nvSpPr>
          <p:cNvPr id="10" name="Right Arrow 9"/>
          <p:cNvSpPr/>
          <p:nvPr/>
        </p:nvSpPr>
        <p:spPr>
          <a:xfrm rot="20475267">
            <a:off x="5076327" y="2196749"/>
            <a:ext cx="1916303" cy="609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Arrow 10"/>
          <p:cNvSpPr/>
          <p:nvPr/>
        </p:nvSpPr>
        <p:spPr>
          <a:xfrm rot="12021832">
            <a:off x="2484583" y="2143169"/>
            <a:ext cx="1916303" cy="609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5257800"/>
            <a:ext cx="1828800" cy="1600200"/>
          </a:xfrm>
          <a:prstGeom prst="rect">
            <a:avLst/>
          </a:prstGeom>
        </p:spPr>
        <p:style>
          <a:lnRef idx="3">
            <a:schemeClr val="lt1"/>
          </a:lnRef>
          <a:fillRef idx="1">
            <a:schemeClr val="dk1"/>
          </a:fillRef>
          <a:effectRef idx="1">
            <a:schemeClr val="dk1"/>
          </a:effectRef>
          <a:fontRef idx="minor">
            <a:schemeClr val="lt1"/>
          </a:fontRef>
        </p:style>
        <p:txBody>
          <a:bodyPr rtlCol="0" anchor="ctr"/>
          <a:lstStyle/>
          <a:p>
            <a:pPr algn="just"/>
            <a:r>
              <a:rPr lang="en-US" sz="2800" smtClean="0">
                <a:latin typeface="Times New Roman" pitchFamily="18" charset="0"/>
                <a:cs typeface="Times New Roman" pitchFamily="18" charset="0"/>
              </a:rPr>
              <a:t>Giản đồ vùng năng lượng</a:t>
            </a:r>
            <a:endParaRPr lang="en-US" sz="280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amond(in)">
                                      <p:cBhvr>
                                        <p:cTn id="7" dur="2000"/>
                                        <p:tgtEl>
                                          <p:spTgt spid="7"/>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amond(in)">
                                      <p:cBhvr>
                                        <p:cTn id="10" dur="20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8" presetClass="entr" presetSubtype="16"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diamond(in)">
                                      <p:cBhvr>
                                        <p:cTn id="15" dur="20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8" presetClass="entr" presetSubtype="16"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diamond(in)">
                                      <p:cBhvr>
                                        <p:cTn id="20" dur="20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8" presetClass="entr" presetSubtype="16"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diamond(in)">
                                      <p:cBhvr>
                                        <p:cTn id="25" dur="20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8" presetClass="entr" presetSubtype="16"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diamond(in)">
                                      <p:cBhvr>
                                        <p:cTn id="30"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10" name="Picture 6" descr="Cau_truc_vung_GaAs"/>
          <p:cNvPicPr>
            <a:picLocks noChangeAspect="1" noChangeArrowheads="1"/>
          </p:cNvPicPr>
          <p:nvPr/>
        </p:nvPicPr>
        <p:blipFill>
          <a:blip r:embed="rId4"/>
          <a:srcRect/>
          <a:stretch>
            <a:fillRect/>
          </a:stretch>
        </p:blipFill>
        <p:spPr bwMode="auto">
          <a:xfrm>
            <a:off x="3635375" y="2817813"/>
            <a:ext cx="5508625" cy="4040187"/>
          </a:xfrm>
          <a:prstGeom prst="rect">
            <a:avLst/>
          </a:prstGeom>
          <a:noFill/>
        </p:spPr>
      </p:pic>
      <p:pic>
        <p:nvPicPr>
          <p:cNvPr id="47111" name="Picture 7" descr="Brilloin"/>
          <p:cNvPicPr>
            <a:picLocks noChangeAspect="1" noChangeArrowheads="1"/>
          </p:cNvPicPr>
          <p:nvPr/>
        </p:nvPicPr>
        <p:blipFill>
          <a:blip r:embed="rId5"/>
          <a:srcRect/>
          <a:stretch>
            <a:fillRect/>
          </a:stretch>
        </p:blipFill>
        <p:spPr bwMode="auto">
          <a:xfrm>
            <a:off x="0" y="0"/>
            <a:ext cx="3732213" cy="3743325"/>
          </a:xfrm>
          <a:prstGeom prst="rect">
            <a:avLst/>
          </a:prstGeom>
          <a:noFill/>
        </p:spPr>
      </p:pic>
    </p:spTree>
    <p:controls>
      <p:control spid="33793" name="ShockwaveFlash1" r:id="rId2" imgW="5334745" imgH="2742857"/>
    </p:controls>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10" name="Picture 6" descr="Cau_truc_vung_GaAs"/>
          <p:cNvPicPr>
            <a:picLocks noChangeAspect="1" noChangeArrowheads="1"/>
          </p:cNvPicPr>
          <p:nvPr/>
        </p:nvPicPr>
        <p:blipFill>
          <a:blip r:embed="rId5"/>
          <a:srcRect/>
          <a:stretch>
            <a:fillRect/>
          </a:stretch>
        </p:blipFill>
        <p:spPr bwMode="auto">
          <a:xfrm>
            <a:off x="3635375" y="2817813"/>
            <a:ext cx="5508625" cy="4040187"/>
          </a:xfrm>
          <a:prstGeom prst="rect">
            <a:avLst/>
          </a:prstGeom>
          <a:noFill/>
        </p:spPr>
      </p:pic>
      <p:pic>
        <p:nvPicPr>
          <p:cNvPr id="47111" name="Picture 7" descr="Brilloin"/>
          <p:cNvPicPr>
            <a:picLocks noChangeAspect="1" noChangeArrowheads="1"/>
          </p:cNvPicPr>
          <p:nvPr/>
        </p:nvPicPr>
        <p:blipFill>
          <a:blip r:embed="rId6"/>
          <a:srcRect/>
          <a:stretch>
            <a:fillRect/>
          </a:stretch>
        </p:blipFill>
        <p:spPr bwMode="auto">
          <a:xfrm>
            <a:off x="0" y="0"/>
            <a:ext cx="3732213" cy="3743325"/>
          </a:xfrm>
          <a:prstGeom prst="rect">
            <a:avLst/>
          </a:prstGeom>
          <a:noFill/>
        </p:spPr>
      </p:pic>
    </p:spTree>
    <p:controls>
      <p:control spid="34818" name="ShockwaveFlash1" r:id="rId2" imgW="5334745" imgH="2742857"/>
      <p:control spid="34819" name="ShockwaveFlash2" r:id="rId3" imgW="3657143" imgH="3123810"/>
    </p:controls>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endParaRPr lang="en-US"/>
          </a:p>
        </p:txBody>
      </p:sp>
      <p:sp>
        <p:nvSpPr>
          <p:cNvPr id="55299" name="Rectangle 3"/>
          <p:cNvSpPr>
            <a:spLocks noGrp="1" noChangeArrowheads="1"/>
          </p:cNvSpPr>
          <p:nvPr>
            <p:ph type="body" idx="1"/>
          </p:nvPr>
        </p:nvSpPr>
        <p:spPr/>
        <p:txBody>
          <a:bodyPr/>
          <a:lstStyle/>
          <a:p>
            <a:r>
              <a:rPr lang="en-US">
                <a:latin typeface="Times New Roman" pitchFamily="18" charset="0"/>
              </a:rPr>
              <a:t>Dịch tiếng anh chuyên nghành trực tuyến:</a:t>
            </a:r>
          </a:p>
          <a:p>
            <a:pPr>
              <a:buFontTx/>
              <a:buNone/>
            </a:pPr>
            <a:r>
              <a:rPr lang="en-US">
                <a:latin typeface="Times New Roman" pitchFamily="18" charset="0"/>
                <a:hlinkClick r:id="rId2"/>
              </a:rPr>
              <a:t>http://www.mientayvn.com/dich_tieng_anh_chuyen_nghanh.html</a:t>
            </a:r>
            <a:endParaRPr lang="en-US">
              <a:latin typeface="Times New Roman" pitchFamily="18" charset="0"/>
            </a:endParaRPr>
          </a:p>
          <a:p>
            <a:r>
              <a:rPr lang="en-US">
                <a:latin typeface="Times New Roman" pitchFamily="18" charset="0"/>
              </a:rPr>
              <a:t>Học liệu mở:</a:t>
            </a:r>
          </a:p>
          <a:p>
            <a:pPr>
              <a:buFontTx/>
              <a:buNone/>
            </a:pPr>
            <a:r>
              <a:rPr lang="en-US">
                <a:latin typeface="Times New Roman" pitchFamily="18" charset="0"/>
                <a:hlinkClick r:id="rId3"/>
              </a:rPr>
              <a:t>http</a:t>
            </a:r>
            <a:r>
              <a:rPr lang="en-US">
                <a:latin typeface="Times New Roman" pitchFamily="18" charset="0"/>
                <a:hlinkClick r:id="rId3"/>
              </a:rPr>
              <a:t>://</a:t>
            </a:r>
            <a:r>
              <a:rPr lang="en-US" smtClean="0">
                <a:latin typeface="Times New Roman" pitchFamily="18" charset="0"/>
                <a:hlinkClick r:id="rId3"/>
              </a:rPr>
              <a:t>www.mientayvn.com/OCW/MIT/Vat_li.html</a:t>
            </a:r>
            <a:endParaRPr lang="en-US" smtClean="0">
              <a:latin typeface="Times New Roman" pitchFamily="18" charset="0"/>
            </a:endParaRPr>
          </a:p>
          <a:p>
            <a:r>
              <a:rPr lang="en-US" smtClean="0">
                <a:latin typeface="Times New Roman" pitchFamily="18" charset="0"/>
              </a:rPr>
              <a:t>Trao đổi trên diễn đàn:</a:t>
            </a:r>
          </a:p>
          <a:p>
            <a:pPr>
              <a:buNone/>
            </a:pPr>
            <a:r>
              <a:rPr lang="en-US" smtClean="0">
                <a:latin typeface="Times New Roman" pitchFamily="18" charset="0"/>
                <a:hlinkClick r:id="rId4"/>
              </a:rPr>
              <a:t>http://www.myyagy.com/mientay/</a:t>
            </a:r>
            <a:endParaRPr lang="en-US">
              <a:latin typeface="Times New Roman" pitchFamily="18" charset="0"/>
            </a:endParaRPr>
          </a:p>
          <a:p>
            <a:pPr>
              <a:buFontTx/>
              <a:buNone/>
            </a:pPr>
            <a:endParaRPr lang="en-US">
              <a:latin typeface="Times New Roman" pitchFamily="18" charset="0"/>
            </a:endParaRPr>
          </a:p>
        </p:txBody>
      </p:sp>
      <p:pic>
        <p:nvPicPr>
          <p:cNvPr id="55300" name="Picture 4" descr="logo3"/>
          <p:cNvPicPr>
            <a:picLocks noChangeAspect="1" noChangeArrowheads="1"/>
          </p:cNvPicPr>
          <p:nvPr/>
        </p:nvPicPr>
        <p:blipFill>
          <a:blip r:embed="rId5"/>
          <a:srcRect/>
          <a:stretch>
            <a:fillRect/>
          </a:stretch>
        </p:blipFill>
        <p:spPr bwMode="auto">
          <a:xfrm>
            <a:off x="1187450" y="333375"/>
            <a:ext cx="6334125" cy="914400"/>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0" y="0"/>
            <a:ext cx="4343400" cy="1981200"/>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just"/>
            <a:endParaRPr lang="en-US" sz="3200">
              <a:latin typeface="Times New Roman" pitchFamily="18" charset="0"/>
              <a:cs typeface="Times New Roman" pitchFamily="18" charset="0"/>
            </a:endParaRPr>
          </a:p>
        </p:txBody>
      </p:sp>
      <p:sp>
        <p:nvSpPr>
          <p:cNvPr id="9" name="Rounded Rectangle 8"/>
          <p:cNvSpPr/>
          <p:nvPr/>
        </p:nvSpPr>
        <p:spPr>
          <a:xfrm>
            <a:off x="4800600" y="0"/>
            <a:ext cx="4343400" cy="2057400"/>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just"/>
            <a:r>
              <a:rPr lang="en-US" sz="2400" smtClean="0">
                <a:latin typeface="Times New Roman" pitchFamily="18" charset="0"/>
                <a:cs typeface="Times New Roman" pitchFamily="18" charset="0"/>
              </a:rPr>
              <a:t>Là những điểm mà tại đó hệ số góc của đường cong E-k ở vùng dẫn và vùng hóa trị song song nhau hoặc cùng song song với trục k.</a:t>
            </a:r>
            <a:endParaRPr lang="en-US" sz="2400">
              <a:latin typeface="Times New Roman" pitchFamily="18" charset="0"/>
              <a:cs typeface="Times New Roman" pitchFamily="18" charset="0"/>
            </a:endParaRPr>
          </a:p>
        </p:txBody>
      </p:sp>
      <p:sp>
        <p:nvSpPr>
          <p:cNvPr id="10" name="Right Arrow 9"/>
          <p:cNvSpPr/>
          <p:nvPr/>
        </p:nvSpPr>
        <p:spPr>
          <a:xfrm rot="20475267">
            <a:off x="5076327" y="2196749"/>
            <a:ext cx="1916303" cy="609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Arrow 10"/>
          <p:cNvSpPr/>
          <p:nvPr/>
        </p:nvSpPr>
        <p:spPr>
          <a:xfrm rot="12021832">
            <a:off x="2484583" y="2143169"/>
            <a:ext cx="1916303" cy="609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5" descr="Dich_chuyen_trong_GaAs"/>
          <p:cNvPicPr>
            <a:picLocks noChangeAspect="1" noChangeArrowheads="1"/>
          </p:cNvPicPr>
          <p:nvPr/>
        </p:nvPicPr>
        <p:blipFill>
          <a:blip r:embed="rId2"/>
          <a:srcRect/>
          <a:stretch>
            <a:fillRect/>
          </a:stretch>
        </p:blipFill>
        <p:spPr bwMode="auto">
          <a:xfrm>
            <a:off x="2209800" y="2771775"/>
            <a:ext cx="5353050" cy="4086225"/>
          </a:xfrm>
          <a:prstGeom prst="rect">
            <a:avLst/>
          </a:prstGeom>
          <a:noFill/>
        </p:spPr>
      </p:pic>
      <p:pic>
        <p:nvPicPr>
          <p:cNvPr id="4098" name="Picture 2"/>
          <p:cNvPicPr>
            <a:picLocks noChangeAspect="1" noChangeArrowheads="1"/>
          </p:cNvPicPr>
          <p:nvPr/>
        </p:nvPicPr>
        <p:blipFill>
          <a:blip r:embed="rId3"/>
          <a:srcRect/>
          <a:stretch>
            <a:fillRect/>
          </a:stretch>
        </p:blipFill>
        <p:spPr bwMode="auto">
          <a:xfrm>
            <a:off x="152400" y="304800"/>
            <a:ext cx="4038600" cy="540884"/>
          </a:xfrm>
          <a:prstGeom prst="rect">
            <a:avLst/>
          </a:prstGeom>
          <a:noFill/>
          <a:ln w="9525">
            <a:noFill/>
            <a:miter lim="800000"/>
            <a:headEnd/>
            <a:tailEnd/>
          </a:ln>
          <a:effectLst/>
        </p:spPr>
      </p:pic>
      <p:pic>
        <p:nvPicPr>
          <p:cNvPr id="4099" name="Picture 3"/>
          <p:cNvPicPr>
            <a:picLocks noChangeAspect="1" noChangeArrowheads="1"/>
          </p:cNvPicPr>
          <p:nvPr/>
        </p:nvPicPr>
        <p:blipFill>
          <a:blip r:embed="rId4"/>
          <a:srcRect/>
          <a:stretch>
            <a:fillRect/>
          </a:stretch>
        </p:blipFill>
        <p:spPr bwMode="auto">
          <a:xfrm>
            <a:off x="152400" y="1066800"/>
            <a:ext cx="4038600" cy="592822"/>
          </a:xfrm>
          <a:prstGeom prst="rect">
            <a:avLst/>
          </a:prstGeom>
          <a:noFill/>
          <a:ln w="9525">
            <a:noFill/>
            <a:miter lim="800000"/>
            <a:headEnd/>
            <a:tailEnd/>
          </a:ln>
          <a:effectLst/>
        </p:spPr>
      </p:pic>
      <p:sp>
        <p:nvSpPr>
          <p:cNvPr id="13" name="Right Arrow 12"/>
          <p:cNvSpPr/>
          <p:nvPr/>
        </p:nvSpPr>
        <p:spPr>
          <a:xfrm rot="19902768">
            <a:off x="-153892" y="4695313"/>
            <a:ext cx="3630799" cy="857323"/>
          </a:xfrm>
          <a:prstGeom prst="rightArrow">
            <a:avLst/>
          </a:prstGeom>
        </p:spPr>
        <p:style>
          <a:lnRef idx="3">
            <a:schemeClr val="lt1"/>
          </a:lnRef>
          <a:fillRef idx="1">
            <a:schemeClr val="dk1"/>
          </a:fillRef>
          <a:effectRef idx="1">
            <a:schemeClr val="dk1"/>
          </a:effectRef>
          <a:fontRef idx="minor">
            <a:schemeClr val="lt1"/>
          </a:fontRef>
        </p:style>
        <p:txBody>
          <a:bodyPr rtlCol="0" anchor="ctr"/>
          <a:lstStyle/>
          <a:p>
            <a:pPr algn="ctr"/>
            <a:r>
              <a:rPr lang="en-US" sz="3200" b="1" smtClean="0">
                <a:latin typeface="Times New Roman" pitchFamily="18" charset="0"/>
                <a:cs typeface="Times New Roman" pitchFamily="18" charset="0"/>
              </a:rPr>
              <a:t>Các điểm tới hạn</a:t>
            </a:r>
            <a:endParaRPr lang="en-US" sz="3200" b="1">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diamond(in)">
                                      <p:cBhvr>
                                        <p:cTn id="7" dur="20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diamond(in)">
                                      <p:cBhvr>
                                        <p:cTn id="12" dur="20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diamond(in)">
                                      <p:cBhvr>
                                        <p:cTn id="17" dur="20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diamond(in)">
                                      <p:cBhvr>
                                        <p:cTn id="22" dur="2000"/>
                                        <p:tgtEl>
                                          <p:spTgt spid="8"/>
                                        </p:tgtEl>
                                      </p:cBhvr>
                                    </p:animEffect>
                                  </p:childTnLst>
                                </p:cTn>
                              </p:par>
                              <p:par>
                                <p:cTn id="23" presetID="8" presetClass="entr" presetSubtype="16" fill="hold" nodeType="withEffect">
                                  <p:stCondLst>
                                    <p:cond delay="0"/>
                                  </p:stCondLst>
                                  <p:childTnLst>
                                    <p:set>
                                      <p:cBhvr>
                                        <p:cTn id="24" dur="1" fill="hold">
                                          <p:stCondLst>
                                            <p:cond delay="0"/>
                                          </p:stCondLst>
                                        </p:cTn>
                                        <p:tgtEl>
                                          <p:spTgt spid="4098"/>
                                        </p:tgtEl>
                                        <p:attrNameLst>
                                          <p:attrName>style.visibility</p:attrName>
                                        </p:attrNameLst>
                                      </p:cBhvr>
                                      <p:to>
                                        <p:strVal val="visible"/>
                                      </p:to>
                                    </p:set>
                                    <p:animEffect transition="in" filter="diamond(in)">
                                      <p:cBhvr>
                                        <p:cTn id="25" dur="2000"/>
                                        <p:tgtEl>
                                          <p:spTgt spid="4098"/>
                                        </p:tgtEl>
                                      </p:cBhvr>
                                    </p:animEffect>
                                  </p:childTnLst>
                                </p:cTn>
                              </p:par>
                            </p:childTnLst>
                          </p:cTn>
                        </p:par>
                      </p:childTnLst>
                    </p:cTn>
                  </p:par>
                  <p:par>
                    <p:cTn id="26" fill="hold">
                      <p:stCondLst>
                        <p:cond delay="indefinite"/>
                      </p:stCondLst>
                      <p:childTnLst>
                        <p:par>
                          <p:cTn id="27" fill="hold">
                            <p:stCondLst>
                              <p:cond delay="0"/>
                            </p:stCondLst>
                            <p:childTnLst>
                              <p:par>
                                <p:cTn id="28" presetID="8" presetClass="entr" presetSubtype="16" fill="hold" nodeType="clickEffect">
                                  <p:stCondLst>
                                    <p:cond delay="0"/>
                                  </p:stCondLst>
                                  <p:childTnLst>
                                    <p:set>
                                      <p:cBhvr>
                                        <p:cTn id="29" dur="1" fill="hold">
                                          <p:stCondLst>
                                            <p:cond delay="0"/>
                                          </p:stCondLst>
                                        </p:cTn>
                                        <p:tgtEl>
                                          <p:spTgt spid="4099"/>
                                        </p:tgtEl>
                                        <p:attrNameLst>
                                          <p:attrName>style.visibility</p:attrName>
                                        </p:attrNameLst>
                                      </p:cBhvr>
                                      <p:to>
                                        <p:strVal val="visible"/>
                                      </p:to>
                                    </p:set>
                                    <p:animEffect transition="in" filter="diamond(in)">
                                      <p:cBhvr>
                                        <p:cTn id="30" dur="2000"/>
                                        <p:tgtEl>
                                          <p:spTgt spid="4099"/>
                                        </p:tgtEl>
                                      </p:cBhvr>
                                    </p:animEffect>
                                  </p:childTnLst>
                                </p:cTn>
                              </p:par>
                            </p:childTnLst>
                          </p:cTn>
                        </p:par>
                      </p:childTnLst>
                    </p:cTn>
                  </p:par>
                  <p:par>
                    <p:cTn id="31" fill="hold">
                      <p:stCondLst>
                        <p:cond delay="indefinite"/>
                      </p:stCondLst>
                      <p:childTnLst>
                        <p:par>
                          <p:cTn id="32" fill="hold">
                            <p:stCondLst>
                              <p:cond delay="0"/>
                            </p:stCondLst>
                            <p:childTnLst>
                              <p:par>
                                <p:cTn id="33" presetID="8" presetClass="entr" presetSubtype="16"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diamond(in)">
                                      <p:cBhvr>
                                        <p:cTn id="35" dur="2000"/>
                                        <p:tgtEl>
                                          <p:spTgt spid="10"/>
                                        </p:tgtEl>
                                      </p:cBhvr>
                                    </p:animEffect>
                                  </p:childTnLst>
                                </p:cTn>
                              </p:par>
                            </p:childTnLst>
                          </p:cTn>
                        </p:par>
                      </p:childTnLst>
                    </p:cTn>
                  </p:par>
                  <p:par>
                    <p:cTn id="36" fill="hold">
                      <p:stCondLst>
                        <p:cond delay="indefinite"/>
                      </p:stCondLst>
                      <p:childTnLst>
                        <p:par>
                          <p:cTn id="37" fill="hold">
                            <p:stCondLst>
                              <p:cond delay="0"/>
                            </p:stCondLst>
                            <p:childTnLst>
                              <p:par>
                                <p:cTn id="38" presetID="8" presetClass="entr" presetSubtype="16" fill="hold" grpId="0" nodeType="click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diamond(in)">
                                      <p:cBhvr>
                                        <p:cTn id="40"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3" grpId="0" animBg="1"/>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4036" name="Picture 4" descr="Untitled-1"/>
          <p:cNvPicPr>
            <a:picLocks noChangeAspect="1" noChangeArrowheads="1"/>
          </p:cNvPicPr>
          <p:nvPr/>
        </p:nvPicPr>
        <p:blipFill>
          <a:blip r:embed="rId3"/>
          <a:srcRect/>
          <a:stretch>
            <a:fillRect/>
          </a:stretch>
        </p:blipFill>
        <p:spPr bwMode="auto">
          <a:xfrm>
            <a:off x="4724400" y="1981200"/>
            <a:ext cx="4419600" cy="2221017"/>
          </a:xfrm>
          <a:prstGeom prst="rect">
            <a:avLst/>
          </a:prstGeom>
          <a:noFill/>
        </p:spPr>
      </p:pic>
      <p:pic>
        <p:nvPicPr>
          <p:cNvPr id="44037" name="Picture 5" descr="Dich_chuyen_trong_GaAs"/>
          <p:cNvPicPr>
            <a:picLocks noChangeAspect="1" noChangeArrowheads="1"/>
          </p:cNvPicPr>
          <p:nvPr/>
        </p:nvPicPr>
        <p:blipFill>
          <a:blip r:embed="rId4"/>
          <a:srcRect/>
          <a:stretch>
            <a:fillRect/>
          </a:stretch>
        </p:blipFill>
        <p:spPr bwMode="auto">
          <a:xfrm>
            <a:off x="5562600" y="4124156"/>
            <a:ext cx="3581400" cy="2733844"/>
          </a:xfrm>
          <a:prstGeom prst="rect">
            <a:avLst/>
          </a:prstGeom>
          <a:noFill/>
        </p:spPr>
      </p:pic>
      <p:graphicFrame>
        <p:nvGraphicFramePr>
          <p:cNvPr id="24578" name="Object 2"/>
          <p:cNvGraphicFramePr>
            <a:graphicFrameLocks noChangeAspect="1"/>
          </p:cNvGraphicFramePr>
          <p:nvPr/>
        </p:nvGraphicFramePr>
        <p:xfrm>
          <a:off x="4953000" y="0"/>
          <a:ext cx="4191000" cy="1984606"/>
        </p:xfrm>
        <a:graphic>
          <a:graphicData uri="http://schemas.openxmlformats.org/presentationml/2006/ole">
            <p:oleObj spid="_x0000_s24578" name="Image" r:id="rId5" imgW="7669841" imgH="3631746" progId="Photoshop.Image.9">
              <p:embed/>
            </p:oleObj>
          </a:graphicData>
        </a:graphic>
      </p:graphicFrame>
      <p:sp>
        <p:nvSpPr>
          <p:cNvPr id="13" name="Rounded Rectangle 12"/>
          <p:cNvSpPr/>
          <p:nvPr/>
        </p:nvSpPr>
        <p:spPr>
          <a:xfrm>
            <a:off x="0" y="0"/>
            <a:ext cx="4876800" cy="1828800"/>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just"/>
            <a:r>
              <a:rPr lang="en-US" sz="3200" smtClean="0">
                <a:latin typeface="Times New Roman" pitchFamily="18" charset="0"/>
                <a:cs typeface="Times New Roman" pitchFamily="18" charset="0"/>
              </a:rPr>
              <a:t>Tại sao dưới tác động của nguồn biến điệu, hàm điện môi lại có sự thay đổi đột biến?</a:t>
            </a:r>
            <a:endParaRPr lang="en-US" sz="3200">
              <a:latin typeface="Times New Roman" pitchFamily="18" charset="0"/>
              <a:cs typeface="Times New Roman" pitchFamily="18" charset="0"/>
            </a:endParaRPr>
          </a:p>
        </p:txBody>
      </p:sp>
      <p:sp>
        <p:nvSpPr>
          <p:cNvPr id="14" name="Right Arrow 13"/>
          <p:cNvSpPr/>
          <p:nvPr/>
        </p:nvSpPr>
        <p:spPr>
          <a:xfrm rot="5400000">
            <a:off x="1981199" y="2133601"/>
            <a:ext cx="1066801" cy="609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a:off x="0" y="2971800"/>
            <a:ext cx="4876800" cy="838200"/>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r>
              <a:rPr lang="en-US" sz="3200" smtClean="0">
                <a:latin typeface="Times New Roman" pitchFamily="18" charset="0"/>
                <a:cs typeface="Times New Roman" pitchFamily="18" charset="0"/>
              </a:rPr>
              <a:t>Xét ở khía cạnh vật lý</a:t>
            </a:r>
            <a:endParaRPr lang="en-US" sz="320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diamond(in)">
                                      <p:cBhvr>
                                        <p:cTn id="7" dur="20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diamond(in)">
                                      <p:cBhvr>
                                        <p:cTn id="12" dur="20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amond(in)">
                                      <p:cBhvr>
                                        <p:cTn id="17" dur="20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nodeType="clickEffect">
                                  <p:stCondLst>
                                    <p:cond delay="0"/>
                                  </p:stCondLst>
                                  <p:childTnLst>
                                    <p:set>
                                      <p:cBhvr>
                                        <p:cTn id="21" dur="1" fill="hold">
                                          <p:stCondLst>
                                            <p:cond delay="0"/>
                                          </p:stCondLst>
                                        </p:cTn>
                                        <p:tgtEl>
                                          <p:spTgt spid="24578"/>
                                        </p:tgtEl>
                                        <p:attrNameLst>
                                          <p:attrName>style.visibility</p:attrName>
                                        </p:attrNameLst>
                                      </p:cBhvr>
                                      <p:to>
                                        <p:strVal val="visible"/>
                                      </p:to>
                                    </p:set>
                                    <p:animEffect transition="in" filter="diamond(in)">
                                      <p:cBhvr>
                                        <p:cTn id="22" dur="2000"/>
                                        <p:tgtEl>
                                          <p:spTgt spid="24578"/>
                                        </p:tgtEl>
                                      </p:cBhvr>
                                    </p:animEffect>
                                  </p:childTnLst>
                                </p:cTn>
                              </p:par>
                              <p:par>
                                <p:cTn id="23" presetID="8" presetClass="entr" presetSubtype="16" fill="hold" nodeType="withEffect">
                                  <p:stCondLst>
                                    <p:cond delay="0"/>
                                  </p:stCondLst>
                                  <p:childTnLst>
                                    <p:set>
                                      <p:cBhvr>
                                        <p:cTn id="24" dur="1" fill="hold">
                                          <p:stCondLst>
                                            <p:cond delay="0"/>
                                          </p:stCondLst>
                                        </p:cTn>
                                        <p:tgtEl>
                                          <p:spTgt spid="44036"/>
                                        </p:tgtEl>
                                        <p:attrNameLst>
                                          <p:attrName>style.visibility</p:attrName>
                                        </p:attrNameLst>
                                      </p:cBhvr>
                                      <p:to>
                                        <p:strVal val="visible"/>
                                      </p:to>
                                    </p:set>
                                    <p:animEffect transition="in" filter="diamond(in)">
                                      <p:cBhvr>
                                        <p:cTn id="25" dur="2000"/>
                                        <p:tgtEl>
                                          <p:spTgt spid="44036"/>
                                        </p:tgtEl>
                                      </p:cBhvr>
                                    </p:animEffect>
                                  </p:childTnLst>
                                </p:cTn>
                              </p:par>
                              <p:par>
                                <p:cTn id="26" presetID="8" presetClass="entr" presetSubtype="16" fill="hold" nodeType="withEffect">
                                  <p:stCondLst>
                                    <p:cond delay="0"/>
                                  </p:stCondLst>
                                  <p:childTnLst>
                                    <p:set>
                                      <p:cBhvr>
                                        <p:cTn id="27" dur="1" fill="hold">
                                          <p:stCondLst>
                                            <p:cond delay="0"/>
                                          </p:stCondLst>
                                        </p:cTn>
                                        <p:tgtEl>
                                          <p:spTgt spid="44037"/>
                                        </p:tgtEl>
                                        <p:attrNameLst>
                                          <p:attrName>style.visibility</p:attrName>
                                        </p:attrNameLst>
                                      </p:cBhvr>
                                      <p:to>
                                        <p:strVal val="visible"/>
                                      </p:to>
                                    </p:set>
                                    <p:animEffect transition="in" filter="diamond(in)">
                                      <p:cBhvr>
                                        <p:cTn id="28" dur="2000"/>
                                        <p:tgtEl>
                                          <p:spTgt spid="440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 name="Rounded Rectangle 12"/>
          <p:cNvSpPr/>
          <p:nvPr/>
        </p:nvSpPr>
        <p:spPr>
          <a:xfrm>
            <a:off x="2286000" y="0"/>
            <a:ext cx="4876800" cy="1828800"/>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just"/>
            <a:r>
              <a:rPr lang="en-US" sz="3200" smtClean="0">
                <a:latin typeface="Times New Roman" pitchFamily="18" charset="0"/>
                <a:cs typeface="Times New Roman" pitchFamily="18" charset="0"/>
              </a:rPr>
              <a:t>Tại sao dưới tác động của nguồn biến điệu, hàm điện môi lại có sự thay đổi đột biến?</a:t>
            </a:r>
            <a:endParaRPr lang="en-US" sz="3200">
              <a:latin typeface="Times New Roman" pitchFamily="18" charset="0"/>
              <a:cs typeface="Times New Roman" pitchFamily="18" charset="0"/>
            </a:endParaRPr>
          </a:p>
        </p:txBody>
      </p:sp>
      <p:sp>
        <p:nvSpPr>
          <p:cNvPr id="11" name="Rounded Rectangle 10"/>
          <p:cNvSpPr/>
          <p:nvPr/>
        </p:nvSpPr>
        <p:spPr>
          <a:xfrm>
            <a:off x="2362200" y="2057400"/>
            <a:ext cx="4876800" cy="990600"/>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just"/>
            <a:r>
              <a:rPr lang="en-US" sz="3200" smtClean="0">
                <a:latin typeface="Times New Roman" pitchFamily="18" charset="0"/>
                <a:cs typeface="Times New Roman" pitchFamily="18" charset="0"/>
              </a:rPr>
              <a:t>Sự thay đổi của hàm điện môi</a:t>
            </a:r>
            <a:endParaRPr lang="en-US" sz="3200">
              <a:latin typeface="Times New Roman" pitchFamily="18" charset="0"/>
              <a:cs typeface="Times New Roman" pitchFamily="18" charset="0"/>
            </a:endParaRPr>
          </a:p>
        </p:txBody>
      </p:sp>
      <p:sp>
        <p:nvSpPr>
          <p:cNvPr id="12" name="Rounded Rectangle 11"/>
          <p:cNvSpPr/>
          <p:nvPr/>
        </p:nvSpPr>
        <p:spPr>
          <a:xfrm>
            <a:off x="0" y="4114800"/>
            <a:ext cx="3200400" cy="1524000"/>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just"/>
            <a:r>
              <a:rPr lang="en-US" sz="3200" smtClean="0">
                <a:latin typeface="Times New Roman" pitchFamily="18" charset="0"/>
                <a:cs typeface="Times New Roman" pitchFamily="18" charset="0"/>
              </a:rPr>
              <a:t>Đạo hàm bậc nhất của các hàm điện môi.</a:t>
            </a:r>
            <a:endParaRPr lang="en-US" sz="3200">
              <a:latin typeface="Times New Roman" pitchFamily="18" charset="0"/>
              <a:cs typeface="Times New Roman" pitchFamily="18" charset="0"/>
            </a:endParaRPr>
          </a:p>
        </p:txBody>
      </p:sp>
      <p:sp>
        <p:nvSpPr>
          <p:cNvPr id="16" name="Rounded Rectangle 15"/>
          <p:cNvSpPr/>
          <p:nvPr/>
        </p:nvSpPr>
        <p:spPr>
          <a:xfrm>
            <a:off x="3352800" y="4114800"/>
            <a:ext cx="2514600" cy="1524000"/>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just"/>
            <a:r>
              <a:rPr lang="en-US" sz="3200" smtClean="0">
                <a:latin typeface="Times New Roman" pitchFamily="18" charset="0"/>
                <a:cs typeface="Times New Roman" pitchFamily="18" charset="0"/>
              </a:rPr>
              <a:t>Các hàm điện quang</a:t>
            </a:r>
            <a:endParaRPr lang="en-US" sz="3200">
              <a:latin typeface="Times New Roman" pitchFamily="18" charset="0"/>
              <a:cs typeface="Times New Roman" pitchFamily="18" charset="0"/>
            </a:endParaRPr>
          </a:p>
        </p:txBody>
      </p:sp>
      <p:sp>
        <p:nvSpPr>
          <p:cNvPr id="17" name="Rounded Rectangle 16"/>
          <p:cNvSpPr/>
          <p:nvPr/>
        </p:nvSpPr>
        <p:spPr>
          <a:xfrm>
            <a:off x="5943600" y="4191000"/>
            <a:ext cx="3200400" cy="1447800"/>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just"/>
            <a:r>
              <a:rPr lang="en-US" sz="3200" smtClean="0">
                <a:latin typeface="Times New Roman" pitchFamily="18" charset="0"/>
                <a:cs typeface="Times New Roman" pitchFamily="18" charset="0"/>
              </a:rPr>
              <a:t>Đạo hàm bậc III</a:t>
            </a:r>
            <a:endParaRPr lang="en-US" sz="3200">
              <a:latin typeface="Times New Roman" pitchFamily="18" charset="0"/>
              <a:cs typeface="Times New Roman" pitchFamily="18" charset="0"/>
            </a:endParaRPr>
          </a:p>
        </p:txBody>
      </p:sp>
      <p:sp>
        <p:nvSpPr>
          <p:cNvPr id="18" name="Right Arrow 17"/>
          <p:cNvSpPr/>
          <p:nvPr/>
        </p:nvSpPr>
        <p:spPr>
          <a:xfrm rot="5400000">
            <a:off x="4190999" y="3276601"/>
            <a:ext cx="1066801" cy="609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ight Arrow 18"/>
          <p:cNvSpPr/>
          <p:nvPr/>
        </p:nvSpPr>
        <p:spPr>
          <a:xfrm rot="8587332">
            <a:off x="2362199" y="3276599"/>
            <a:ext cx="1066801" cy="609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ight Arrow 19"/>
          <p:cNvSpPr/>
          <p:nvPr/>
        </p:nvSpPr>
        <p:spPr>
          <a:xfrm rot="3139014">
            <a:off x="6358483" y="3275457"/>
            <a:ext cx="1066801" cy="609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0"/>
          <p:cNvSpPr/>
          <p:nvPr/>
        </p:nvSpPr>
        <p:spPr>
          <a:xfrm>
            <a:off x="0" y="5791200"/>
            <a:ext cx="9144000" cy="1066800"/>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just"/>
            <a:r>
              <a:rPr lang="en-US" sz="3200" smtClean="0">
                <a:latin typeface="Times New Roman" pitchFamily="18" charset="0"/>
                <a:cs typeface="Times New Roman" pitchFamily="18" charset="0"/>
              </a:rPr>
              <a:t>Phải chứng minh được, đạo hàm bậc nhất của các hàm điện môi tại các điểm tới hạn bằng vô cùng!</a:t>
            </a:r>
            <a:endParaRPr lang="en-US" sz="320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diamond(in)">
                                      <p:cBhvr>
                                        <p:cTn id="7" dur="20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diamond(in)">
                                      <p:cBhvr>
                                        <p:cTn id="12" dur="20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diamond(in)">
                                      <p:cBhvr>
                                        <p:cTn id="17" dur="20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diamond(in)">
                                      <p:cBhvr>
                                        <p:cTn id="22" dur="20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diamond(in)">
                                      <p:cBhvr>
                                        <p:cTn id="27" dur="20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ntr" presetSubtype="16"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diamond(in)">
                                      <p:cBhvr>
                                        <p:cTn id="32" dur="20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8" presetClass="entr" presetSubtype="16" fill="hold" grpId="0" nodeType="click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diamond(in)">
                                      <p:cBhvr>
                                        <p:cTn id="37" dur="2000"/>
                                        <p:tgtEl>
                                          <p:spTgt spid="20"/>
                                        </p:tgtEl>
                                      </p:cBhvr>
                                    </p:animEffect>
                                  </p:childTnLst>
                                </p:cTn>
                              </p:par>
                            </p:childTnLst>
                          </p:cTn>
                        </p:par>
                      </p:childTnLst>
                    </p:cTn>
                  </p:par>
                  <p:par>
                    <p:cTn id="38" fill="hold">
                      <p:stCondLst>
                        <p:cond delay="indefinite"/>
                      </p:stCondLst>
                      <p:childTnLst>
                        <p:par>
                          <p:cTn id="39" fill="hold">
                            <p:stCondLst>
                              <p:cond delay="0"/>
                            </p:stCondLst>
                            <p:childTnLst>
                              <p:par>
                                <p:cTn id="40" presetID="8" presetClass="entr" presetSubtype="16" fill="hold" grpId="0"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diamond(in)">
                                      <p:cBhvr>
                                        <p:cTn id="42" dur="2000"/>
                                        <p:tgtEl>
                                          <p:spTgt spid="17"/>
                                        </p:tgtEl>
                                      </p:cBhvr>
                                    </p:animEffect>
                                  </p:childTnLst>
                                </p:cTn>
                              </p:par>
                            </p:childTnLst>
                          </p:cTn>
                        </p:par>
                      </p:childTnLst>
                    </p:cTn>
                  </p:par>
                  <p:par>
                    <p:cTn id="43" fill="hold">
                      <p:stCondLst>
                        <p:cond delay="indefinite"/>
                      </p:stCondLst>
                      <p:childTnLst>
                        <p:par>
                          <p:cTn id="44" fill="hold">
                            <p:stCondLst>
                              <p:cond delay="0"/>
                            </p:stCondLst>
                            <p:childTnLst>
                              <p:par>
                                <p:cTn id="45" presetID="8" presetClass="entr" presetSubtype="16" fill="hold" grpId="0" nodeType="click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diamond(in)">
                                      <p:cBhvr>
                                        <p:cTn id="47"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animBg="1"/>
      <p:bldP spid="12" grpId="0" animBg="1"/>
      <p:bldP spid="16" grpId="0" animBg="1"/>
      <p:bldP spid="17" grpId="0" animBg="1"/>
      <p:bldP spid="18" grpId="0" animBg="1"/>
      <p:bldP spid="19" grpId="0" animBg="1"/>
      <p:bldP spid="20" grpId="0" animBg="1"/>
      <p:bldP spid="21" grpId="0" animBg="1"/>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Rounded Rectangle 7"/>
          <p:cNvSpPr/>
          <p:nvPr/>
        </p:nvSpPr>
        <p:spPr>
          <a:xfrm>
            <a:off x="0" y="0"/>
            <a:ext cx="3657600" cy="1828800"/>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just"/>
            <a:r>
              <a:rPr lang="en-US" sz="3200" smtClean="0">
                <a:latin typeface="Times New Roman" pitchFamily="18" charset="0"/>
                <a:cs typeface="Times New Roman" pitchFamily="18" charset="0"/>
              </a:rPr>
              <a:t>Hàm điện môi gần các điểm tới hạn ba chiều có dạng</a:t>
            </a:r>
            <a:endParaRPr lang="en-US" sz="3200">
              <a:latin typeface="Times New Roman" pitchFamily="18" charset="0"/>
              <a:cs typeface="Times New Roman" pitchFamily="18" charset="0"/>
            </a:endParaRPr>
          </a:p>
        </p:txBody>
      </p:sp>
      <p:sp>
        <p:nvSpPr>
          <p:cNvPr id="9" name="Right Arrow 8"/>
          <p:cNvSpPr/>
          <p:nvPr/>
        </p:nvSpPr>
        <p:spPr>
          <a:xfrm>
            <a:off x="3733800" y="609600"/>
            <a:ext cx="1676400" cy="609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627" name="Picture 3"/>
          <p:cNvPicPr>
            <a:picLocks noChangeAspect="1" noChangeArrowheads="1"/>
          </p:cNvPicPr>
          <p:nvPr/>
        </p:nvPicPr>
        <p:blipFill>
          <a:blip r:embed="rId3"/>
          <a:srcRect/>
          <a:stretch>
            <a:fillRect/>
          </a:stretch>
        </p:blipFill>
        <p:spPr bwMode="auto">
          <a:xfrm>
            <a:off x="5469467" y="685800"/>
            <a:ext cx="3674533" cy="533400"/>
          </a:xfrm>
          <a:prstGeom prst="rect">
            <a:avLst/>
          </a:prstGeom>
          <a:noFill/>
          <a:ln w="9525">
            <a:noFill/>
            <a:miter lim="800000"/>
            <a:headEnd/>
            <a:tailEnd/>
          </a:ln>
          <a:effectLst/>
        </p:spPr>
      </p:pic>
      <p:sp>
        <p:nvSpPr>
          <p:cNvPr id="10" name="Rounded Rectangle 9"/>
          <p:cNvSpPr/>
          <p:nvPr/>
        </p:nvSpPr>
        <p:spPr>
          <a:xfrm>
            <a:off x="0" y="2209800"/>
            <a:ext cx="3657600" cy="1828800"/>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just"/>
            <a:r>
              <a:rPr lang="en-US" sz="3200" smtClean="0">
                <a:latin typeface="Times New Roman" pitchFamily="18" charset="0"/>
                <a:cs typeface="Times New Roman" pitchFamily="18" charset="0"/>
              </a:rPr>
              <a:t>Khi có nguồn biến điệu, nó sẽ làm thay đổi </a:t>
            </a:r>
            <a:r>
              <a:rPr lang="el-GR" sz="3200" smtClean="0">
                <a:latin typeface="Times New Roman" pitchFamily="18" charset="0"/>
                <a:cs typeface="Times New Roman" pitchFamily="18" charset="0"/>
              </a:rPr>
              <a:t>ω</a:t>
            </a:r>
            <a:r>
              <a:rPr lang="en-US" sz="3200" baseline="-25000" smtClean="0">
                <a:latin typeface="Times New Roman" pitchFamily="18" charset="0"/>
                <a:cs typeface="Times New Roman" pitchFamily="18" charset="0"/>
              </a:rPr>
              <a:t>c</a:t>
            </a:r>
            <a:r>
              <a:rPr lang="el-GR" sz="3200" smtClean="0">
                <a:latin typeface="Times New Roman" pitchFamily="18" charset="0"/>
                <a:cs typeface="Times New Roman" pitchFamily="18" charset="0"/>
              </a:rPr>
              <a:t> </a:t>
            </a:r>
            <a:r>
              <a:rPr lang="en-US" sz="3200" smtClean="0">
                <a:latin typeface="Times New Roman" pitchFamily="18" charset="0"/>
                <a:cs typeface="Times New Roman" pitchFamily="18" charset="0"/>
              </a:rPr>
              <a:t>và có thể ngay cả chính </a:t>
            </a:r>
            <a:r>
              <a:rPr lang="el-GR" sz="3200" smtClean="0">
                <a:latin typeface="Times New Roman" pitchFamily="18" charset="0"/>
                <a:cs typeface="Times New Roman" pitchFamily="18" charset="0"/>
              </a:rPr>
              <a:t>ω</a:t>
            </a:r>
            <a:r>
              <a:rPr lang="en-US" sz="3200" smtClean="0">
                <a:latin typeface="Times New Roman" pitchFamily="18" charset="0"/>
                <a:cs typeface="Times New Roman" pitchFamily="18" charset="0"/>
              </a:rPr>
              <a:t>.</a:t>
            </a:r>
            <a:r>
              <a:rPr lang="en-US" sz="3200" baseline="-25000" smtClean="0">
                <a:latin typeface="Times New Roman" pitchFamily="18" charset="0"/>
                <a:cs typeface="Times New Roman" pitchFamily="18" charset="0"/>
              </a:rPr>
              <a:t> </a:t>
            </a:r>
            <a:endParaRPr lang="en-US" sz="3200">
              <a:latin typeface="Times New Roman" pitchFamily="18" charset="0"/>
              <a:cs typeface="Times New Roman" pitchFamily="18" charset="0"/>
            </a:endParaRPr>
          </a:p>
        </p:txBody>
      </p:sp>
      <p:sp>
        <p:nvSpPr>
          <p:cNvPr id="11" name="Right Arrow 10"/>
          <p:cNvSpPr/>
          <p:nvPr/>
        </p:nvSpPr>
        <p:spPr>
          <a:xfrm rot="20302187">
            <a:off x="3653698" y="1933219"/>
            <a:ext cx="1677110" cy="108937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mtClean="0"/>
              <a:t>Lấy đạo hàm theo </a:t>
            </a:r>
            <a:r>
              <a:rPr lang="el-GR" smtClean="0"/>
              <a:t>ω</a:t>
            </a:r>
            <a:endParaRPr lang="en-US"/>
          </a:p>
        </p:txBody>
      </p:sp>
      <p:sp>
        <p:nvSpPr>
          <p:cNvPr id="12" name="Right Arrow 11"/>
          <p:cNvSpPr/>
          <p:nvPr/>
        </p:nvSpPr>
        <p:spPr>
          <a:xfrm rot="1079501">
            <a:off x="3706191" y="3204565"/>
            <a:ext cx="1677110" cy="107352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mtClean="0"/>
              <a:t>Lấy đạo hàm theo </a:t>
            </a:r>
            <a:r>
              <a:rPr lang="el-GR" smtClean="0"/>
              <a:t>ω</a:t>
            </a:r>
            <a:r>
              <a:rPr lang="en-US" baseline="-25000" smtClean="0"/>
              <a:t>c</a:t>
            </a:r>
            <a:endParaRPr lang="en-US"/>
          </a:p>
        </p:txBody>
      </p:sp>
      <p:graphicFrame>
        <p:nvGraphicFramePr>
          <p:cNvPr id="27650" name="Object 2"/>
          <p:cNvGraphicFramePr>
            <a:graphicFrameLocks noChangeAspect="1"/>
          </p:cNvGraphicFramePr>
          <p:nvPr/>
        </p:nvGraphicFramePr>
        <p:xfrm>
          <a:off x="5257801" y="1600200"/>
          <a:ext cx="3886199" cy="1120775"/>
        </p:xfrm>
        <a:graphic>
          <a:graphicData uri="http://schemas.openxmlformats.org/presentationml/2006/ole">
            <p:oleObj spid="_x0000_s27650" name="Equation" r:id="rId4" imgW="1955520" imgH="457200" progId="Equation.DSMT4">
              <p:embed/>
            </p:oleObj>
          </a:graphicData>
        </a:graphic>
      </p:graphicFrame>
      <p:graphicFrame>
        <p:nvGraphicFramePr>
          <p:cNvPr id="27651" name="Object 3"/>
          <p:cNvGraphicFramePr>
            <a:graphicFrameLocks noChangeAspect="1"/>
          </p:cNvGraphicFramePr>
          <p:nvPr/>
        </p:nvGraphicFramePr>
        <p:xfrm>
          <a:off x="5410200" y="3429000"/>
          <a:ext cx="3733800" cy="990600"/>
        </p:xfrm>
        <a:graphic>
          <a:graphicData uri="http://schemas.openxmlformats.org/presentationml/2006/ole">
            <p:oleObj spid="_x0000_s27651" name="Equation" r:id="rId5" imgW="2158920" imgH="457200" progId="Equation.DSMT4">
              <p:embed/>
            </p:oleObj>
          </a:graphicData>
        </a:graphic>
      </p:graphicFrame>
      <p:sp>
        <p:nvSpPr>
          <p:cNvPr id="16" name="Rectangle 15"/>
          <p:cNvSpPr/>
          <p:nvPr/>
        </p:nvSpPr>
        <p:spPr>
          <a:xfrm>
            <a:off x="6324600" y="2819400"/>
            <a:ext cx="1905000" cy="5334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3600" smtClean="0"/>
              <a:t>ω</a:t>
            </a:r>
            <a:r>
              <a:rPr lang="en-US" sz="3600" smtClean="0"/>
              <a:t> = </a:t>
            </a:r>
            <a:r>
              <a:rPr lang="el-GR" sz="3600" smtClean="0"/>
              <a:t>ω</a:t>
            </a:r>
            <a:r>
              <a:rPr lang="en-US" sz="3600" baseline="-25000" smtClean="0"/>
              <a:t>c</a:t>
            </a:r>
            <a:endParaRPr lang="en-US" sz="3600"/>
          </a:p>
        </p:txBody>
      </p:sp>
      <p:graphicFrame>
        <p:nvGraphicFramePr>
          <p:cNvPr id="27652" name="Object 4"/>
          <p:cNvGraphicFramePr>
            <a:graphicFrameLocks noChangeAspect="1"/>
          </p:cNvGraphicFramePr>
          <p:nvPr/>
        </p:nvGraphicFramePr>
        <p:xfrm>
          <a:off x="5410200" y="3429000"/>
          <a:ext cx="3886200" cy="1028700"/>
        </p:xfrm>
        <a:graphic>
          <a:graphicData uri="http://schemas.openxmlformats.org/presentationml/2006/ole">
            <p:oleObj spid="_x0000_s27652" name="Equation" r:id="rId6" imgW="177480" imgH="139680" progId="Equation.DSMT4">
              <p:embed/>
            </p:oleObj>
          </a:graphicData>
        </a:graphic>
      </p:graphicFrame>
      <p:graphicFrame>
        <p:nvGraphicFramePr>
          <p:cNvPr id="27653" name="Object 5"/>
          <p:cNvGraphicFramePr>
            <a:graphicFrameLocks noChangeAspect="1"/>
          </p:cNvGraphicFramePr>
          <p:nvPr/>
        </p:nvGraphicFramePr>
        <p:xfrm>
          <a:off x="5257800" y="1600200"/>
          <a:ext cx="3886200" cy="1028700"/>
        </p:xfrm>
        <a:graphic>
          <a:graphicData uri="http://schemas.openxmlformats.org/presentationml/2006/ole">
            <p:oleObj spid="_x0000_s27653" name="Equation" r:id="rId7" imgW="177480" imgH="139680" progId="Equation.DSMT4">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amond(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diamond(in)">
                                      <p:cBhvr>
                                        <p:cTn id="12" dur="2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26627"/>
                                        </p:tgtEl>
                                        <p:attrNameLst>
                                          <p:attrName>style.visibility</p:attrName>
                                        </p:attrNameLst>
                                      </p:cBhvr>
                                      <p:to>
                                        <p:strVal val="visible"/>
                                      </p:to>
                                    </p:set>
                                    <p:animEffect transition="in" filter="diamond(in)">
                                      <p:cBhvr>
                                        <p:cTn id="17" dur="2000"/>
                                        <p:tgtEl>
                                          <p:spTgt spid="26627"/>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diamond(in)">
                                      <p:cBhvr>
                                        <p:cTn id="22" dur="20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diamond(in)">
                                      <p:cBhvr>
                                        <p:cTn id="27" dur="20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ntr" presetSubtype="16" fill="hold" nodeType="clickEffect">
                                  <p:stCondLst>
                                    <p:cond delay="0"/>
                                  </p:stCondLst>
                                  <p:childTnLst>
                                    <p:set>
                                      <p:cBhvr>
                                        <p:cTn id="31" dur="1" fill="hold">
                                          <p:stCondLst>
                                            <p:cond delay="0"/>
                                          </p:stCondLst>
                                        </p:cTn>
                                        <p:tgtEl>
                                          <p:spTgt spid="27650"/>
                                        </p:tgtEl>
                                        <p:attrNameLst>
                                          <p:attrName>style.visibility</p:attrName>
                                        </p:attrNameLst>
                                      </p:cBhvr>
                                      <p:to>
                                        <p:strVal val="visible"/>
                                      </p:to>
                                    </p:set>
                                    <p:animEffect transition="in" filter="diamond(in)">
                                      <p:cBhvr>
                                        <p:cTn id="32" dur="2000"/>
                                        <p:tgtEl>
                                          <p:spTgt spid="27650"/>
                                        </p:tgtEl>
                                      </p:cBhvr>
                                    </p:animEffect>
                                  </p:childTnLst>
                                </p:cTn>
                              </p:par>
                            </p:childTnLst>
                          </p:cTn>
                        </p:par>
                      </p:childTnLst>
                    </p:cTn>
                  </p:par>
                  <p:par>
                    <p:cTn id="33" fill="hold">
                      <p:stCondLst>
                        <p:cond delay="indefinite"/>
                      </p:stCondLst>
                      <p:childTnLst>
                        <p:par>
                          <p:cTn id="34" fill="hold">
                            <p:stCondLst>
                              <p:cond delay="0"/>
                            </p:stCondLst>
                            <p:childTnLst>
                              <p:par>
                                <p:cTn id="35" presetID="8" presetClass="entr" presetSubtype="16"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diamond(in)">
                                      <p:cBhvr>
                                        <p:cTn id="37" dur="20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8" presetClass="entr" presetSubtype="16" fill="hold" nodeType="clickEffect">
                                  <p:stCondLst>
                                    <p:cond delay="0"/>
                                  </p:stCondLst>
                                  <p:childTnLst>
                                    <p:set>
                                      <p:cBhvr>
                                        <p:cTn id="41" dur="1" fill="hold">
                                          <p:stCondLst>
                                            <p:cond delay="0"/>
                                          </p:stCondLst>
                                        </p:cTn>
                                        <p:tgtEl>
                                          <p:spTgt spid="27651"/>
                                        </p:tgtEl>
                                        <p:attrNameLst>
                                          <p:attrName>style.visibility</p:attrName>
                                        </p:attrNameLst>
                                      </p:cBhvr>
                                      <p:to>
                                        <p:strVal val="visible"/>
                                      </p:to>
                                    </p:set>
                                    <p:animEffect transition="in" filter="diamond(in)">
                                      <p:cBhvr>
                                        <p:cTn id="42" dur="2000"/>
                                        <p:tgtEl>
                                          <p:spTgt spid="27651"/>
                                        </p:tgtEl>
                                      </p:cBhvr>
                                    </p:animEffect>
                                  </p:childTnLst>
                                </p:cTn>
                              </p:par>
                            </p:childTnLst>
                          </p:cTn>
                        </p:par>
                      </p:childTnLst>
                    </p:cTn>
                  </p:par>
                  <p:par>
                    <p:cTn id="43" fill="hold">
                      <p:stCondLst>
                        <p:cond delay="indefinite"/>
                      </p:stCondLst>
                      <p:childTnLst>
                        <p:par>
                          <p:cTn id="44" fill="hold">
                            <p:stCondLst>
                              <p:cond delay="0"/>
                            </p:stCondLst>
                            <p:childTnLst>
                              <p:par>
                                <p:cTn id="45" presetID="8" presetClass="entr" presetSubtype="16"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diamond(in)">
                                      <p:cBhvr>
                                        <p:cTn id="47" dur="2000"/>
                                        <p:tgtEl>
                                          <p:spTgt spid="16"/>
                                        </p:tgtEl>
                                      </p:cBhvr>
                                    </p:animEffect>
                                  </p:childTnLst>
                                </p:cTn>
                              </p:par>
                            </p:childTnLst>
                          </p:cTn>
                        </p:par>
                      </p:childTnLst>
                    </p:cTn>
                  </p:par>
                  <p:par>
                    <p:cTn id="48" fill="hold">
                      <p:stCondLst>
                        <p:cond delay="indefinite"/>
                      </p:stCondLst>
                      <p:childTnLst>
                        <p:par>
                          <p:cTn id="49" fill="hold">
                            <p:stCondLst>
                              <p:cond delay="0"/>
                            </p:stCondLst>
                            <p:childTnLst>
                              <p:par>
                                <p:cTn id="50" presetID="8" presetClass="entr" presetSubtype="16" fill="hold" nodeType="clickEffect">
                                  <p:stCondLst>
                                    <p:cond delay="0"/>
                                  </p:stCondLst>
                                  <p:childTnLst>
                                    <p:set>
                                      <p:cBhvr>
                                        <p:cTn id="51" dur="1" fill="hold">
                                          <p:stCondLst>
                                            <p:cond delay="0"/>
                                          </p:stCondLst>
                                        </p:cTn>
                                        <p:tgtEl>
                                          <p:spTgt spid="27652"/>
                                        </p:tgtEl>
                                        <p:attrNameLst>
                                          <p:attrName>style.visibility</p:attrName>
                                        </p:attrNameLst>
                                      </p:cBhvr>
                                      <p:to>
                                        <p:strVal val="visible"/>
                                      </p:to>
                                    </p:set>
                                    <p:animEffect transition="in" filter="diamond(in)">
                                      <p:cBhvr>
                                        <p:cTn id="52" dur="2000"/>
                                        <p:tgtEl>
                                          <p:spTgt spid="27652"/>
                                        </p:tgtEl>
                                      </p:cBhvr>
                                    </p:animEffect>
                                  </p:childTnLst>
                                </p:cTn>
                              </p:par>
                              <p:par>
                                <p:cTn id="53" presetID="8" presetClass="entr" presetSubtype="16" fill="hold" nodeType="withEffect">
                                  <p:stCondLst>
                                    <p:cond delay="0"/>
                                  </p:stCondLst>
                                  <p:childTnLst>
                                    <p:set>
                                      <p:cBhvr>
                                        <p:cTn id="54" dur="1" fill="hold">
                                          <p:stCondLst>
                                            <p:cond delay="0"/>
                                          </p:stCondLst>
                                        </p:cTn>
                                        <p:tgtEl>
                                          <p:spTgt spid="27653"/>
                                        </p:tgtEl>
                                        <p:attrNameLst>
                                          <p:attrName>style.visibility</p:attrName>
                                        </p:attrNameLst>
                                      </p:cBhvr>
                                      <p:to>
                                        <p:strVal val="visible"/>
                                      </p:to>
                                    </p:set>
                                    <p:animEffect transition="in" filter="diamond(in)">
                                      <p:cBhvr>
                                        <p:cTn id="55" dur="2000"/>
                                        <p:tgtEl>
                                          <p:spTgt spid="276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609600"/>
            <a:ext cx="8229600" cy="1219200"/>
          </a:xfrm>
        </p:spPr>
        <p:txBody>
          <a:bodyPr>
            <a:normAutofit fontScale="90000"/>
          </a:bodyPr>
          <a:lstStyle/>
          <a:p>
            <a:r>
              <a:rPr smtClean="0"/>
              <a:t>Hệ đo quang phổ biến điệu theo nhiệt độ</a:t>
            </a:r>
            <a:endParaRPr lang="en-US"/>
          </a:p>
        </p:txBody>
      </p:sp>
      <p:sp>
        <p:nvSpPr>
          <p:cNvPr id="4" name="Right Arrow 3"/>
          <p:cNvSpPr/>
          <p:nvPr/>
        </p:nvSpPr>
        <p:spPr>
          <a:xfrm>
            <a:off x="0" y="0"/>
            <a:ext cx="7620000" cy="1143000"/>
          </a:xfrm>
          <a:prstGeom prst="rightArrow">
            <a:avLst/>
          </a:prstGeom>
        </p:spPr>
        <p:style>
          <a:lnRef idx="0">
            <a:schemeClr val="accent1"/>
          </a:lnRef>
          <a:fillRef idx="3">
            <a:schemeClr val="accent1"/>
          </a:fillRef>
          <a:effectRef idx="3">
            <a:schemeClr val="accent1"/>
          </a:effectRef>
          <a:fontRef idx="minor">
            <a:schemeClr val="lt1"/>
          </a:fontRef>
        </p:style>
        <p:txBody>
          <a:bodyPr rtlCol="0" anchor="ctr"/>
          <a:lstStyle/>
          <a:p>
            <a:pPr algn="just"/>
            <a:r>
              <a:rPr lang="en-US" sz="320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5</a:t>
            </a:r>
            <a:r>
              <a:rPr lang="en-US" sz="320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Một số hệ đo quang phổ biến điệu</a:t>
            </a:r>
            <a:endParaRPr lang="en-US" sz="320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endParaRPr>
          </a:p>
        </p:txBody>
      </p:sp>
      <p:sp>
        <p:nvSpPr>
          <p:cNvPr id="6" name="Title 2"/>
          <p:cNvSpPr txBox="1">
            <a:spLocks/>
          </p:cNvSpPr>
          <p:nvPr/>
        </p:nvSpPr>
        <p:spPr>
          <a:xfrm>
            <a:off x="0" y="2057400"/>
            <a:ext cx="8229600" cy="1219200"/>
          </a:xfrm>
          <a:prstGeom prst="rect">
            <a:avLst/>
          </a:prstGeom>
          <a:ln w="6350" cap="rnd">
            <a:noFill/>
          </a:ln>
        </p:spPr>
        <p:txBody>
          <a:bodyPr vert="horz" rtlCol="0" anchor="b" anchorCtr="0">
            <a:normAutofit fontScale="97500" lnSpcReduction="1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200" b="0" i="0" u="none" strike="noStrike" kern="1200" cap="none" spc="-100" normalizeH="0" baseline="0" noProof="0" smtClean="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uLnTx/>
                <a:uFillTx/>
                <a:latin typeface="+mj-lt"/>
                <a:ea typeface="+mj-ea"/>
                <a:cs typeface="+mj-cs"/>
              </a:rPr>
              <a:t>Hệ đo quang phổ biến điệu theo  bước</a:t>
            </a:r>
            <a:r>
              <a:rPr kumimoji="0" lang="en-US" sz="4200" b="0" i="0" u="none" strike="noStrike" kern="1200" cap="none" spc="-100" normalizeH="0" noProof="0" smtClean="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uLnTx/>
                <a:uFillTx/>
                <a:latin typeface="+mj-lt"/>
                <a:ea typeface="+mj-ea"/>
                <a:cs typeface="+mj-cs"/>
              </a:rPr>
              <a:t> sóng</a:t>
            </a:r>
            <a:endParaRPr kumimoji="0" lang="en-US" sz="4200" b="0" i="0" u="none" strike="noStrike" kern="1200" cap="none" spc="-100" normalizeH="0" baseline="0" noProof="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Untitled-1"/>
          <p:cNvPicPr>
            <a:picLocks noChangeAspect="1" noChangeArrowheads="1"/>
          </p:cNvPicPr>
          <p:nvPr/>
        </p:nvPicPr>
        <p:blipFill>
          <a:blip r:embed="rId2"/>
          <a:srcRect/>
          <a:stretch>
            <a:fillRect/>
          </a:stretch>
        </p:blipFill>
        <p:spPr bwMode="auto">
          <a:xfrm>
            <a:off x="914400" y="74805"/>
            <a:ext cx="7620000" cy="6783195"/>
          </a:xfrm>
          <a:prstGeom prst="rect">
            <a:avLst/>
          </a:prstGeom>
          <a:noFill/>
        </p:spPr>
      </p:pic>
      <p:pic>
        <p:nvPicPr>
          <p:cNvPr id="5" name="Picture 4" descr="Untitled-1.png"/>
          <p:cNvPicPr>
            <a:picLocks noChangeAspect="1"/>
          </p:cNvPicPr>
          <p:nvPr/>
        </p:nvPicPr>
        <p:blipFill>
          <a:blip r:embed="rId3"/>
          <a:stretch>
            <a:fillRect/>
          </a:stretch>
        </p:blipFill>
        <p:spPr>
          <a:xfrm>
            <a:off x="914400" y="-76200"/>
            <a:ext cx="7639050" cy="6800850"/>
          </a:xfrm>
          <a:prstGeom prst="rect">
            <a:avLst/>
          </a:prstGeom>
        </p:spPr>
      </p:pic>
      <p:sp>
        <p:nvSpPr>
          <p:cNvPr id="6" name="Title 5"/>
          <p:cNvSpPr>
            <a:spLocks noGrp="1"/>
          </p:cNvSpPr>
          <p:nvPr>
            <p:ph type="title"/>
          </p:nvPr>
        </p:nvSpPr>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amond(in)">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endParaRPr lang="en-US"/>
          </a:p>
        </p:txBody>
      </p:sp>
      <p:pic>
        <p:nvPicPr>
          <p:cNvPr id="47106" name="Picture 2" descr="nhiet_dien"/>
          <p:cNvPicPr>
            <a:picLocks noChangeAspect="1" noChangeArrowheads="1"/>
          </p:cNvPicPr>
          <p:nvPr/>
        </p:nvPicPr>
        <p:blipFill>
          <a:blip r:embed="rId2"/>
          <a:srcRect/>
          <a:stretch>
            <a:fillRect/>
          </a:stretch>
        </p:blipFill>
        <p:spPr bwMode="auto">
          <a:xfrm>
            <a:off x="1143000" y="5828"/>
            <a:ext cx="7696200" cy="685217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endParaRPr lang="en-US"/>
          </a:p>
        </p:txBody>
      </p:sp>
      <p:pic>
        <p:nvPicPr>
          <p:cNvPr id="41986" name="Picture 2" descr="Untitled-1"/>
          <p:cNvPicPr>
            <a:picLocks noChangeAspect="1" noChangeArrowheads="1"/>
          </p:cNvPicPr>
          <p:nvPr/>
        </p:nvPicPr>
        <p:blipFill>
          <a:blip r:embed="rId2"/>
          <a:srcRect/>
          <a:stretch>
            <a:fillRect/>
          </a:stretch>
        </p:blipFill>
        <p:spPr bwMode="auto">
          <a:xfrm>
            <a:off x="914400" y="0"/>
            <a:ext cx="7696200" cy="685217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endParaRPr lang="en-US"/>
          </a:p>
        </p:txBody>
      </p:sp>
      <p:pic>
        <p:nvPicPr>
          <p:cNvPr id="43010" name="Picture 2" descr="Untitled-1"/>
          <p:cNvPicPr>
            <a:picLocks noChangeAspect="1" noChangeArrowheads="1"/>
          </p:cNvPicPr>
          <p:nvPr/>
        </p:nvPicPr>
        <p:blipFill>
          <a:blip r:embed="rId2"/>
          <a:srcRect/>
          <a:stretch>
            <a:fillRect/>
          </a:stretch>
        </p:blipFill>
        <p:spPr bwMode="auto">
          <a:xfrm>
            <a:off x="0" y="1143000"/>
            <a:ext cx="9144000" cy="481160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endParaRPr lang="en-US"/>
          </a:p>
        </p:txBody>
      </p:sp>
      <p:pic>
        <p:nvPicPr>
          <p:cNvPr id="44034" name="Picture 2"/>
          <p:cNvPicPr>
            <a:picLocks noChangeAspect="1" noChangeArrowheads="1"/>
          </p:cNvPicPr>
          <p:nvPr/>
        </p:nvPicPr>
        <p:blipFill>
          <a:blip r:embed="rId2"/>
          <a:srcRect/>
          <a:stretch>
            <a:fillRect/>
          </a:stretch>
        </p:blipFill>
        <p:spPr bwMode="auto">
          <a:xfrm>
            <a:off x="1143000" y="0"/>
            <a:ext cx="7467600" cy="702832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5" name="Text Box 7"/>
          <p:cNvSpPr txBox="1">
            <a:spLocks noChangeArrowheads="1"/>
          </p:cNvSpPr>
          <p:nvPr/>
        </p:nvSpPr>
        <p:spPr bwMode="auto">
          <a:xfrm>
            <a:off x="5219700" y="2133600"/>
            <a:ext cx="2736850" cy="650875"/>
          </a:xfrm>
          <a:prstGeom prst="rect">
            <a:avLst/>
          </a:prstGeom>
          <a:noFill/>
          <a:ln w="9525">
            <a:solidFill>
              <a:srgbClr val="00CCFF"/>
            </a:solidFill>
            <a:miter lim="800000"/>
            <a:headEnd/>
            <a:tailEnd/>
          </a:ln>
          <a:effectLst/>
        </p:spPr>
        <p:txBody>
          <a:bodyPr>
            <a:spAutoFit/>
          </a:bodyPr>
          <a:lstStyle/>
          <a:p>
            <a:r>
              <a:rPr lang="en-US">
                <a:latin typeface="Times New Roman" pitchFamily="18" charset="0"/>
              </a:rPr>
              <a:t>Phổ phản xạ của GaAs tại nhiệt độ phòng.</a:t>
            </a:r>
          </a:p>
        </p:txBody>
      </p:sp>
      <p:sp>
        <p:nvSpPr>
          <p:cNvPr id="2056" name="Text Box 8"/>
          <p:cNvSpPr txBox="1">
            <a:spLocks noChangeArrowheads="1"/>
          </p:cNvSpPr>
          <p:nvPr/>
        </p:nvSpPr>
        <p:spPr bwMode="auto">
          <a:xfrm>
            <a:off x="5148263" y="4799013"/>
            <a:ext cx="3070225" cy="650875"/>
          </a:xfrm>
          <a:prstGeom prst="rect">
            <a:avLst/>
          </a:prstGeom>
          <a:noFill/>
          <a:ln w="9525">
            <a:solidFill>
              <a:srgbClr val="00FFFF"/>
            </a:solidFill>
            <a:miter lim="800000"/>
            <a:headEnd/>
            <a:tailEnd/>
          </a:ln>
          <a:effectLst/>
        </p:spPr>
        <p:txBody>
          <a:bodyPr wrap="none">
            <a:spAutoFit/>
          </a:bodyPr>
          <a:lstStyle/>
          <a:p>
            <a:r>
              <a:rPr lang="en-US">
                <a:latin typeface="Times New Roman" pitchFamily="18" charset="0"/>
              </a:rPr>
              <a:t>Phổ điện phản xạ của GaAs tại </a:t>
            </a:r>
          </a:p>
          <a:p>
            <a:r>
              <a:rPr lang="en-US">
                <a:latin typeface="Times New Roman" pitchFamily="18" charset="0"/>
              </a:rPr>
              <a:t>nhiệt độ phòng. </a:t>
            </a:r>
          </a:p>
        </p:txBody>
      </p:sp>
      <p:sp>
        <p:nvSpPr>
          <p:cNvPr id="2058" name="Rectangle 10"/>
          <p:cNvSpPr>
            <a:spLocks noChangeArrowheads="1"/>
          </p:cNvSpPr>
          <p:nvPr/>
        </p:nvSpPr>
        <p:spPr bwMode="auto">
          <a:xfrm>
            <a:off x="457200" y="274638"/>
            <a:ext cx="8229600" cy="1143000"/>
          </a:xfrm>
          <a:prstGeom prst="rect">
            <a:avLst/>
          </a:prstGeom>
          <a:noFill/>
          <a:ln w="9525">
            <a:noFill/>
            <a:miter lim="800000"/>
            <a:headEnd/>
            <a:tailEnd/>
          </a:ln>
          <a:effectLst/>
        </p:spPr>
        <p:txBody>
          <a:bodyPr anchor="ctr"/>
          <a:lstStyle/>
          <a:p>
            <a:pPr algn="ctr"/>
            <a:r>
              <a:rPr lang="en-US" sz="2800">
                <a:solidFill>
                  <a:schemeClr val="tx2"/>
                </a:solidFill>
                <a:latin typeface="Times New Roman" pitchFamily="18" charset="0"/>
              </a:rPr>
              <a:t>So sánh phương pháp quang phổ biến điệu và phương pháp quang phổ phản xạ thông thường</a:t>
            </a:r>
          </a:p>
        </p:txBody>
      </p:sp>
      <p:graphicFrame>
        <p:nvGraphicFramePr>
          <p:cNvPr id="2059" name="Object 11"/>
          <p:cNvGraphicFramePr>
            <a:graphicFrameLocks noChangeAspect="1"/>
          </p:cNvGraphicFramePr>
          <p:nvPr/>
        </p:nvGraphicFramePr>
        <p:xfrm>
          <a:off x="0" y="1268413"/>
          <a:ext cx="5219700" cy="2471737"/>
        </p:xfrm>
        <a:graphic>
          <a:graphicData uri="http://schemas.openxmlformats.org/presentationml/2006/ole">
            <p:oleObj spid="_x0000_s1026" name="Image" r:id="rId3" imgW="7669841" imgH="3631746" progId="Photoshop.Image.9">
              <p:embed/>
            </p:oleObj>
          </a:graphicData>
        </a:graphic>
      </p:graphicFrame>
      <p:graphicFrame>
        <p:nvGraphicFramePr>
          <p:cNvPr id="2060" name="Object 12"/>
          <p:cNvGraphicFramePr>
            <a:graphicFrameLocks noChangeAspect="1"/>
          </p:cNvGraphicFramePr>
          <p:nvPr/>
        </p:nvGraphicFramePr>
        <p:xfrm>
          <a:off x="0" y="3963988"/>
          <a:ext cx="5148263" cy="2481262"/>
        </p:xfrm>
        <a:graphic>
          <a:graphicData uri="http://schemas.openxmlformats.org/presentationml/2006/ole">
            <p:oleObj spid="_x0000_s1027" name="Image" r:id="rId4" imgW="7542857" imgH="3631746" progId="Photoshop.Image.9">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059"/>
                                        </p:tgtEl>
                                        <p:attrNameLst>
                                          <p:attrName>style.visibility</p:attrName>
                                        </p:attrNameLst>
                                      </p:cBhvr>
                                      <p:to>
                                        <p:strVal val="visible"/>
                                      </p:to>
                                    </p:set>
                                    <p:animEffect transition="in" filter="box(in)">
                                      <p:cBhvr>
                                        <p:cTn id="7" dur="500"/>
                                        <p:tgtEl>
                                          <p:spTgt spid="2059"/>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2055"/>
                                        </p:tgtEl>
                                        <p:attrNameLst>
                                          <p:attrName>style.visibility</p:attrName>
                                        </p:attrNameLst>
                                      </p:cBhvr>
                                      <p:to>
                                        <p:strVal val="visible"/>
                                      </p:to>
                                    </p:set>
                                    <p:animEffect transition="in" filter="box(in)">
                                      <p:cBhvr>
                                        <p:cTn id="10" dur="500"/>
                                        <p:tgtEl>
                                          <p:spTgt spid="2055"/>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nodeType="clickEffect">
                                  <p:stCondLst>
                                    <p:cond delay="0"/>
                                  </p:stCondLst>
                                  <p:childTnLst>
                                    <p:set>
                                      <p:cBhvr>
                                        <p:cTn id="14" dur="1" fill="hold">
                                          <p:stCondLst>
                                            <p:cond delay="0"/>
                                          </p:stCondLst>
                                        </p:cTn>
                                        <p:tgtEl>
                                          <p:spTgt spid="2060"/>
                                        </p:tgtEl>
                                        <p:attrNameLst>
                                          <p:attrName>style.visibility</p:attrName>
                                        </p:attrNameLst>
                                      </p:cBhvr>
                                      <p:to>
                                        <p:strVal val="visible"/>
                                      </p:to>
                                    </p:set>
                                    <p:animEffect transition="in" filter="box(in)">
                                      <p:cBhvr>
                                        <p:cTn id="15" dur="500"/>
                                        <p:tgtEl>
                                          <p:spTgt spid="2060"/>
                                        </p:tgtEl>
                                      </p:cBhvr>
                                    </p:animEffect>
                                  </p:childTnLst>
                                </p:cTn>
                              </p:par>
                              <p:par>
                                <p:cTn id="16" presetID="4" presetClass="entr" presetSubtype="16" fill="hold" grpId="0" nodeType="withEffect">
                                  <p:stCondLst>
                                    <p:cond delay="0"/>
                                  </p:stCondLst>
                                  <p:childTnLst>
                                    <p:set>
                                      <p:cBhvr>
                                        <p:cTn id="17" dur="1" fill="hold">
                                          <p:stCondLst>
                                            <p:cond delay="0"/>
                                          </p:stCondLst>
                                        </p:cTn>
                                        <p:tgtEl>
                                          <p:spTgt spid="2056"/>
                                        </p:tgtEl>
                                        <p:attrNameLst>
                                          <p:attrName>style.visibility</p:attrName>
                                        </p:attrNameLst>
                                      </p:cBhvr>
                                      <p:to>
                                        <p:strVal val="visible"/>
                                      </p:to>
                                    </p:set>
                                    <p:animEffect transition="in" filter="box(in)">
                                      <p:cBhvr>
                                        <p:cTn id="18" dur="500"/>
                                        <p:tgtEl>
                                          <p:spTgt spid="20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5" grpId="0" animBg="1"/>
      <p:bldP spid="205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endParaRPr lang="en-US"/>
          </a:p>
        </p:txBody>
      </p:sp>
      <p:pic>
        <p:nvPicPr>
          <p:cNvPr id="45058" name="Picture 2" descr="vuong_xanh"/>
          <p:cNvPicPr>
            <a:picLocks noChangeAspect="1" noChangeArrowheads="1"/>
          </p:cNvPicPr>
          <p:nvPr/>
        </p:nvPicPr>
        <p:blipFill>
          <a:blip r:embed="rId2"/>
          <a:srcRect/>
          <a:stretch>
            <a:fillRect/>
          </a:stretch>
        </p:blipFill>
        <p:spPr bwMode="auto">
          <a:xfrm>
            <a:off x="-1" y="0"/>
            <a:ext cx="6248401" cy="3297767"/>
          </a:xfrm>
          <a:prstGeom prst="rect">
            <a:avLst/>
          </a:prstGeom>
          <a:noFill/>
          <a:ln w="9525">
            <a:noFill/>
            <a:miter lim="800000"/>
            <a:headEnd/>
            <a:tailEnd/>
          </a:ln>
        </p:spPr>
      </p:pic>
      <p:pic>
        <p:nvPicPr>
          <p:cNvPr id="45059" name="Picture 3" descr="xien_vang"/>
          <p:cNvPicPr>
            <a:picLocks noChangeAspect="1" noChangeArrowheads="1"/>
          </p:cNvPicPr>
          <p:nvPr/>
        </p:nvPicPr>
        <p:blipFill>
          <a:blip r:embed="rId3"/>
          <a:srcRect/>
          <a:stretch>
            <a:fillRect/>
          </a:stretch>
        </p:blipFill>
        <p:spPr bwMode="auto">
          <a:xfrm>
            <a:off x="0" y="3352800"/>
            <a:ext cx="6641432" cy="35052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45058"/>
                                        </p:tgtEl>
                                        <p:attrNameLst>
                                          <p:attrName>style.visibility</p:attrName>
                                        </p:attrNameLst>
                                      </p:cBhvr>
                                      <p:to>
                                        <p:strVal val="visible"/>
                                      </p:to>
                                    </p:set>
                                    <p:animEffect transition="in" filter="diamond(in)">
                                      <p:cBhvr>
                                        <p:cTn id="7" dur="2000"/>
                                        <p:tgtEl>
                                          <p:spTgt spid="45058"/>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45059"/>
                                        </p:tgtEl>
                                        <p:attrNameLst>
                                          <p:attrName>style.visibility</p:attrName>
                                        </p:attrNameLst>
                                      </p:cBhvr>
                                      <p:to>
                                        <p:strVal val="visible"/>
                                      </p:to>
                                    </p:set>
                                    <p:animEffect transition="in" filter="diamond(in)">
                                      <p:cBhvr>
                                        <p:cTn id="12" dur="2000"/>
                                        <p:tgtEl>
                                          <p:spTgt spid="450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819400" y="0"/>
            <a:ext cx="4267200" cy="838200"/>
          </a:xfrm>
          <a:prstGeom prst="round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US" sz="600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Nội dung</a:t>
            </a:r>
            <a:endParaRPr lang="en-US" sz="600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endParaRPr>
          </a:p>
        </p:txBody>
      </p:sp>
      <p:sp>
        <p:nvSpPr>
          <p:cNvPr id="5" name="Right Arrow 4"/>
          <p:cNvSpPr/>
          <p:nvPr/>
        </p:nvSpPr>
        <p:spPr>
          <a:xfrm>
            <a:off x="0" y="914400"/>
            <a:ext cx="7620000" cy="1143000"/>
          </a:xfrm>
          <a:prstGeom prst="rightArrow">
            <a:avLst/>
          </a:prstGeom>
        </p:spPr>
        <p:style>
          <a:lnRef idx="0">
            <a:schemeClr val="accent1"/>
          </a:lnRef>
          <a:fillRef idx="3">
            <a:schemeClr val="accent1"/>
          </a:fillRef>
          <a:effectRef idx="3">
            <a:schemeClr val="accent1"/>
          </a:effectRef>
          <a:fontRef idx="minor">
            <a:schemeClr val="lt1"/>
          </a:fontRef>
        </p:style>
        <p:txBody>
          <a:bodyPr rtlCol="0" anchor="ctr"/>
          <a:lstStyle/>
          <a:p>
            <a:pPr algn="just"/>
            <a:r>
              <a:rPr lang="en-US" sz="320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1. Khái niệm về quang phổ biến điệu</a:t>
            </a:r>
            <a:endParaRPr lang="en-US" sz="320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endParaRPr>
          </a:p>
        </p:txBody>
      </p:sp>
      <p:sp>
        <p:nvSpPr>
          <p:cNvPr id="6" name="Right Arrow 5"/>
          <p:cNvSpPr/>
          <p:nvPr/>
        </p:nvSpPr>
        <p:spPr>
          <a:xfrm>
            <a:off x="0" y="2133600"/>
            <a:ext cx="7620000" cy="1219200"/>
          </a:xfrm>
          <a:prstGeom prst="rightArrow">
            <a:avLst/>
          </a:prstGeom>
        </p:spPr>
        <p:style>
          <a:lnRef idx="0">
            <a:schemeClr val="accent1"/>
          </a:lnRef>
          <a:fillRef idx="3">
            <a:schemeClr val="accent1"/>
          </a:fillRef>
          <a:effectRef idx="3">
            <a:schemeClr val="accent1"/>
          </a:effectRef>
          <a:fontRef idx="minor">
            <a:schemeClr val="lt1"/>
          </a:fontRef>
        </p:style>
        <p:txBody>
          <a:bodyPr rtlCol="0" anchor="ctr"/>
          <a:lstStyle/>
          <a:p>
            <a:pPr algn="just"/>
            <a:r>
              <a:rPr lang="en-US" sz="320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2</a:t>
            </a:r>
            <a:r>
              <a:rPr lang="en-US" sz="320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Phân loại</a:t>
            </a:r>
            <a:endParaRPr lang="en-US" sz="320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endParaRPr>
          </a:p>
        </p:txBody>
      </p:sp>
      <p:sp>
        <p:nvSpPr>
          <p:cNvPr id="7" name="Right Arrow 6"/>
          <p:cNvSpPr/>
          <p:nvPr/>
        </p:nvSpPr>
        <p:spPr>
          <a:xfrm>
            <a:off x="0" y="4495800"/>
            <a:ext cx="7620000" cy="1219200"/>
          </a:xfrm>
          <a:prstGeom prst="rightArrow">
            <a:avLst/>
          </a:prstGeom>
        </p:spPr>
        <p:style>
          <a:lnRef idx="0">
            <a:schemeClr val="accent1"/>
          </a:lnRef>
          <a:fillRef idx="3">
            <a:schemeClr val="accent1"/>
          </a:fillRef>
          <a:effectRef idx="3">
            <a:schemeClr val="accent1"/>
          </a:effectRef>
          <a:fontRef idx="minor">
            <a:schemeClr val="lt1"/>
          </a:fontRef>
        </p:style>
        <p:txBody>
          <a:bodyPr rtlCol="0" anchor="ctr"/>
          <a:lstStyle/>
          <a:p>
            <a:pPr algn="just"/>
            <a:r>
              <a:rPr lang="en-US" sz="320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4</a:t>
            </a:r>
            <a:r>
              <a:rPr lang="en-US" sz="320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Cơ sở lí thuyết</a:t>
            </a:r>
            <a:endParaRPr lang="en-US" sz="320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endParaRPr>
          </a:p>
        </p:txBody>
      </p:sp>
      <p:sp>
        <p:nvSpPr>
          <p:cNvPr id="8" name="Right Arrow 7"/>
          <p:cNvSpPr/>
          <p:nvPr/>
        </p:nvSpPr>
        <p:spPr>
          <a:xfrm>
            <a:off x="0" y="5715000"/>
            <a:ext cx="7620000" cy="1143000"/>
          </a:xfrm>
          <a:prstGeom prst="rightArrow">
            <a:avLst/>
          </a:prstGeom>
        </p:spPr>
        <p:style>
          <a:lnRef idx="0">
            <a:schemeClr val="accent1"/>
          </a:lnRef>
          <a:fillRef idx="3">
            <a:schemeClr val="accent1"/>
          </a:fillRef>
          <a:effectRef idx="3">
            <a:schemeClr val="accent1"/>
          </a:effectRef>
          <a:fontRef idx="minor">
            <a:schemeClr val="lt1"/>
          </a:fontRef>
        </p:style>
        <p:txBody>
          <a:bodyPr rtlCol="0" anchor="ctr"/>
          <a:lstStyle/>
          <a:p>
            <a:pPr algn="just"/>
            <a:r>
              <a:rPr lang="en-US" sz="320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5</a:t>
            </a:r>
            <a:r>
              <a:rPr lang="en-US" sz="320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Một số hệ đo quang phổ biến điệu</a:t>
            </a:r>
            <a:endParaRPr lang="en-US" sz="320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endParaRPr>
          </a:p>
        </p:txBody>
      </p:sp>
      <p:sp>
        <p:nvSpPr>
          <p:cNvPr id="9" name="Right Arrow 8"/>
          <p:cNvSpPr/>
          <p:nvPr/>
        </p:nvSpPr>
        <p:spPr>
          <a:xfrm>
            <a:off x="0" y="3352800"/>
            <a:ext cx="7620000" cy="1219200"/>
          </a:xfrm>
          <a:prstGeom prst="rightArrow">
            <a:avLst/>
          </a:prstGeom>
        </p:spPr>
        <p:style>
          <a:lnRef idx="0">
            <a:schemeClr val="accent1"/>
          </a:lnRef>
          <a:fillRef idx="3">
            <a:schemeClr val="accent1"/>
          </a:fillRef>
          <a:effectRef idx="3">
            <a:schemeClr val="accent1"/>
          </a:effectRef>
          <a:fontRef idx="minor">
            <a:schemeClr val="lt1"/>
          </a:fontRef>
        </p:style>
        <p:txBody>
          <a:bodyPr rtlCol="0" anchor="ctr"/>
          <a:lstStyle/>
          <a:p>
            <a:pPr algn="just"/>
            <a:r>
              <a:rPr lang="en-US" sz="320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3. Các dạng phổ biến điệu</a:t>
            </a:r>
            <a:endParaRPr lang="en-US" sz="320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amond(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diamond(in)">
                                      <p:cBhvr>
                                        <p:cTn id="17" dur="2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amond(in)">
                                      <p:cBhvr>
                                        <p:cTn id="22" dur="20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diamond(in)">
                                      <p:cBhvr>
                                        <p:cTn id="27" dur="20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ntr" presetSubtype="16"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diamond(in)">
                                      <p:cBhvr>
                                        <p:cTn id="3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ight Arrow 3"/>
          <p:cNvSpPr/>
          <p:nvPr/>
        </p:nvSpPr>
        <p:spPr>
          <a:xfrm>
            <a:off x="228600" y="0"/>
            <a:ext cx="7620000" cy="1524000"/>
          </a:xfrm>
          <a:prstGeom prst="rightArrow">
            <a:avLst/>
          </a:prstGeom>
        </p:spPr>
        <p:style>
          <a:lnRef idx="0">
            <a:schemeClr val="accent1"/>
          </a:lnRef>
          <a:fillRef idx="3">
            <a:schemeClr val="accent1"/>
          </a:fillRef>
          <a:effectRef idx="3">
            <a:schemeClr val="accent1"/>
          </a:effectRef>
          <a:fontRef idx="minor">
            <a:schemeClr val="lt1"/>
          </a:fontRef>
        </p:style>
        <p:txBody>
          <a:bodyPr rtlCol="0" anchor="ctr"/>
          <a:lstStyle/>
          <a:p>
            <a:pPr algn="just"/>
            <a:r>
              <a:rPr lang="en-US" sz="320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1. Khái niệm về quang phổ biến điệu</a:t>
            </a:r>
            <a:endParaRPr lang="en-US" sz="320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endParaRPr>
          </a:p>
        </p:txBody>
      </p:sp>
      <p:sp>
        <p:nvSpPr>
          <p:cNvPr id="5" name="Rectangle 4"/>
          <p:cNvSpPr/>
          <p:nvPr/>
        </p:nvSpPr>
        <p:spPr>
          <a:xfrm>
            <a:off x="0" y="3048000"/>
            <a:ext cx="2362200" cy="1676400"/>
          </a:xfrm>
          <a:prstGeom prst="rect">
            <a:avLst/>
          </a:prstGeom>
        </p:spPr>
        <p:style>
          <a:lnRef idx="3">
            <a:schemeClr val="lt1"/>
          </a:lnRef>
          <a:fillRef idx="1">
            <a:schemeClr val="dk1"/>
          </a:fillRef>
          <a:effectRef idx="1">
            <a:schemeClr val="dk1"/>
          </a:effectRef>
          <a:fontRef idx="minor">
            <a:schemeClr val="lt1"/>
          </a:fontRef>
        </p:style>
        <p:txBody>
          <a:bodyPr rtlCol="0" anchor="ctr"/>
          <a:lstStyle/>
          <a:p>
            <a:pPr algn="just"/>
            <a:r>
              <a:rPr lang="en-US" sz="2800" smtClean="0">
                <a:latin typeface="Times New Roman" pitchFamily="18" charset="0"/>
                <a:cs typeface="Times New Roman" pitchFamily="18" charset="0"/>
              </a:rPr>
              <a:t>Phương pháp quang phổ biến điệu</a:t>
            </a:r>
            <a:endParaRPr lang="en-US" sz="2800">
              <a:latin typeface="Times New Roman" pitchFamily="18" charset="0"/>
              <a:cs typeface="Times New Roman" pitchFamily="18" charset="0"/>
            </a:endParaRPr>
          </a:p>
        </p:txBody>
      </p:sp>
      <p:sp>
        <p:nvSpPr>
          <p:cNvPr id="6" name="Right Arrow 5"/>
          <p:cNvSpPr/>
          <p:nvPr/>
        </p:nvSpPr>
        <p:spPr>
          <a:xfrm rot="19902768">
            <a:off x="2440727" y="2272117"/>
            <a:ext cx="2087002" cy="857323"/>
          </a:xfrm>
          <a:prstGeom prst="rightArrow">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n-US"/>
          </a:p>
        </p:txBody>
      </p:sp>
      <p:sp>
        <p:nvSpPr>
          <p:cNvPr id="7" name="Rectangle 6"/>
          <p:cNvSpPr/>
          <p:nvPr/>
        </p:nvSpPr>
        <p:spPr>
          <a:xfrm>
            <a:off x="4495800" y="1600200"/>
            <a:ext cx="4419600" cy="1143000"/>
          </a:xfrm>
          <a:prstGeom prst="rect">
            <a:avLst/>
          </a:prstGeom>
        </p:spPr>
        <p:style>
          <a:lnRef idx="3">
            <a:schemeClr val="lt1"/>
          </a:lnRef>
          <a:fillRef idx="1">
            <a:schemeClr val="dk1"/>
          </a:fillRef>
          <a:effectRef idx="1">
            <a:schemeClr val="dk1"/>
          </a:effectRef>
          <a:fontRef idx="minor">
            <a:schemeClr val="lt1"/>
          </a:fontRef>
        </p:style>
        <p:txBody>
          <a:bodyPr rtlCol="0" anchor="ctr"/>
          <a:lstStyle/>
          <a:p>
            <a:pPr algn="just"/>
            <a:r>
              <a:rPr lang="en-US" sz="2800" smtClean="0">
                <a:latin typeface="Times New Roman" pitchFamily="18" charset="0"/>
                <a:cs typeface="Times New Roman" pitchFamily="18" charset="0"/>
              </a:rPr>
              <a:t>Phương pháp quang phổ truyền thống</a:t>
            </a:r>
            <a:endParaRPr lang="en-US" sz="2800">
              <a:latin typeface="Times New Roman" pitchFamily="18" charset="0"/>
              <a:cs typeface="Times New Roman" pitchFamily="18" charset="0"/>
            </a:endParaRPr>
          </a:p>
        </p:txBody>
      </p:sp>
      <p:sp>
        <p:nvSpPr>
          <p:cNvPr id="8" name="Rectangle 7"/>
          <p:cNvSpPr/>
          <p:nvPr/>
        </p:nvSpPr>
        <p:spPr>
          <a:xfrm>
            <a:off x="4495800" y="3429000"/>
            <a:ext cx="4419600" cy="1143000"/>
          </a:xfrm>
          <a:prstGeom prst="rect">
            <a:avLst/>
          </a:prstGeom>
        </p:spPr>
        <p:style>
          <a:lnRef idx="3">
            <a:schemeClr val="lt1"/>
          </a:lnRef>
          <a:fillRef idx="1">
            <a:schemeClr val="dk1"/>
          </a:fillRef>
          <a:effectRef idx="1">
            <a:schemeClr val="dk1"/>
          </a:effectRef>
          <a:fontRef idx="minor">
            <a:schemeClr val="lt1"/>
          </a:fontRef>
        </p:style>
        <p:txBody>
          <a:bodyPr rtlCol="0" anchor="ctr"/>
          <a:lstStyle/>
          <a:p>
            <a:pPr algn="just"/>
            <a:r>
              <a:rPr lang="en-US" sz="2800" smtClean="0">
                <a:latin typeface="Times New Roman" pitchFamily="18" charset="0"/>
                <a:cs typeface="Times New Roman" pitchFamily="18" charset="0"/>
              </a:rPr>
              <a:t>Bộ khuếch đại lock-in</a:t>
            </a:r>
            <a:endParaRPr lang="en-US" sz="2800">
              <a:latin typeface="Times New Roman" pitchFamily="18" charset="0"/>
              <a:cs typeface="Times New Roman" pitchFamily="18" charset="0"/>
            </a:endParaRPr>
          </a:p>
        </p:txBody>
      </p:sp>
      <p:sp>
        <p:nvSpPr>
          <p:cNvPr id="9" name="Rectangle 8"/>
          <p:cNvSpPr/>
          <p:nvPr/>
        </p:nvSpPr>
        <p:spPr>
          <a:xfrm>
            <a:off x="4495800" y="5257800"/>
            <a:ext cx="4419600" cy="1143000"/>
          </a:xfrm>
          <a:prstGeom prst="rect">
            <a:avLst/>
          </a:prstGeom>
        </p:spPr>
        <p:style>
          <a:lnRef idx="3">
            <a:schemeClr val="lt1"/>
          </a:lnRef>
          <a:fillRef idx="1">
            <a:schemeClr val="dk1"/>
          </a:fillRef>
          <a:effectRef idx="1">
            <a:schemeClr val="dk1"/>
          </a:effectRef>
          <a:fontRef idx="minor">
            <a:schemeClr val="lt1"/>
          </a:fontRef>
        </p:style>
        <p:txBody>
          <a:bodyPr rtlCol="0" anchor="ctr"/>
          <a:lstStyle/>
          <a:p>
            <a:pPr algn="just"/>
            <a:r>
              <a:rPr lang="en-US" sz="2800" smtClean="0">
                <a:latin typeface="Times New Roman" pitchFamily="18" charset="0"/>
                <a:cs typeface="Times New Roman" pitchFamily="18" charset="0"/>
              </a:rPr>
              <a:t>Nguồn biến điệu</a:t>
            </a:r>
            <a:endParaRPr lang="en-US" sz="2800">
              <a:latin typeface="Times New Roman" pitchFamily="18" charset="0"/>
              <a:cs typeface="Times New Roman" pitchFamily="18" charset="0"/>
            </a:endParaRPr>
          </a:p>
        </p:txBody>
      </p:sp>
      <p:sp>
        <p:nvSpPr>
          <p:cNvPr id="10" name="Right Arrow 9"/>
          <p:cNvSpPr/>
          <p:nvPr/>
        </p:nvSpPr>
        <p:spPr>
          <a:xfrm rot="2327573">
            <a:off x="2476779" y="4826405"/>
            <a:ext cx="2087002" cy="857323"/>
          </a:xfrm>
          <a:prstGeom prst="rightArrow">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n-US"/>
          </a:p>
        </p:txBody>
      </p:sp>
      <p:sp>
        <p:nvSpPr>
          <p:cNvPr id="11" name="Right Arrow 10"/>
          <p:cNvSpPr/>
          <p:nvPr/>
        </p:nvSpPr>
        <p:spPr>
          <a:xfrm>
            <a:off x="2463491" y="3494333"/>
            <a:ext cx="1956109" cy="857323"/>
          </a:xfrm>
          <a:prstGeom prst="rightArrow">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amond(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diamond(in)">
                                      <p:cBhvr>
                                        <p:cTn id="17" dur="2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diamond(in)">
                                      <p:cBhvr>
                                        <p:cTn id="22" dur="20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diamond(in)">
                                      <p:cBhvr>
                                        <p:cTn id="27" dur="20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ntr" presetSubtype="16"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diamond(in)">
                                      <p:cBhvr>
                                        <p:cTn id="32" dur="20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8" presetClass="entr" presetSubtype="16"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diamond(in)">
                                      <p:cBhvr>
                                        <p:cTn id="37" dur="20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8" presetClass="entr" presetSubtype="16"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diamond(in)">
                                      <p:cBhvr>
                                        <p:cTn id="42"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895600" y="1905000"/>
            <a:ext cx="4495800" cy="495300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5" name="Rounded Rectangle 4"/>
          <p:cNvSpPr/>
          <p:nvPr/>
        </p:nvSpPr>
        <p:spPr>
          <a:xfrm>
            <a:off x="4114800" y="1905000"/>
            <a:ext cx="1981200" cy="53340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b="1" smtClean="0"/>
              <a:t>MÔI TRƯỜNG</a:t>
            </a:r>
            <a:endParaRPr lang="en-US" b="1"/>
          </a:p>
        </p:txBody>
      </p:sp>
      <p:sp>
        <p:nvSpPr>
          <p:cNvPr id="7" name="Rectangle 6"/>
          <p:cNvSpPr/>
          <p:nvPr/>
        </p:nvSpPr>
        <p:spPr>
          <a:xfrm rot="19439175">
            <a:off x="117891" y="5571293"/>
            <a:ext cx="3166298" cy="3934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smtClean="0">
                <a:latin typeface="Times New Roman" pitchFamily="18" charset="0"/>
                <a:cs typeface="Times New Roman" pitchFamily="18" charset="0"/>
              </a:rPr>
              <a:t>Ánh sáng tới</a:t>
            </a:r>
            <a:endParaRPr lang="en-US" sz="2000" b="1">
              <a:latin typeface="Times New Roman" pitchFamily="18" charset="0"/>
              <a:cs typeface="Times New Roman" pitchFamily="18" charset="0"/>
            </a:endParaRPr>
          </a:p>
        </p:txBody>
      </p:sp>
      <p:sp>
        <p:nvSpPr>
          <p:cNvPr id="8" name="Rectangle 7"/>
          <p:cNvSpPr/>
          <p:nvPr/>
        </p:nvSpPr>
        <p:spPr>
          <a:xfrm rot="1564924">
            <a:off x="-74729" y="3724011"/>
            <a:ext cx="3166298" cy="3934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smtClean="0">
                <a:latin typeface="Times New Roman" pitchFamily="18" charset="0"/>
                <a:cs typeface="Times New Roman" pitchFamily="18" charset="0"/>
              </a:rPr>
              <a:t>Phản xạ</a:t>
            </a:r>
            <a:endParaRPr lang="en-US" sz="2000" b="1">
              <a:latin typeface="Times New Roman" pitchFamily="18" charset="0"/>
              <a:cs typeface="Times New Roman" pitchFamily="18" charset="0"/>
            </a:endParaRPr>
          </a:p>
        </p:txBody>
      </p:sp>
      <p:sp>
        <p:nvSpPr>
          <p:cNvPr id="9" name="Rectangle 8"/>
          <p:cNvSpPr/>
          <p:nvPr/>
        </p:nvSpPr>
        <p:spPr>
          <a:xfrm rot="20895926">
            <a:off x="2875898" y="4097403"/>
            <a:ext cx="5713909" cy="3934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smtClean="0">
                <a:latin typeface="Times New Roman" pitchFamily="18" charset="0"/>
                <a:cs typeface="Times New Roman" pitchFamily="18" charset="0"/>
              </a:rPr>
              <a:t>Truyền qua </a:t>
            </a:r>
            <a:endParaRPr lang="en-US" sz="2000" b="1">
              <a:latin typeface="Times New Roman" pitchFamily="18" charset="0"/>
              <a:cs typeface="Times New Roman" pitchFamily="18" charset="0"/>
            </a:endParaRPr>
          </a:p>
        </p:txBody>
      </p:sp>
      <p:sp>
        <p:nvSpPr>
          <p:cNvPr id="10" name="Rectangle 9"/>
          <p:cNvSpPr/>
          <p:nvPr/>
        </p:nvSpPr>
        <p:spPr>
          <a:xfrm rot="20156256">
            <a:off x="2838238" y="3676404"/>
            <a:ext cx="3166298" cy="3934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smtClean="0">
                <a:latin typeface="Times New Roman" pitchFamily="18" charset="0"/>
                <a:cs typeface="Times New Roman" pitchFamily="18" charset="0"/>
              </a:rPr>
              <a:t>Phát quang</a:t>
            </a:r>
            <a:endParaRPr lang="en-US" sz="2000" b="1">
              <a:latin typeface="Times New Roman" pitchFamily="18" charset="0"/>
              <a:cs typeface="Times New Roman" pitchFamily="18" charset="0"/>
            </a:endParaRPr>
          </a:p>
        </p:txBody>
      </p:sp>
      <p:sp>
        <p:nvSpPr>
          <p:cNvPr id="11" name="Rectangle 10"/>
          <p:cNvSpPr/>
          <p:nvPr/>
        </p:nvSpPr>
        <p:spPr>
          <a:xfrm rot="661726">
            <a:off x="2903994" y="5176027"/>
            <a:ext cx="3166298" cy="3934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smtClean="0">
                <a:latin typeface="Times New Roman" pitchFamily="18" charset="0"/>
                <a:cs typeface="Times New Roman" pitchFamily="18" charset="0"/>
              </a:rPr>
              <a:t>Tán xạ (Raman,  Brillouin)</a:t>
            </a:r>
            <a:endParaRPr lang="en-US" sz="2000" b="1">
              <a:latin typeface="Times New Roman" pitchFamily="18" charset="0"/>
              <a:cs typeface="Times New Roman" pitchFamily="18" charset="0"/>
            </a:endParaRPr>
          </a:p>
        </p:txBody>
      </p:sp>
      <p:pic>
        <p:nvPicPr>
          <p:cNvPr id="12" name="Content Placeholder 4" descr="eetd-nl27-2d.jpg"/>
          <p:cNvPicPr>
            <a:picLocks noGrp="1" noChangeAspect="1"/>
          </p:cNvPicPr>
          <p:nvPr>
            <p:ph idx="1"/>
          </p:nvPr>
        </p:nvPicPr>
        <p:blipFill>
          <a:blip r:embed="rId2"/>
          <a:stretch>
            <a:fillRect/>
          </a:stretch>
        </p:blipFill>
        <p:spPr>
          <a:xfrm>
            <a:off x="0" y="0"/>
            <a:ext cx="2857500" cy="1981200"/>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amond(in)">
                                      <p:cBhvr>
                                        <p:cTn id="10" dur="2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8" presetClass="entr" presetSubtype="16"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diamond(in)">
                                      <p:cBhvr>
                                        <p:cTn id="15" dur="20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8" presetClass="entr" presetSubtype="16"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diamond(in)">
                                      <p:cBhvr>
                                        <p:cTn id="20" dur="20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8" presetClass="entr" presetSubtype="16"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diamond(in)">
                                      <p:cBhvr>
                                        <p:cTn id="25" dur="20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8" presetClass="entr" presetSubtype="16"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diamond(in)">
                                      <p:cBhvr>
                                        <p:cTn id="30" dur="2000"/>
                                        <p:tgtEl>
                                          <p:spTgt spid="10"/>
                                        </p:tgtEl>
                                      </p:cBhvr>
                                    </p:animEffect>
                                  </p:childTnLst>
                                </p:cTn>
                              </p:par>
                            </p:childTnLst>
                          </p:cTn>
                        </p:par>
                      </p:childTnLst>
                    </p:cTn>
                  </p:par>
                  <p:par>
                    <p:cTn id="31" fill="hold">
                      <p:stCondLst>
                        <p:cond delay="indefinite"/>
                      </p:stCondLst>
                      <p:childTnLst>
                        <p:par>
                          <p:cTn id="32" fill="hold">
                            <p:stCondLst>
                              <p:cond delay="0"/>
                            </p:stCondLst>
                            <p:childTnLst>
                              <p:par>
                                <p:cTn id="33" presetID="8" presetClass="entr" presetSubtype="16"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diamond(in)">
                                      <p:cBhvr>
                                        <p:cTn id="35"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P spid="8" grpId="0" animBg="1"/>
      <p:bldP spid="9" grpId="0" animBg="1"/>
      <p:bldP spid="10" grpId="0" animBg="1"/>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5562600" cy="685800"/>
          </a:xfrm>
          <a:prstGeom prst="rect">
            <a:avLst/>
          </a:prstGeom>
        </p:spPr>
        <p:style>
          <a:lnRef idx="3">
            <a:schemeClr val="lt1"/>
          </a:lnRef>
          <a:fillRef idx="1">
            <a:schemeClr val="dk1"/>
          </a:fillRef>
          <a:effectRef idx="1">
            <a:schemeClr val="dk1"/>
          </a:effectRef>
          <a:fontRef idx="minor">
            <a:schemeClr val="lt1"/>
          </a:fontRef>
        </p:style>
        <p:txBody>
          <a:bodyPr rtlCol="0" anchor="ctr"/>
          <a:lstStyle/>
          <a:p>
            <a:pPr algn="just"/>
            <a:r>
              <a:rPr lang="en-US" sz="2800" smtClean="0">
                <a:latin typeface="Times New Roman" pitchFamily="18" charset="0"/>
                <a:cs typeface="Times New Roman" pitchFamily="18" charset="0"/>
              </a:rPr>
              <a:t>Phương pháp quang phổ truyền thống</a:t>
            </a:r>
            <a:endParaRPr lang="en-US" sz="2800">
              <a:latin typeface="Times New Roman" pitchFamily="18" charset="0"/>
              <a:cs typeface="Times New Roman" pitchFamily="18" charset="0"/>
            </a:endParaRPr>
          </a:p>
        </p:txBody>
      </p:sp>
      <p:sp>
        <p:nvSpPr>
          <p:cNvPr id="5" name="Rectangle 4"/>
          <p:cNvSpPr/>
          <p:nvPr/>
        </p:nvSpPr>
        <p:spPr>
          <a:xfrm>
            <a:off x="0" y="3505200"/>
            <a:ext cx="5105400" cy="609600"/>
          </a:xfrm>
          <a:prstGeom prst="rect">
            <a:avLst/>
          </a:prstGeom>
        </p:spPr>
        <p:style>
          <a:lnRef idx="3">
            <a:schemeClr val="lt1"/>
          </a:lnRef>
          <a:fillRef idx="1">
            <a:schemeClr val="dk1"/>
          </a:fillRef>
          <a:effectRef idx="1">
            <a:schemeClr val="dk1"/>
          </a:effectRef>
          <a:fontRef idx="minor">
            <a:schemeClr val="lt1"/>
          </a:fontRef>
        </p:style>
        <p:txBody>
          <a:bodyPr rtlCol="0" anchor="ctr"/>
          <a:lstStyle/>
          <a:p>
            <a:pPr algn="just"/>
            <a:r>
              <a:rPr lang="en-US" sz="2800" smtClean="0">
                <a:latin typeface="Times New Roman" pitchFamily="18" charset="0"/>
                <a:cs typeface="Times New Roman" pitchFamily="18" charset="0"/>
              </a:rPr>
              <a:t>Phương pháp quang phổ biến điệu</a:t>
            </a:r>
            <a:endParaRPr lang="en-US" sz="2800">
              <a:latin typeface="Times New Roman" pitchFamily="18" charset="0"/>
              <a:cs typeface="Times New Roman" pitchFamily="18" charset="0"/>
            </a:endParaRPr>
          </a:p>
        </p:txBody>
      </p:sp>
      <p:sp>
        <p:nvSpPr>
          <p:cNvPr id="6" name="Rectangle 5"/>
          <p:cNvSpPr/>
          <p:nvPr/>
        </p:nvSpPr>
        <p:spPr>
          <a:xfrm>
            <a:off x="3429000" y="1600200"/>
            <a:ext cx="1905000" cy="13716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just"/>
            <a:r>
              <a:rPr lang="en-US" sz="4400" smtClean="0">
                <a:latin typeface="Times New Roman" pitchFamily="18" charset="0"/>
                <a:cs typeface="Times New Roman" pitchFamily="18" charset="0"/>
              </a:rPr>
              <a:t>Mẫu</a:t>
            </a:r>
            <a:endParaRPr lang="en-US" sz="4400">
              <a:latin typeface="Times New Roman" pitchFamily="18" charset="0"/>
              <a:cs typeface="Times New Roman" pitchFamily="18" charset="0"/>
            </a:endParaRPr>
          </a:p>
        </p:txBody>
      </p:sp>
      <p:sp>
        <p:nvSpPr>
          <p:cNvPr id="7" name="Right Arrow 6"/>
          <p:cNvSpPr/>
          <p:nvPr/>
        </p:nvSpPr>
        <p:spPr>
          <a:xfrm rot="773163">
            <a:off x="308085" y="1314597"/>
            <a:ext cx="3024716" cy="1054404"/>
          </a:xfrm>
          <a:prstGeom prst="right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4400" smtClean="0">
                <a:latin typeface="Times New Roman" pitchFamily="18" charset="0"/>
                <a:cs typeface="Times New Roman" pitchFamily="18" charset="0"/>
              </a:rPr>
              <a:t>Kích thích</a:t>
            </a:r>
            <a:endParaRPr lang="en-US" sz="4400">
              <a:latin typeface="Times New Roman" pitchFamily="18" charset="0"/>
              <a:cs typeface="Times New Roman" pitchFamily="18" charset="0"/>
            </a:endParaRPr>
          </a:p>
        </p:txBody>
      </p:sp>
      <p:sp>
        <p:nvSpPr>
          <p:cNvPr id="8" name="Rectangle 7"/>
          <p:cNvSpPr/>
          <p:nvPr/>
        </p:nvSpPr>
        <p:spPr>
          <a:xfrm>
            <a:off x="7620000" y="1600200"/>
            <a:ext cx="1524000" cy="13716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just"/>
            <a:r>
              <a:rPr lang="en-US" sz="3200" smtClean="0">
                <a:latin typeface="Times New Roman" pitchFamily="18" charset="0"/>
                <a:cs typeface="Times New Roman" pitchFamily="18" charset="0"/>
              </a:rPr>
              <a:t>Bộ khuếch đại</a:t>
            </a:r>
            <a:endParaRPr lang="en-US" sz="3200">
              <a:latin typeface="Times New Roman" pitchFamily="18" charset="0"/>
              <a:cs typeface="Times New Roman" pitchFamily="18" charset="0"/>
            </a:endParaRPr>
          </a:p>
        </p:txBody>
      </p:sp>
      <p:sp>
        <p:nvSpPr>
          <p:cNvPr id="9" name="Right Arrow 8"/>
          <p:cNvSpPr/>
          <p:nvPr/>
        </p:nvSpPr>
        <p:spPr>
          <a:xfrm>
            <a:off x="5486400" y="1447800"/>
            <a:ext cx="1938150" cy="1752600"/>
          </a:xfrm>
          <a:prstGeom prst="right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3200" smtClean="0">
                <a:latin typeface="Times New Roman" pitchFamily="18" charset="0"/>
                <a:cs typeface="Times New Roman" pitchFamily="18" charset="0"/>
              </a:rPr>
              <a:t>Bức xạ phát ra</a:t>
            </a:r>
            <a:endParaRPr lang="en-US" sz="3200">
              <a:latin typeface="Times New Roman" pitchFamily="18" charset="0"/>
              <a:cs typeface="Times New Roman" pitchFamily="18" charset="0"/>
            </a:endParaRPr>
          </a:p>
        </p:txBody>
      </p:sp>
      <p:sp>
        <p:nvSpPr>
          <p:cNvPr id="11" name="Rounded Rectangle 10"/>
          <p:cNvSpPr/>
          <p:nvPr/>
        </p:nvSpPr>
        <p:spPr>
          <a:xfrm>
            <a:off x="990600" y="914400"/>
            <a:ext cx="1676400" cy="381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Đèn Halogen</a:t>
            </a:r>
            <a:endParaRPr lang="en-US"/>
          </a:p>
        </p:txBody>
      </p:sp>
      <p:sp>
        <p:nvSpPr>
          <p:cNvPr id="12" name="Rounded Rectangle 11"/>
          <p:cNvSpPr/>
          <p:nvPr/>
        </p:nvSpPr>
        <p:spPr>
          <a:xfrm>
            <a:off x="1219200" y="2286000"/>
            <a:ext cx="914400" cy="381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Laser</a:t>
            </a:r>
            <a:endParaRPr lang="en-US"/>
          </a:p>
        </p:txBody>
      </p:sp>
      <p:sp>
        <p:nvSpPr>
          <p:cNvPr id="13" name="Rounded Rectangle 12"/>
          <p:cNvSpPr/>
          <p:nvPr/>
        </p:nvSpPr>
        <p:spPr>
          <a:xfrm>
            <a:off x="1143000" y="2819400"/>
            <a:ext cx="1447800" cy="381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Tia lửa điện</a:t>
            </a:r>
            <a:endParaRPr lang="en-US"/>
          </a:p>
        </p:txBody>
      </p:sp>
      <p:sp>
        <p:nvSpPr>
          <p:cNvPr id="14" name="Rectangle 13"/>
          <p:cNvSpPr/>
          <p:nvPr/>
        </p:nvSpPr>
        <p:spPr>
          <a:xfrm>
            <a:off x="3200400" y="4572001"/>
            <a:ext cx="1905000" cy="13716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just"/>
            <a:r>
              <a:rPr lang="en-US" sz="4400" smtClean="0">
                <a:latin typeface="Times New Roman" pitchFamily="18" charset="0"/>
                <a:cs typeface="Times New Roman" pitchFamily="18" charset="0"/>
              </a:rPr>
              <a:t>Mẫu</a:t>
            </a:r>
            <a:endParaRPr lang="en-US" sz="4400">
              <a:latin typeface="Times New Roman" pitchFamily="18" charset="0"/>
              <a:cs typeface="Times New Roman" pitchFamily="18" charset="0"/>
            </a:endParaRPr>
          </a:p>
        </p:txBody>
      </p:sp>
      <p:sp>
        <p:nvSpPr>
          <p:cNvPr id="15" name="Right Arrow 14"/>
          <p:cNvSpPr/>
          <p:nvPr/>
        </p:nvSpPr>
        <p:spPr>
          <a:xfrm rot="773163">
            <a:off x="79485" y="4286398"/>
            <a:ext cx="3024716" cy="1054404"/>
          </a:xfrm>
          <a:prstGeom prst="right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4400" smtClean="0">
                <a:latin typeface="Times New Roman" pitchFamily="18" charset="0"/>
                <a:cs typeface="Times New Roman" pitchFamily="18" charset="0"/>
              </a:rPr>
              <a:t>Kích thích</a:t>
            </a:r>
            <a:endParaRPr lang="en-US" sz="4400">
              <a:latin typeface="Times New Roman" pitchFamily="18" charset="0"/>
              <a:cs typeface="Times New Roman" pitchFamily="18" charset="0"/>
            </a:endParaRPr>
          </a:p>
        </p:txBody>
      </p:sp>
      <p:sp>
        <p:nvSpPr>
          <p:cNvPr id="16" name="Rectangle 15"/>
          <p:cNvSpPr/>
          <p:nvPr/>
        </p:nvSpPr>
        <p:spPr>
          <a:xfrm>
            <a:off x="7010400" y="4572001"/>
            <a:ext cx="2133600" cy="13716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just"/>
            <a:r>
              <a:rPr lang="en-US" sz="3200" smtClean="0">
                <a:latin typeface="Times New Roman" pitchFamily="18" charset="0"/>
                <a:cs typeface="Times New Roman" pitchFamily="18" charset="0"/>
              </a:rPr>
              <a:t>Bộ khuếch đại lock-in</a:t>
            </a:r>
            <a:endParaRPr lang="en-US" sz="3200">
              <a:latin typeface="Times New Roman" pitchFamily="18" charset="0"/>
              <a:cs typeface="Times New Roman" pitchFamily="18" charset="0"/>
            </a:endParaRPr>
          </a:p>
        </p:txBody>
      </p:sp>
      <p:sp>
        <p:nvSpPr>
          <p:cNvPr id="17" name="Right Arrow 16"/>
          <p:cNvSpPr/>
          <p:nvPr/>
        </p:nvSpPr>
        <p:spPr>
          <a:xfrm>
            <a:off x="5105400" y="4419601"/>
            <a:ext cx="1905000" cy="1752600"/>
          </a:xfrm>
          <a:prstGeom prst="right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3200" smtClean="0">
                <a:latin typeface="Times New Roman" pitchFamily="18" charset="0"/>
                <a:cs typeface="Times New Roman" pitchFamily="18" charset="0"/>
              </a:rPr>
              <a:t>Bức xạ phát ra</a:t>
            </a:r>
            <a:endParaRPr lang="en-US" sz="3200">
              <a:latin typeface="Times New Roman" pitchFamily="18" charset="0"/>
              <a:cs typeface="Times New Roman" pitchFamily="18" charset="0"/>
            </a:endParaRPr>
          </a:p>
        </p:txBody>
      </p:sp>
      <p:sp>
        <p:nvSpPr>
          <p:cNvPr id="18" name="Right Arrow 17"/>
          <p:cNvSpPr/>
          <p:nvPr/>
        </p:nvSpPr>
        <p:spPr>
          <a:xfrm rot="20864445">
            <a:off x="77458" y="5719305"/>
            <a:ext cx="3024716" cy="1054404"/>
          </a:xfrm>
          <a:prstGeom prst="right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2800" smtClean="0">
                <a:latin typeface="Times New Roman" pitchFamily="18" charset="0"/>
                <a:cs typeface="Times New Roman" pitchFamily="18" charset="0"/>
              </a:rPr>
              <a:t>Nguồn biến điệu</a:t>
            </a:r>
            <a:endParaRPr lang="en-US" sz="280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amond(in)">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diamond(in)">
                                      <p:cBhvr>
                                        <p:cTn id="17" dur="2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amond(in)">
                                      <p:cBhvr>
                                        <p:cTn id="22" dur="20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diamond(in)">
                                      <p:cBhvr>
                                        <p:cTn id="27" dur="20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ntr" presetSubtype="16"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diamond(in)">
                                      <p:cBhvr>
                                        <p:cTn id="32" dur="20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8" presetClass="entr" presetSubtype="16"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diamond(in)">
                                      <p:cBhvr>
                                        <p:cTn id="37" dur="20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8" presetClass="entr" presetSubtype="16"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diamond(in)">
                                      <p:cBhvr>
                                        <p:cTn id="42" dur="20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8" presetClass="entr" presetSubtype="16" fill="hold" grpId="0" nodeType="clickEffect">
                                  <p:stCondLst>
                                    <p:cond delay="0"/>
                                  </p:stCondLst>
                                  <p:childTnLst>
                                    <p:set>
                                      <p:cBhvr>
                                        <p:cTn id="46" dur="1" fill="hold">
                                          <p:stCondLst>
                                            <p:cond delay="0"/>
                                          </p:stCondLst>
                                        </p:cTn>
                                        <p:tgtEl>
                                          <p:spTgt spid="5"/>
                                        </p:tgtEl>
                                        <p:attrNameLst>
                                          <p:attrName>style.visibility</p:attrName>
                                        </p:attrNameLst>
                                      </p:cBhvr>
                                      <p:to>
                                        <p:strVal val="visible"/>
                                      </p:to>
                                    </p:set>
                                    <p:animEffect transition="in" filter="diamond(in)">
                                      <p:cBhvr>
                                        <p:cTn id="47" dur="2000"/>
                                        <p:tgtEl>
                                          <p:spTgt spid="5"/>
                                        </p:tgtEl>
                                      </p:cBhvr>
                                    </p:animEffect>
                                  </p:childTnLst>
                                </p:cTn>
                              </p:par>
                            </p:childTnLst>
                          </p:cTn>
                        </p:par>
                      </p:childTnLst>
                    </p:cTn>
                  </p:par>
                  <p:par>
                    <p:cTn id="48" fill="hold">
                      <p:stCondLst>
                        <p:cond delay="indefinite"/>
                      </p:stCondLst>
                      <p:childTnLst>
                        <p:par>
                          <p:cTn id="49" fill="hold">
                            <p:stCondLst>
                              <p:cond delay="0"/>
                            </p:stCondLst>
                            <p:childTnLst>
                              <p:par>
                                <p:cTn id="50" presetID="8" presetClass="entr" presetSubtype="16" fill="hold" grpId="0" nodeType="click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diamond(in)">
                                      <p:cBhvr>
                                        <p:cTn id="52" dur="2000"/>
                                        <p:tgtEl>
                                          <p:spTgt spid="15"/>
                                        </p:tgtEl>
                                      </p:cBhvr>
                                    </p:animEffect>
                                  </p:childTnLst>
                                </p:cTn>
                              </p:par>
                            </p:childTnLst>
                          </p:cTn>
                        </p:par>
                      </p:childTnLst>
                    </p:cTn>
                  </p:par>
                  <p:par>
                    <p:cTn id="53" fill="hold">
                      <p:stCondLst>
                        <p:cond delay="indefinite"/>
                      </p:stCondLst>
                      <p:childTnLst>
                        <p:par>
                          <p:cTn id="54" fill="hold">
                            <p:stCondLst>
                              <p:cond delay="0"/>
                            </p:stCondLst>
                            <p:childTnLst>
                              <p:par>
                                <p:cTn id="55" presetID="8" presetClass="entr" presetSubtype="16" fill="hold" grpId="0" nodeType="click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diamond(in)">
                                      <p:cBhvr>
                                        <p:cTn id="57" dur="2000"/>
                                        <p:tgtEl>
                                          <p:spTgt spid="14"/>
                                        </p:tgtEl>
                                      </p:cBhvr>
                                    </p:animEffect>
                                  </p:childTnLst>
                                </p:cTn>
                              </p:par>
                            </p:childTnLst>
                          </p:cTn>
                        </p:par>
                      </p:childTnLst>
                    </p:cTn>
                  </p:par>
                  <p:par>
                    <p:cTn id="58" fill="hold">
                      <p:stCondLst>
                        <p:cond delay="indefinite"/>
                      </p:stCondLst>
                      <p:childTnLst>
                        <p:par>
                          <p:cTn id="59" fill="hold">
                            <p:stCondLst>
                              <p:cond delay="0"/>
                            </p:stCondLst>
                            <p:childTnLst>
                              <p:par>
                                <p:cTn id="60" presetID="8" presetClass="entr" presetSubtype="16" fill="hold" grpId="0" nodeType="click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diamond(in)">
                                      <p:cBhvr>
                                        <p:cTn id="62" dur="2000"/>
                                        <p:tgtEl>
                                          <p:spTgt spid="18"/>
                                        </p:tgtEl>
                                      </p:cBhvr>
                                    </p:animEffect>
                                  </p:childTnLst>
                                </p:cTn>
                              </p:par>
                            </p:childTnLst>
                          </p:cTn>
                        </p:par>
                      </p:childTnLst>
                    </p:cTn>
                  </p:par>
                  <p:par>
                    <p:cTn id="63" fill="hold">
                      <p:stCondLst>
                        <p:cond delay="indefinite"/>
                      </p:stCondLst>
                      <p:childTnLst>
                        <p:par>
                          <p:cTn id="64" fill="hold">
                            <p:stCondLst>
                              <p:cond delay="0"/>
                            </p:stCondLst>
                            <p:childTnLst>
                              <p:par>
                                <p:cTn id="65" presetID="8" presetClass="entr" presetSubtype="16" fill="hold" grpId="0" nodeType="clickEffect">
                                  <p:stCondLst>
                                    <p:cond delay="0"/>
                                  </p:stCondLst>
                                  <p:childTnLst>
                                    <p:set>
                                      <p:cBhvr>
                                        <p:cTn id="66" dur="1" fill="hold">
                                          <p:stCondLst>
                                            <p:cond delay="0"/>
                                          </p:stCondLst>
                                        </p:cTn>
                                        <p:tgtEl>
                                          <p:spTgt spid="17"/>
                                        </p:tgtEl>
                                        <p:attrNameLst>
                                          <p:attrName>style.visibility</p:attrName>
                                        </p:attrNameLst>
                                      </p:cBhvr>
                                      <p:to>
                                        <p:strVal val="visible"/>
                                      </p:to>
                                    </p:set>
                                    <p:animEffect transition="in" filter="diamond(in)">
                                      <p:cBhvr>
                                        <p:cTn id="67" dur="2000"/>
                                        <p:tgtEl>
                                          <p:spTgt spid="17"/>
                                        </p:tgtEl>
                                      </p:cBhvr>
                                    </p:animEffect>
                                  </p:childTnLst>
                                </p:cTn>
                              </p:par>
                            </p:childTnLst>
                          </p:cTn>
                        </p:par>
                      </p:childTnLst>
                    </p:cTn>
                  </p:par>
                  <p:par>
                    <p:cTn id="68" fill="hold">
                      <p:stCondLst>
                        <p:cond delay="indefinite"/>
                      </p:stCondLst>
                      <p:childTnLst>
                        <p:par>
                          <p:cTn id="69" fill="hold">
                            <p:stCondLst>
                              <p:cond delay="0"/>
                            </p:stCondLst>
                            <p:childTnLst>
                              <p:par>
                                <p:cTn id="70" presetID="8" presetClass="entr" presetSubtype="16" fill="hold" grpId="0" nodeType="clickEffect">
                                  <p:stCondLst>
                                    <p:cond delay="0"/>
                                  </p:stCondLst>
                                  <p:childTnLst>
                                    <p:set>
                                      <p:cBhvr>
                                        <p:cTn id="71" dur="1" fill="hold">
                                          <p:stCondLst>
                                            <p:cond delay="0"/>
                                          </p:stCondLst>
                                        </p:cTn>
                                        <p:tgtEl>
                                          <p:spTgt spid="16"/>
                                        </p:tgtEl>
                                        <p:attrNameLst>
                                          <p:attrName>style.visibility</p:attrName>
                                        </p:attrNameLst>
                                      </p:cBhvr>
                                      <p:to>
                                        <p:strVal val="visible"/>
                                      </p:to>
                                    </p:set>
                                    <p:animEffect transition="in" filter="diamond(in)">
                                      <p:cBhvr>
                                        <p:cTn id="72"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1" grpId="0" animBg="1"/>
      <p:bldP spid="12" grpId="0" animBg="1"/>
      <p:bldP spid="13" grpId="0" animBg="1"/>
      <p:bldP spid="14" grpId="0" animBg="1"/>
      <p:bldP spid="15" grpId="0" animBg="1"/>
      <p:bldP spid="16" grpId="0" animBg="1"/>
      <p:bldP spid="17" grpId="0" animBg="1"/>
      <p:bldP spid="1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descr="Untitled-1.png"/>
          <p:cNvPicPr>
            <a:picLocks noChangeAspect="1"/>
          </p:cNvPicPr>
          <p:nvPr/>
        </p:nvPicPr>
        <p:blipFill>
          <a:blip r:embed="rId2"/>
          <a:stretch>
            <a:fillRect/>
          </a:stretch>
        </p:blipFill>
        <p:spPr>
          <a:xfrm>
            <a:off x="685800" y="0"/>
            <a:ext cx="7426550" cy="6172200"/>
          </a:xfrm>
          <a:prstGeom prst="rect">
            <a:avLst/>
          </a:prstGeom>
        </p:spPr>
      </p:pic>
      <p:pic>
        <p:nvPicPr>
          <p:cNvPr id="48132" name="Picture 4" descr="Untitled-1"/>
          <p:cNvPicPr>
            <a:picLocks noChangeAspect="1" noChangeArrowheads="1"/>
          </p:cNvPicPr>
          <p:nvPr/>
        </p:nvPicPr>
        <p:blipFill>
          <a:blip r:embed="rId3"/>
          <a:srcRect/>
          <a:stretch>
            <a:fillRect/>
          </a:stretch>
        </p:blipFill>
        <p:spPr bwMode="auto">
          <a:xfrm>
            <a:off x="685800" y="0"/>
            <a:ext cx="7539038" cy="6266476"/>
          </a:xfrm>
          <a:prstGeom prst="rect">
            <a:avLst/>
          </a:prstGeom>
          <a:noFill/>
        </p:spPr>
      </p:pic>
      <p:sp>
        <p:nvSpPr>
          <p:cNvPr id="22" name="Rectangle 21"/>
          <p:cNvSpPr/>
          <p:nvPr/>
        </p:nvSpPr>
        <p:spPr>
          <a:xfrm>
            <a:off x="1828800" y="6248400"/>
            <a:ext cx="5181600" cy="609600"/>
          </a:xfrm>
          <a:prstGeom prst="rect">
            <a:avLst/>
          </a:prstGeom>
        </p:spPr>
        <p:style>
          <a:lnRef idx="3">
            <a:schemeClr val="lt1"/>
          </a:lnRef>
          <a:fillRef idx="1">
            <a:schemeClr val="dk1"/>
          </a:fillRef>
          <a:effectRef idx="1">
            <a:schemeClr val="dk1"/>
          </a:effectRef>
          <a:fontRef idx="minor">
            <a:schemeClr val="lt1"/>
          </a:fontRef>
        </p:style>
        <p:txBody>
          <a:bodyPr rtlCol="0" anchor="ctr"/>
          <a:lstStyle/>
          <a:p>
            <a:pPr algn="just"/>
            <a:r>
              <a:rPr lang="en-US" sz="2800" smtClean="0">
                <a:latin typeface="Times New Roman" pitchFamily="18" charset="0"/>
                <a:cs typeface="Times New Roman" pitchFamily="18" charset="0"/>
              </a:rPr>
              <a:t>Hệ đo quang phản xạ truyền thống</a:t>
            </a:r>
            <a:endParaRPr lang="en-US" sz="2800">
              <a:latin typeface="Times New Roman" pitchFamily="18" charset="0"/>
              <a:cs typeface="Times New Roman" pitchFamily="18" charset="0"/>
            </a:endParaRPr>
          </a:p>
        </p:txBody>
      </p:sp>
      <p:sp>
        <p:nvSpPr>
          <p:cNvPr id="25" name="Rectangle 24"/>
          <p:cNvSpPr/>
          <p:nvPr/>
        </p:nvSpPr>
        <p:spPr>
          <a:xfrm>
            <a:off x="1828800" y="6248400"/>
            <a:ext cx="5181600" cy="609600"/>
          </a:xfrm>
          <a:prstGeom prst="rect">
            <a:avLst/>
          </a:prstGeom>
        </p:spPr>
        <p:style>
          <a:lnRef idx="3">
            <a:schemeClr val="lt1"/>
          </a:lnRef>
          <a:fillRef idx="1">
            <a:schemeClr val="dk1"/>
          </a:fillRef>
          <a:effectRef idx="1">
            <a:schemeClr val="dk1"/>
          </a:effectRef>
          <a:fontRef idx="minor">
            <a:schemeClr val="lt1"/>
          </a:fontRef>
        </p:style>
        <p:txBody>
          <a:bodyPr rtlCol="0" anchor="ctr"/>
          <a:lstStyle/>
          <a:p>
            <a:pPr algn="just"/>
            <a:r>
              <a:rPr lang="en-US" sz="2800" smtClean="0">
                <a:latin typeface="Times New Roman" pitchFamily="18" charset="0"/>
                <a:cs typeface="Times New Roman" pitchFamily="18" charset="0"/>
              </a:rPr>
              <a:t>Hệ đo quang phản xạ biến điệu</a:t>
            </a:r>
            <a:endParaRPr lang="en-US" sz="280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diamond(in)">
                                      <p:cBhvr>
                                        <p:cTn id="7" dur="2000"/>
                                        <p:tgtEl>
                                          <p:spTgt spid="22"/>
                                        </p:tgtEl>
                                      </p:cBhvr>
                                    </p:animEffect>
                                  </p:childTnLst>
                                </p:cTn>
                              </p:par>
                              <p:par>
                                <p:cTn id="8" presetID="8" presetClass="entr" presetSubtype="16" fill="hold"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diamond(in)">
                                      <p:cBhvr>
                                        <p:cTn id="10" dur="2000"/>
                                        <p:tgtEl>
                                          <p:spTgt spid="24"/>
                                        </p:tgtEl>
                                      </p:cBhvr>
                                    </p:animEffect>
                                  </p:childTnLst>
                                </p:cTn>
                              </p:par>
                            </p:childTnLst>
                          </p:cTn>
                        </p:par>
                      </p:childTnLst>
                    </p:cTn>
                  </p:par>
                  <p:par>
                    <p:cTn id="11" fill="hold">
                      <p:stCondLst>
                        <p:cond delay="indefinite"/>
                      </p:stCondLst>
                      <p:childTnLst>
                        <p:par>
                          <p:cTn id="12" fill="hold">
                            <p:stCondLst>
                              <p:cond delay="0"/>
                            </p:stCondLst>
                            <p:childTnLst>
                              <p:par>
                                <p:cTn id="13" presetID="8" presetClass="entr" presetSubtype="16" fill="hold" nodeType="clickEffect">
                                  <p:stCondLst>
                                    <p:cond delay="0"/>
                                  </p:stCondLst>
                                  <p:childTnLst>
                                    <p:set>
                                      <p:cBhvr>
                                        <p:cTn id="14" dur="1" fill="hold">
                                          <p:stCondLst>
                                            <p:cond delay="0"/>
                                          </p:stCondLst>
                                        </p:cTn>
                                        <p:tgtEl>
                                          <p:spTgt spid="48132"/>
                                        </p:tgtEl>
                                        <p:attrNameLst>
                                          <p:attrName>style.visibility</p:attrName>
                                        </p:attrNameLst>
                                      </p:cBhvr>
                                      <p:to>
                                        <p:strVal val="visible"/>
                                      </p:to>
                                    </p:set>
                                    <p:animEffect transition="in" filter="diamond(in)">
                                      <p:cBhvr>
                                        <p:cTn id="15" dur="2000"/>
                                        <p:tgtEl>
                                          <p:spTgt spid="48132"/>
                                        </p:tgtEl>
                                      </p:cBhvr>
                                    </p:animEffect>
                                  </p:childTnLst>
                                </p:cTn>
                              </p:par>
                              <p:par>
                                <p:cTn id="16" presetID="8" presetClass="entr" presetSubtype="16" fill="hold" grpId="0" nodeType="with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diamond(in)">
                                      <p:cBhvr>
                                        <p:cTn id="18" dur="2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4038600" cy="685800"/>
          </a:xfrm>
          <a:prstGeom prst="rect">
            <a:avLst/>
          </a:prstGeom>
        </p:spPr>
        <p:style>
          <a:lnRef idx="3">
            <a:schemeClr val="lt1"/>
          </a:lnRef>
          <a:fillRef idx="1">
            <a:schemeClr val="dk1"/>
          </a:fillRef>
          <a:effectRef idx="1">
            <a:schemeClr val="dk1"/>
          </a:effectRef>
          <a:fontRef idx="minor">
            <a:schemeClr val="lt1"/>
          </a:fontRef>
        </p:style>
        <p:txBody>
          <a:bodyPr rtlCol="0" anchor="ctr"/>
          <a:lstStyle/>
          <a:p>
            <a:pPr algn="just"/>
            <a:r>
              <a:rPr lang="en-US" sz="2800" smtClean="0">
                <a:latin typeface="Times New Roman" pitchFamily="18" charset="0"/>
                <a:cs typeface="Times New Roman" pitchFamily="18" charset="0"/>
              </a:rPr>
              <a:t>Các bộ khuếch đại điện tử</a:t>
            </a:r>
            <a:endParaRPr lang="en-US" sz="2800">
              <a:latin typeface="Times New Roman" pitchFamily="18" charset="0"/>
              <a:cs typeface="Times New Roman" pitchFamily="18" charset="0"/>
            </a:endParaRPr>
          </a:p>
        </p:txBody>
      </p:sp>
      <p:sp>
        <p:nvSpPr>
          <p:cNvPr id="5" name="Rectangle 4"/>
          <p:cNvSpPr/>
          <p:nvPr/>
        </p:nvSpPr>
        <p:spPr>
          <a:xfrm>
            <a:off x="0" y="1447800"/>
            <a:ext cx="2590800" cy="16764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just"/>
            <a:r>
              <a:rPr lang="en-US" sz="3600" smtClean="0">
                <a:latin typeface="Times New Roman" pitchFamily="18" charset="0"/>
                <a:cs typeface="Times New Roman" pitchFamily="18" charset="0"/>
              </a:rPr>
              <a:t>Bộ khuếch đại thông thường</a:t>
            </a:r>
            <a:endParaRPr lang="en-US" sz="3600">
              <a:latin typeface="Times New Roman" pitchFamily="18" charset="0"/>
              <a:cs typeface="Times New Roman" pitchFamily="18" charset="0"/>
            </a:endParaRPr>
          </a:p>
        </p:txBody>
      </p:sp>
      <p:sp>
        <p:nvSpPr>
          <p:cNvPr id="7" name="Right Arrow 6"/>
          <p:cNvSpPr/>
          <p:nvPr/>
        </p:nvSpPr>
        <p:spPr>
          <a:xfrm>
            <a:off x="2667000" y="1981200"/>
            <a:ext cx="2362200" cy="838200"/>
          </a:xfrm>
          <a:prstGeom prst="right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sz="4400">
              <a:latin typeface="Times New Roman" pitchFamily="18" charset="0"/>
              <a:cs typeface="Times New Roman" pitchFamily="18" charset="0"/>
            </a:endParaRPr>
          </a:p>
        </p:txBody>
      </p:sp>
      <p:sp>
        <p:nvSpPr>
          <p:cNvPr id="8" name="Rectangle 7"/>
          <p:cNvSpPr/>
          <p:nvPr/>
        </p:nvSpPr>
        <p:spPr>
          <a:xfrm>
            <a:off x="5181600" y="1600200"/>
            <a:ext cx="3429000" cy="16764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just"/>
            <a:r>
              <a:rPr lang="en-US" sz="3600" smtClean="0">
                <a:latin typeface="Times New Roman" pitchFamily="18" charset="0"/>
                <a:cs typeface="Times New Roman" pitchFamily="18" charset="0"/>
              </a:rPr>
              <a:t>Khuếch đại cả tín hiệu và nhiễu</a:t>
            </a:r>
            <a:endParaRPr lang="en-US" sz="3600">
              <a:latin typeface="Times New Roman" pitchFamily="18" charset="0"/>
              <a:cs typeface="Times New Roman" pitchFamily="18" charset="0"/>
            </a:endParaRPr>
          </a:p>
        </p:txBody>
      </p:sp>
      <p:sp>
        <p:nvSpPr>
          <p:cNvPr id="9" name="Rectangle 8"/>
          <p:cNvSpPr/>
          <p:nvPr/>
        </p:nvSpPr>
        <p:spPr>
          <a:xfrm>
            <a:off x="0" y="4419600"/>
            <a:ext cx="2590800" cy="16764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just"/>
            <a:r>
              <a:rPr lang="en-US" sz="3600" smtClean="0">
                <a:latin typeface="Times New Roman" pitchFamily="18" charset="0"/>
                <a:cs typeface="Times New Roman" pitchFamily="18" charset="0"/>
              </a:rPr>
              <a:t>Bộ khuếch đại Lock-in</a:t>
            </a:r>
            <a:endParaRPr lang="en-US" sz="3600">
              <a:latin typeface="Times New Roman" pitchFamily="18" charset="0"/>
              <a:cs typeface="Times New Roman" pitchFamily="18" charset="0"/>
            </a:endParaRPr>
          </a:p>
        </p:txBody>
      </p:sp>
      <p:sp>
        <p:nvSpPr>
          <p:cNvPr id="10" name="Right Arrow 9"/>
          <p:cNvSpPr/>
          <p:nvPr/>
        </p:nvSpPr>
        <p:spPr>
          <a:xfrm>
            <a:off x="2743200" y="4648200"/>
            <a:ext cx="2362200" cy="1600200"/>
          </a:xfrm>
          <a:prstGeom prst="right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sz="4400">
              <a:latin typeface="Times New Roman" pitchFamily="18" charset="0"/>
              <a:cs typeface="Times New Roman" pitchFamily="18" charset="0"/>
            </a:endParaRPr>
          </a:p>
        </p:txBody>
      </p:sp>
      <p:sp>
        <p:nvSpPr>
          <p:cNvPr id="11" name="Rectangle 10"/>
          <p:cNvSpPr/>
          <p:nvPr/>
        </p:nvSpPr>
        <p:spPr>
          <a:xfrm>
            <a:off x="5181600" y="4572000"/>
            <a:ext cx="3429000" cy="16764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just"/>
            <a:r>
              <a:rPr lang="en-US" sz="3600" smtClean="0">
                <a:latin typeface="Times New Roman" pitchFamily="18" charset="0"/>
                <a:cs typeface="Times New Roman" pitchFamily="18" charset="0"/>
              </a:rPr>
              <a:t>Chỉ khuếch đại tín hiệu</a:t>
            </a:r>
            <a:endParaRPr lang="en-US" sz="3600">
              <a:latin typeface="Times New Roman" pitchFamily="18" charset="0"/>
              <a:cs typeface="Times New Roman" pitchFamily="18" charset="0"/>
            </a:endParaRPr>
          </a:p>
        </p:txBody>
      </p:sp>
      <p:sp>
        <p:nvSpPr>
          <p:cNvPr id="13" name="Right Arrow 12"/>
          <p:cNvSpPr/>
          <p:nvPr/>
        </p:nvSpPr>
        <p:spPr>
          <a:xfrm>
            <a:off x="2743200" y="4724400"/>
            <a:ext cx="2362200" cy="1600200"/>
          </a:xfrm>
          <a:prstGeom prst="right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2800" smtClean="0">
                <a:latin typeface="Times New Roman" pitchFamily="18" charset="0"/>
                <a:cs typeface="Times New Roman" pitchFamily="18" charset="0"/>
              </a:rPr>
              <a:t>Nhờ nguồn biến điệu</a:t>
            </a:r>
            <a:endParaRPr lang="en-US" sz="280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amond(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amond(in)">
                                      <p:cBhvr>
                                        <p:cTn id="17" dur="2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diamond(in)">
                                      <p:cBhvr>
                                        <p:cTn id="22" dur="20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diamond(in)">
                                      <p:cBhvr>
                                        <p:cTn id="27" dur="20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ntr" presetSubtype="16"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diamond(in)">
                                      <p:cBhvr>
                                        <p:cTn id="32" dur="20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8" presetClass="entr" presetSubtype="16"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diamond(in)">
                                      <p:cBhvr>
                                        <p:cTn id="37" dur="20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8" presetClass="entr" presetSubtype="16"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diamond(in)">
                                      <p:cBhvr>
                                        <p:cTn id="42"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P spid="8" grpId="0" animBg="1"/>
      <p:bldP spid="9" grpId="0" animBg="1"/>
      <p:bldP spid="10" grpId="0" animBg="1"/>
      <p:bldP spid="11" grpId="0" animBg="1"/>
      <p:bldP spid="13" grpId="0" animBg="1"/>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713</TotalTime>
  <Words>848</Words>
  <Application>Microsoft Office PowerPoint</Application>
  <PresentationFormat>On-screen Show (4:3)</PresentationFormat>
  <Paragraphs>114</Paragraphs>
  <Slides>30</Slides>
  <Notes>0</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30</vt:i4>
      </vt:variant>
    </vt:vector>
  </HeadingPairs>
  <TitlesOfParts>
    <vt:vector size="33" baseType="lpstr">
      <vt:lpstr>Paper</vt:lpstr>
      <vt:lpstr>Image</vt:lpstr>
      <vt:lpstr>Equation</vt:lpstr>
      <vt:lpstr>GVHD: GSTS Lê Khắc Bình HVTH: Nguyễn Thanh Lâm</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Phổ vi phân bậc III</vt:lpstr>
      <vt:lpstr>Slide 16</vt:lpstr>
      <vt:lpstr>Slide 17</vt:lpstr>
      <vt:lpstr>Slide 18</vt:lpstr>
      <vt:lpstr>Slide 19</vt:lpstr>
      <vt:lpstr>Slide 20</vt:lpstr>
      <vt:lpstr>Slide 21</vt:lpstr>
      <vt:lpstr>Slide 22</vt:lpstr>
      <vt:lpstr>Slide 23</vt:lpstr>
      <vt:lpstr>Hệ đo quang phổ biến điệu theo nhiệt độ</vt:lpstr>
      <vt:lpstr>Slide 25</vt:lpstr>
      <vt:lpstr>Slide 26</vt:lpstr>
      <vt:lpstr>Slide 27</vt:lpstr>
      <vt:lpstr>Slide 28</vt:lpstr>
      <vt:lpstr>Slide 29</vt:lpstr>
      <vt:lpstr>Slide 30</vt:lpstr>
    </vt:vector>
  </TitlesOfParts>
  <Company>Mobile: 0989882054</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GVHD: GSTS Lê Khắc Bình HVTH: Nguyễn Thanh Lâm</dc:title>
  <dc:creator>lam</dc:creator>
  <cp:lastModifiedBy>lam</cp:lastModifiedBy>
  <cp:revision>66</cp:revision>
  <dcterms:created xsi:type="dcterms:W3CDTF">2010-10-18T10:33:05Z</dcterms:created>
  <dcterms:modified xsi:type="dcterms:W3CDTF">2010-10-29T16:20:34Z</dcterms:modified>
</cp:coreProperties>
</file>