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5"/>
  </p:notesMasterIdLst>
  <p:sldIdLst>
    <p:sldId id="256" r:id="rId2"/>
    <p:sldId id="310" r:id="rId3"/>
    <p:sldId id="259" r:id="rId4"/>
    <p:sldId id="260" r:id="rId5"/>
    <p:sldId id="261" r:id="rId6"/>
    <p:sldId id="262" r:id="rId7"/>
    <p:sldId id="263" r:id="rId8"/>
    <p:sldId id="285" r:id="rId9"/>
    <p:sldId id="264" r:id="rId10"/>
    <p:sldId id="265" r:id="rId11"/>
    <p:sldId id="266" r:id="rId12"/>
    <p:sldId id="267" r:id="rId13"/>
    <p:sldId id="268" r:id="rId14"/>
    <p:sldId id="286" r:id="rId15"/>
    <p:sldId id="287" r:id="rId16"/>
    <p:sldId id="288" r:id="rId17"/>
    <p:sldId id="289" r:id="rId18"/>
    <p:sldId id="290" r:id="rId19"/>
    <p:sldId id="291" r:id="rId20"/>
    <p:sldId id="269" r:id="rId21"/>
    <p:sldId id="270" r:id="rId22"/>
    <p:sldId id="292" r:id="rId23"/>
    <p:sldId id="293" r:id="rId24"/>
    <p:sldId id="294" r:id="rId25"/>
    <p:sldId id="295" r:id="rId26"/>
    <p:sldId id="275" r:id="rId27"/>
    <p:sldId id="277" r:id="rId28"/>
    <p:sldId id="280" r:id="rId29"/>
    <p:sldId id="296" r:id="rId30"/>
    <p:sldId id="281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66"/>
    <a:srgbClr val="99CCFF"/>
    <a:srgbClr val="6DFB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126" autoAdjust="0"/>
  </p:normalViewPr>
  <p:slideViewPr>
    <p:cSldViewPr>
      <p:cViewPr varScale="1">
        <p:scale>
          <a:sx n="75" d="100"/>
          <a:sy n="75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59136-7F74-4509-B20E-AE351757F38F}" type="datetimeFigureOut">
              <a:rPr lang="vi-VN" smtClean="0"/>
              <a:pPr/>
              <a:t>02/07/2014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7600A-770C-47F1-89C1-5023B6D362E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7537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5966EC-647B-44AD-8DB5-28B34AA9223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6E2E0C-8E04-40EB-B9C1-C9A439CABE01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DE986D-C93A-4D33-BBB9-4145D01040CB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Biến a có tác dụng trên toàn bộ chương trình.</a:t>
            </a:r>
            <a:endParaRPr lang="vi-VN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Các biến i và x có tác dụng đối với hai hàm ham1 và ham2 song không có tác dụng đối với hàm chính main.</a:t>
            </a:r>
            <a:endParaRPr lang="vi-VN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Biến a1 chỉ có tác dụng trong ham1, biến a2 chỉ có tác dụng trong ham2</a:t>
            </a:r>
            <a:endParaRPr lang="vi-VN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Hàm viết sau có thể gọi các hàm viết trước, ham2 có thể gọi đến ham1.</a:t>
            </a:r>
            <a:endParaRPr lang="vi-VN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B6019A-4145-4DDC-9A81-F974F7B1FFB2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Kết quả thực hiện chương trình:</a:t>
            </a:r>
            <a:endParaRPr lang="vi-VN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Truoc khi goi ham: 10 20</a:t>
            </a:r>
            <a:endParaRPr lang="vi-VN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Truoc khi hoan vi: 10 20</a:t>
            </a:r>
            <a:endParaRPr lang="vi-VN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Sau khi hoan vi: 20 10</a:t>
            </a:r>
            <a:endParaRPr lang="vi-VN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Sau khi gọi hàm: 10 20</a:t>
            </a: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7600A-770C-47F1-89C1-5023B6D362E3}" type="slidenum">
              <a:rPr lang="vi-VN" smtClean="0"/>
              <a:pPr/>
              <a:t>23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032587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Kết quả thực hiện chương trình:</a:t>
            </a:r>
            <a:endParaRPr lang="vi-VN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Truoc khi goi ham: 10 20</a:t>
            </a:r>
            <a:endParaRPr lang="vi-VN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Truoc khi hoan vi: 10 20</a:t>
            </a:r>
            <a:endParaRPr lang="vi-VN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Sau khi hoan vi: 20 10</a:t>
            </a:r>
            <a:endParaRPr lang="vi-VN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Sau khi gọi hàm: 20 10</a:t>
            </a: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7600A-770C-47F1-89C1-5023B6D362E3}" type="slidenum">
              <a:rPr lang="vi-VN" smtClean="0"/>
              <a:pPr/>
              <a:t>24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822654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F37DD6-1071-4293-86C6-0655AD26C121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9665FF-CF41-4F0E-8833-151FAF863CCC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A3E74D-BC1E-41D6-995B-601281414434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644C26-7A14-4E42-AF69-F59C0ECBB2F1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A01A47-2B89-4FB9-A738-5696310F4E1B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4801AC-4296-42B7-A639-E772AA140C1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452C1A-B9D1-4C42-9278-3EE49BD0DDCD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19F5F4-110D-49C5-99EC-D962F79EBC83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DA3AB4-E308-41FA-8B04-3654F3DC53C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D445E9-C373-443E-A4B3-DB2D7F62DCE5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B8004C-C412-4455-98CD-8CA10548056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3C03A4-2370-47AA-9C63-D2F96BC6C646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4"/>
          <p:cNvSpPr>
            <a:spLocks noChangeArrowheads="1"/>
          </p:cNvSpPr>
          <p:nvPr/>
        </p:nvSpPr>
        <p:spPr bwMode="auto">
          <a:xfrm>
            <a:off x="1066800" y="3581400"/>
            <a:ext cx="7543800" cy="76200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590800"/>
            <a:ext cx="7620000" cy="990600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7010400" cy="990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66EDB290-49A4-4E62-BA14-B38A2C63F2A5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43188" y="6248400"/>
            <a:ext cx="4357687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15188" y="6248400"/>
            <a:ext cx="1243012" cy="457200"/>
          </a:xfrm>
        </p:spPr>
        <p:txBody>
          <a:bodyPr/>
          <a:lstStyle>
            <a:lvl1pPr>
              <a:defRPr/>
            </a:lvl1pPr>
          </a:lstStyle>
          <a:p>
            <a:fld id="{5AB95402-1E0D-474E-8D8C-CBE7F053639E}" type="slidenum">
              <a:rPr lang="vi-VN" smtClean="0"/>
              <a:pPr/>
              <a:t>‹#›</a:t>
            </a:fld>
            <a:endParaRPr lang="vi-VN"/>
          </a:p>
        </p:txBody>
      </p:sp>
      <p:pic>
        <p:nvPicPr>
          <p:cNvPr id="9" name="Content Placeholder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736" b="29726"/>
          <a:stretch/>
        </p:blipFill>
        <p:spPr bwMode="auto">
          <a:xfrm>
            <a:off x="-3829" y="0"/>
            <a:ext cx="9144000" cy="156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61499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FC5EA69-641F-4944-921B-E14A383134AE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95402-1E0D-474E-8D8C-CBE7F053639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44755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048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264FA5-C83D-4ADF-A1CA-BB20EC6108BB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95402-1E0D-474E-8D8C-CBE7F053639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95585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 sz="2800"/>
            </a:lvl1pPr>
            <a:lvl2pPr algn="just">
              <a:defRPr sz="2400">
                <a:solidFill>
                  <a:srgbClr val="0000FF"/>
                </a:solidFill>
              </a:defRPr>
            </a:lvl2pPr>
            <a:lvl3pPr algn="just">
              <a:defRPr sz="2000">
                <a:solidFill>
                  <a:srgbClr val="002060"/>
                </a:solidFill>
              </a:defRPr>
            </a:lvl3pPr>
            <a:lvl4pPr algn="just">
              <a:defRPr sz="1800">
                <a:solidFill>
                  <a:srgbClr val="000066"/>
                </a:solidFill>
              </a:defRPr>
            </a:lvl4pPr>
            <a:lvl5pPr algn="just"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6B5387-B085-4D3A-8520-131508488FF5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95402-1E0D-474E-8D8C-CBE7F053639E}" type="slidenum">
              <a:rPr lang="vi-VN" smtClean="0"/>
              <a:pPr/>
              <a:t>‹#›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683437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238F538-4A76-4F96-9882-40EA4CD9F99C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B95402-1E0D-474E-8D8C-CBE7F053639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400836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D7C2CE-0286-42F6-81EB-2C78EBB022BC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B95402-1E0D-474E-8D8C-CBE7F053639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38079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D037AD-F315-4725-87AC-86C1D2A4A52F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95402-1E0D-474E-8D8C-CBE7F053639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31303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49210A3-AA68-4DEE-AA80-02756448F15C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95402-1E0D-474E-8D8C-CBE7F053639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02728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D7A971-00EB-42E0-A404-1A092344ED6F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95402-1E0D-474E-8D8C-CBE7F053639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06297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875AC5-EFF2-41E5-8FCB-090BE54C2ECB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95402-1E0D-474E-8D8C-CBE7F053639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56410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8479086-1244-452C-A653-D6D0069A5B7F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95402-1E0D-474E-8D8C-CBE7F053639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34067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43000"/>
            <a:ext cx="7924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457200" y="990600"/>
            <a:ext cx="8382000" cy="76200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381000" y="6400800"/>
            <a:ext cx="8534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1981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fld id="{99210E1B-79F7-4CEE-824D-4827E2491AEC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962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cs typeface="Arial" charset="0"/>
              </a:defRPr>
            </a:lvl1pPr>
          </a:lstStyle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81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fld id="{5AB95402-1E0D-474E-8D8C-CBE7F053639E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Arial" charset="0"/>
          <a:cs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lang="en-GB" sz="2800" smtClean="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15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lang="en-GB" sz="2400" smtClean="0">
          <a:solidFill>
            <a:srgbClr val="0000FF"/>
          </a:solidFill>
          <a:latin typeface="+mn-lt"/>
          <a:cs typeface="+mn-cs"/>
        </a:defRPr>
      </a:lvl2pPr>
      <a:lvl3pPr marL="1304925" indent="-395288" algn="l" rtl="0" eaLnBrk="1" fontAlgn="base" hangingPunct="1">
        <a:spcBef>
          <a:spcPct val="15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o"/>
        <a:defRPr lang="en-GB" sz="2000" smtClean="0">
          <a:solidFill>
            <a:srgbClr val="002060"/>
          </a:solidFill>
          <a:latin typeface="+mn-lt"/>
          <a:cs typeface="+mn-cs"/>
        </a:defRPr>
      </a:lvl3pPr>
      <a:lvl4pPr marL="1693863" indent="-387350" algn="l" rtl="0" eaLnBrk="1" fontAlgn="base" hangingPunct="1">
        <a:spcBef>
          <a:spcPct val="15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lang="en-GB" sz="1800" smtClean="0">
          <a:solidFill>
            <a:srgbClr val="000066"/>
          </a:solidFill>
          <a:latin typeface="+mn-lt"/>
          <a:cs typeface="+mn-cs"/>
        </a:defRPr>
      </a:lvl4pPr>
      <a:lvl5pPr marL="2093913" indent="-398463" algn="l" rtl="0" eaLnBrk="1" fontAlgn="base" hangingPunct="1"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accent2"/>
          </a:solidFill>
          <a:latin typeface="Tahoma" pitchFamily="34" charset="0"/>
          <a:cs typeface="+mn-cs"/>
        </a:defRPr>
      </a:lvl5pPr>
      <a:lvl6pPr marL="2551113" indent="-398463" algn="l" rtl="0" eaLnBrk="1" fontAlgn="base" hangingPunct="1"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accent2"/>
          </a:solidFill>
          <a:latin typeface="Tahoma" pitchFamily="34" charset="0"/>
          <a:cs typeface="+mn-cs"/>
        </a:defRPr>
      </a:lvl6pPr>
      <a:lvl7pPr marL="3008313" indent="-398463" algn="l" rtl="0" eaLnBrk="1" fontAlgn="base" hangingPunct="1"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accent2"/>
          </a:solidFill>
          <a:latin typeface="Tahoma" pitchFamily="34" charset="0"/>
          <a:cs typeface="+mn-cs"/>
        </a:defRPr>
      </a:lvl7pPr>
      <a:lvl8pPr marL="3465513" indent="-398463" algn="l" rtl="0" eaLnBrk="1" fontAlgn="base" hangingPunct="1"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accent2"/>
          </a:solidFill>
          <a:latin typeface="Tahoma" pitchFamily="34" charset="0"/>
          <a:cs typeface="+mn-cs"/>
        </a:defRPr>
      </a:lvl8pPr>
      <a:lvl9pPr marL="3922713" indent="-398463" algn="l" rtl="0" eaLnBrk="1" fontAlgn="base" hangingPunct="1"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accent2"/>
          </a:solidFill>
          <a:latin typeface="Tahoma" pitchFamily="34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590800"/>
            <a:ext cx="7931224" cy="990600"/>
          </a:xfrm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algn="ctr"/>
            <a:r>
              <a:rPr lang="en-US" sz="440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Chương 4</a:t>
            </a:r>
            <a:br>
              <a:rPr lang="en-US" sz="440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en-US" sz="440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CHƯƠNG TRÌNH CON</a:t>
            </a:r>
            <a:endParaRPr lang="vi-VN" sz="440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Khoa Hệ thống thông tin quản lý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623731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Hà Nội – 2013</a:t>
            </a:r>
            <a:endParaRPr lang="vi-VN" sz="2400"/>
          </a:p>
        </p:txBody>
      </p:sp>
    </p:spTree>
    <p:extLst>
      <p:ext uri="{BB962C8B-B14F-4D97-AF65-F5344CB8AC3E}">
        <p14:creationId xmlns:p14="http://schemas.microsoft.com/office/powerpoint/2010/main" xmlns="" val="16696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Các b</a:t>
            </a:r>
            <a:r>
              <a:rPr lang="vi-VN" smtClean="0"/>
              <a:t>ướ</a:t>
            </a:r>
            <a:r>
              <a:rPr lang="en-US" smtClean="0"/>
              <a:t>c viết hàm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Cần xác </a:t>
            </a:r>
            <a:r>
              <a:rPr lang="vi-VN"/>
              <a:t>đị</a:t>
            </a:r>
            <a:r>
              <a:rPr lang="en-US"/>
              <a:t>nh các thông tin sau </a:t>
            </a:r>
            <a:r>
              <a:rPr lang="vi-VN"/>
              <a:t>đâ</a:t>
            </a:r>
            <a:r>
              <a:rPr lang="en-US"/>
              <a:t>y:</a:t>
            </a:r>
          </a:p>
          <a:p>
            <a:pPr lvl="1">
              <a:defRPr/>
            </a:pPr>
            <a:r>
              <a:rPr lang="en-US" smtClean="0"/>
              <a:t>Tên hàm.</a:t>
            </a:r>
          </a:p>
          <a:p>
            <a:pPr lvl="1">
              <a:defRPr/>
            </a:pPr>
            <a:r>
              <a:rPr lang="en-US" smtClean="0"/>
              <a:t>Hàm sẽ thực hiện công việc gì.</a:t>
            </a:r>
          </a:p>
          <a:p>
            <a:pPr lvl="1">
              <a:defRPr/>
            </a:pPr>
            <a:r>
              <a:rPr lang="en-US" smtClean="0"/>
              <a:t>Các </a:t>
            </a:r>
            <a:r>
              <a:rPr lang="vi-VN" smtClean="0"/>
              <a:t>đ</a:t>
            </a:r>
            <a:r>
              <a:rPr lang="en-US" smtClean="0"/>
              <a:t>ầu vào (nếu có).</a:t>
            </a:r>
          </a:p>
          <a:p>
            <a:pPr lvl="1">
              <a:defRPr/>
            </a:pPr>
            <a:r>
              <a:rPr lang="en-US" smtClean="0"/>
              <a:t>Đầu ra (nếu có).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8625-A876-4DBD-B0A6-585151601313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gray">
          <a:xfrm>
            <a:off x="3684984" y="3840832"/>
            <a:ext cx="2543200" cy="1676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Tên hàm</a:t>
            </a:r>
          </a:p>
          <a:p>
            <a:pPr algn="ctr">
              <a:defRPr/>
            </a:pPr>
            <a:endParaRPr lang="en-US" sz="2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000">
              <a:solidFill>
                <a:schemeClr val="tx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22784" y="4145632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22784" y="4679032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322784" y="5212432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79984" y="3764632"/>
            <a:ext cx="13532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Đầu vào 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79984" y="4298032"/>
            <a:ext cx="13532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Đầu vào 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79984" y="4831432"/>
            <a:ext cx="13532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Đầu vào n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228184" y="4679032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280409" y="4253026"/>
            <a:ext cx="19639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Đầu ra (nếu có)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23928" y="4509120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/>
              <a:t>Các công việc</a:t>
            </a:r>
          </a:p>
          <a:p>
            <a:pPr algn="ctr"/>
            <a:r>
              <a:rPr lang="en-US" sz="2400"/>
              <a:t>sẽ thực hiện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10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79777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Ví dụ về hàm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Ví dụ 1</a:t>
            </a:r>
          </a:p>
          <a:p>
            <a:pPr lvl="1">
              <a:defRPr/>
            </a:pPr>
            <a:r>
              <a:rPr lang="en-US" smtClean="0">
                <a:solidFill>
                  <a:srgbClr val="FF0000"/>
                </a:solidFill>
              </a:rPr>
              <a:t>Tên hàm:</a:t>
            </a:r>
            <a:r>
              <a:rPr lang="en-US" smtClean="0"/>
              <a:t> XuatTong</a:t>
            </a:r>
          </a:p>
          <a:p>
            <a:pPr lvl="1">
              <a:defRPr/>
            </a:pPr>
            <a:r>
              <a:rPr lang="en-US" smtClean="0">
                <a:solidFill>
                  <a:srgbClr val="FF0000"/>
                </a:solidFill>
              </a:rPr>
              <a:t>Công việc: </a:t>
            </a:r>
            <a:r>
              <a:rPr lang="en-US" smtClean="0"/>
              <a:t>tính và xuất tổng 2 số nguyên</a:t>
            </a:r>
          </a:p>
          <a:p>
            <a:pPr lvl="1">
              <a:defRPr/>
            </a:pPr>
            <a:r>
              <a:rPr lang="en-US" smtClean="0">
                <a:solidFill>
                  <a:srgbClr val="FF0000"/>
                </a:solidFill>
              </a:rPr>
              <a:t>Đầu vào: </a:t>
            </a:r>
            <a:r>
              <a:rPr lang="en-US" smtClean="0"/>
              <a:t>hai số nguyên x và y</a:t>
            </a:r>
          </a:p>
          <a:p>
            <a:pPr lvl="1">
              <a:defRPr/>
            </a:pPr>
            <a:r>
              <a:rPr lang="en-US" smtClean="0">
                <a:solidFill>
                  <a:srgbClr val="FF0000"/>
                </a:solidFill>
              </a:rPr>
              <a:t>Đầu ra: </a:t>
            </a:r>
            <a:r>
              <a:rPr lang="en-US" smtClean="0"/>
              <a:t>không có</a:t>
            </a:r>
            <a:endParaRPr lang="en-US" baseline="300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1CE4-1984-4687-9464-47A2D7190354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sp>
        <p:nvSpPr>
          <p:cNvPr id="5" name="Rounded Rectangle 4"/>
          <p:cNvSpPr/>
          <p:nvPr/>
        </p:nvSpPr>
        <p:spPr>
          <a:xfrm>
            <a:off x="685800" y="3717032"/>
            <a:ext cx="152400" cy="1905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3717032"/>
            <a:ext cx="7010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void XuatTong(int x, int y)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int s;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s = x + y;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printf(“%d cong %d bang %d”, x, y, s);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0" y="3793232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676400" y="3793232"/>
            <a:ext cx="1219200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3048000" y="3793232"/>
            <a:ext cx="1828800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0" y="4402832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0" y="4707632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0" y="5012432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0" y="4098032"/>
            <a:ext cx="9128125" cy="15240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914400" y="3793232"/>
            <a:ext cx="609600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11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26785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4" grpId="1" animBg="1"/>
      <p:bldP spid="15" grpId="0" animBg="1"/>
      <p:bldP spid="1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Ví dụ về </a:t>
            </a:r>
            <a:r>
              <a:rPr lang="en-US" smtClean="0"/>
              <a:t>hàm (tt)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Ví dụ 2</a:t>
            </a:r>
          </a:p>
          <a:p>
            <a:pPr lvl="1">
              <a:defRPr/>
            </a:pPr>
            <a:r>
              <a:rPr lang="en-US" smtClean="0">
                <a:solidFill>
                  <a:srgbClr val="FF0000"/>
                </a:solidFill>
              </a:rPr>
              <a:t>Tên hàm: </a:t>
            </a:r>
            <a:r>
              <a:rPr lang="en-US" smtClean="0"/>
              <a:t>TinhTong</a:t>
            </a:r>
          </a:p>
          <a:p>
            <a:pPr lvl="1">
              <a:defRPr/>
            </a:pPr>
            <a:r>
              <a:rPr lang="en-US" smtClean="0">
                <a:solidFill>
                  <a:srgbClr val="FF0000"/>
                </a:solidFill>
              </a:rPr>
              <a:t>Công việc: </a:t>
            </a:r>
            <a:r>
              <a:rPr lang="en-US" smtClean="0"/>
              <a:t>tính và trả về tổng 2 số nguyên</a:t>
            </a:r>
          </a:p>
          <a:p>
            <a:pPr lvl="1">
              <a:defRPr/>
            </a:pPr>
            <a:r>
              <a:rPr lang="en-US" smtClean="0">
                <a:solidFill>
                  <a:srgbClr val="FF0000"/>
                </a:solidFill>
              </a:rPr>
              <a:t>Đầu vào: </a:t>
            </a:r>
            <a:r>
              <a:rPr lang="en-US" smtClean="0"/>
              <a:t>hai số nguyên x và y</a:t>
            </a:r>
          </a:p>
          <a:p>
            <a:pPr lvl="1">
              <a:defRPr/>
            </a:pPr>
            <a:r>
              <a:rPr lang="en-US" smtClean="0">
                <a:solidFill>
                  <a:srgbClr val="FF0000"/>
                </a:solidFill>
              </a:rPr>
              <a:t>Đầu ra: </a:t>
            </a:r>
            <a:r>
              <a:rPr lang="en-US" smtClean="0"/>
              <a:t>một số nguyên có giá trị x + y</a:t>
            </a:r>
            <a:endParaRPr lang="en-US" baseline="300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0B5-D30F-4353-91A3-939B3A45B048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sp>
        <p:nvSpPr>
          <p:cNvPr id="15" name="Rounded Rectangle 14"/>
          <p:cNvSpPr/>
          <p:nvPr/>
        </p:nvSpPr>
        <p:spPr>
          <a:xfrm>
            <a:off x="685800" y="3645024"/>
            <a:ext cx="152400" cy="1905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38200" y="3645024"/>
            <a:ext cx="7010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int TinhTong(int x, int y)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int s;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s = x + y;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return s;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7" name="Rectangle 16"/>
          <p:cNvSpPr>
            <a:spLocks/>
          </p:cNvSpPr>
          <p:nvPr/>
        </p:nvSpPr>
        <p:spPr bwMode="auto">
          <a:xfrm>
            <a:off x="0" y="3721224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>
            <a:spLocks/>
          </p:cNvSpPr>
          <p:nvPr/>
        </p:nvSpPr>
        <p:spPr bwMode="auto">
          <a:xfrm>
            <a:off x="1524000" y="3721224"/>
            <a:ext cx="1219200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>
            <a:spLocks/>
          </p:cNvSpPr>
          <p:nvPr/>
        </p:nvSpPr>
        <p:spPr bwMode="auto">
          <a:xfrm>
            <a:off x="2895600" y="3721224"/>
            <a:ext cx="1828800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0" y="4330824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0" y="4635624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0" y="4940424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2"/>
          <p:cNvSpPr>
            <a:spLocks/>
          </p:cNvSpPr>
          <p:nvPr/>
        </p:nvSpPr>
        <p:spPr bwMode="auto">
          <a:xfrm>
            <a:off x="0" y="4026024"/>
            <a:ext cx="9128125" cy="15240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Rectangle 23"/>
          <p:cNvSpPr>
            <a:spLocks/>
          </p:cNvSpPr>
          <p:nvPr/>
        </p:nvSpPr>
        <p:spPr bwMode="auto">
          <a:xfrm>
            <a:off x="914400" y="3721224"/>
            <a:ext cx="457200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12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10084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3" grpId="1" animBg="1"/>
      <p:bldP spid="24" grpId="0" animBg="1"/>
      <p:bldP spid="2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Ví dụ về hàm (tt)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Ví dụ 3</a:t>
            </a:r>
          </a:p>
          <a:p>
            <a:pPr lvl="1">
              <a:defRPr/>
            </a:pPr>
            <a:r>
              <a:rPr lang="en-US" smtClean="0">
                <a:solidFill>
                  <a:srgbClr val="FF0000"/>
                </a:solidFill>
              </a:rPr>
              <a:t>Tên hàm: </a:t>
            </a:r>
            <a:r>
              <a:rPr lang="en-US" smtClean="0"/>
              <a:t>NhapXuatTong</a:t>
            </a:r>
          </a:p>
          <a:p>
            <a:pPr lvl="1">
              <a:defRPr/>
            </a:pPr>
            <a:r>
              <a:rPr lang="en-US" smtClean="0">
                <a:solidFill>
                  <a:srgbClr val="FF0000"/>
                </a:solidFill>
              </a:rPr>
              <a:t>Công việc: </a:t>
            </a:r>
            <a:r>
              <a:rPr lang="en-US" smtClean="0"/>
              <a:t>nhập và xuất tổng 2 số nguyên</a:t>
            </a:r>
          </a:p>
          <a:p>
            <a:pPr lvl="1">
              <a:defRPr/>
            </a:pPr>
            <a:r>
              <a:rPr lang="en-US" smtClean="0">
                <a:solidFill>
                  <a:srgbClr val="FF0000"/>
                </a:solidFill>
              </a:rPr>
              <a:t>Đầu vào: </a:t>
            </a:r>
            <a:r>
              <a:rPr lang="en-US" smtClean="0"/>
              <a:t>không có</a:t>
            </a:r>
          </a:p>
          <a:p>
            <a:pPr lvl="1">
              <a:defRPr/>
            </a:pPr>
            <a:r>
              <a:rPr lang="en-US" smtClean="0">
                <a:solidFill>
                  <a:srgbClr val="FF0000"/>
                </a:solidFill>
              </a:rPr>
              <a:t>Đầu ra: </a:t>
            </a:r>
            <a:r>
              <a:rPr lang="en-US" smtClean="0"/>
              <a:t>không có</a:t>
            </a:r>
            <a:endParaRPr lang="en-US" baseline="300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BDCB-1448-4C21-8C59-BFE714B8B1EB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sp>
        <p:nvSpPr>
          <p:cNvPr id="15" name="Rounded Rectangle 14"/>
          <p:cNvSpPr/>
          <p:nvPr/>
        </p:nvSpPr>
        <p:spPr>
          <a:xfrm>
            <a:off x="685800" y="3645024"/>
            <a:ext cx="152400" cy="2209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38200" y="3645024"/>
            <a:ext cx="75438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void NhapXuatTong()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int x, y;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printf(“Nhap 2 so nguyen: ”);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scanf(“%d%d”, &amp;x, &amp;y);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printf(“%d cong %d bang %d”, x, y, x + y);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7" name="Rectangle 16"/>
          <p:cNvSpPr>
            <a:spLocks/>
          </p:cNvSpPr>
          <p:nvPr/>
        </p:nvSpPr>
        <p:spPr bwMode="auto">
          <a:xfrm>
            <a:off x="0" y="3721224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>
            <a:spLocks/>
          </p:cNvSpPr>
          <p:nvPr/>
        </p:nvSpPr>
        <p:spPr bwMode="auto">
          <a:xfrm>
            <a:off x="1676400" y="3721224"/>
            <a:ext cx="1828800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0" y="4330824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0" y="4635624"/>
            <a:ext cx="9128125" cy="6096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0" y="5245224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2"/>
          <p:cNvSpPr>
            <a:spLocks/>
          </p:cNvSpPr>
          <p:nvPr/>
        </p:nvSpPr>
        <p:spPr bwMode="auto">
          <a:xfrm>
            <a:off x="0" y="4026024"/>
            <a:ext cx="9128125" cy="1828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914400" y="3721224"/>
            <a:ext cx="685800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13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64018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3" grpId="1" animBg="1"/>
      <p:bldP spid="14" grpId="0" animBg="1"/>
      <p:bldP spid="1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Một số quy tắc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Tham số thực sự và tham số hình </a:t>
            </a:r>
            <a:r>
              <a:rPr lang="vi-VN" smtClean="0"/>
              <a:t>thức</a:t>
            </a:r>
            <a:endParaRPr lang="en-US" smtClean="0"/>
          </a:p>
          <a:p>
            <a:pPr lvl="1"/>
            <a:r>
              <a:rPr lang="en-US" smtClean="0"/>
              <a:t>Tham số hình thức: tham số dùng khi khai báo</a:t>
            </a:r>
          </a:p>
          <a:p>
            <a:pPr lvl="1"/>
            <a:r>
              <a:rPr lang="en-US" smtClean="0"/>
              <a:t>Tham số thực sự: </a:t>
            </a:r>
            <a:r>
              <a:rPr lang="en-US"/>
              <a:t>tham số được cung cấp cho hàm khi được sử </a:t>
            </a:r>
            <a:r>
              <a:rPr lang="en-US" smtClean="0"/>
              <a:t>dụng</a:t>
            </a:r>
          </a:p>
          <a:p>
            <a:pPr lvl="1"/>
            <a:r>
              <a:rPr lang="en-US" smtClean="0"/>
              <a:t>Tham số thực sự có thể là một biểu thức còn tham số hình thức thì không thể là một biểu thức</a:t>
            </a:r>
          </a:p>
          <a:p>
            <a:pPr>
              <a:spcBef>
                <a:spcPts val="300"/>
              </a:spcBef>
            </a:pPr>
            <a:r>
              <a:rPr lang="en-US" smtClean="0"/>
              <a:t>Lệnh return</a:t>
            </a:r>
          </a:p>
          <a:p>
            <a:pPr lvl="1"/>
            <a:r>
              <a:rPr lang="en-US" smtClean="0"/>
              <a:t>Tương đương lệnh </a:t>
            </a:r>
            <a:r>
              <a:rPr lang="en-US" sz="22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&lt;Tên hàm&gt; = &lt;Giá trị&gt;</a:t>
            </a:r>
          </a:p>
          <a:p>
            <a:pPr lvl="1"/>
            <a:r>
              <a:rPr lang="en-US"/>
              <a:t>r</a:t>
            </a:r>
            <a:r>
              <a:rPr lang="en-US" smtClean="0"/>
              <a:t>eturn có thể trả lại giá trị cả một biểu thức</a:t>
            </a:r>
          </a:p>
          <a:p>
            <a:pPr marL="471487" lvl="1" indent="0"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Ví dụ: </a:t>
            </a:r>
            <a:r>
              <a:rPr lang="en-US" sz="2000" b="1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x*x + b*x + c</a:t>
            </a:r>
          </a:p>
          <a:p>
            <a:pPr lvl="1"/>
            <a:r>
              <a:rPr lang="en-US"/>
              <a:t>r</a:t>
            </a:r>
            <a:r>
              <a:rPr lang="en-US" smtClean="0"/>
              <a:t>eturn có thể xuất hiện nhiều lần trong hàm</a:t>
            </a:r>
          </a:p>
          <a:p>
            <a:pPr marL="0" indent="0">
              <a:buNone/>
            </a:pP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Ví dụ: if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(s&gt;0)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(s); </a:t>
            </a:r>
            <a:endParaRPr lang="en-US" sz="200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else</a:t>
            </a:r>
            <a:r>
              <a:rPr lang="en-US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(-s);</a:t>
            </a:r>
            <a:endParaRPr lang="vi-VN" sz="200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mtClean="0"/>
          </a:p>
          <a:p>
            <a:pPr marL="909637" lvl="2" indent="0">
              <a:buNone/>
            </a:pPr>
            <a:r>
              <a:rPr lang="en-US" smtClean="0"/>
              <a:t>;</a:t>
            </a:r>
          </a:p>
          <a:p>
            <a:pPr marL="909637" lvl="2" indent="0">
              <a:buNone/>
            </a:pPr>
            <a:r>
              <a:rPr lang="en-US"/>
              <a:t>	</a:t>
            </a:r>
            <a:endParaRPr lang="en-US" smtClean="0"/>
          </a:p>
          <a:p>
            <a:pPr lvl="1"/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E18C-85AB-4466-BB1C-A3852C66C3AF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14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63509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5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Một số quy tắc (tt)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Hàm không trả lại giá trị</a:t>
            </a:r>
          </a:p>
          <a:p>
            <a:pPr lvl="1"/>
            <a:r>
              <a:rPr lang="en-US" smtClean="0"/>
              <a:t>Dùng từ khoá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mtClean="0"/>
              <a:t> để khai báo (Ví dụ 1)</a:t>
            </a:r>
          </a:p>
          <a:p>
            <a:r>
              <a:rPr lang="en-US" smtClean="0"/>
              <a:t>Hàm không có tham số</a:t>
            </a:r>
          </a:p>
          <a:p>
            <a:pPr lvl="1"/>
            <a:r>
              <a:rPr lang="en-US" smtClean="0"/>
              <a:t>Khai báo: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Tên_hàm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mtClean="0"/>
              <a:t>Ví dụ: Nhập số nguyên, trả về giá trị số nhập vào</a:t>
            </a:r>
            <a:endParaRPr lang="en-US"/>
          </a:p>
          <a:p>
            <a:endParaRPr lang="en-US" smtClean="0"/>
          </a:p>
          <a:p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FBA1-C278-46EA-9C64-B7307A9BC0DC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76672" y="3645024"/>
            <a:ext cx="7543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Nhap()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>
              <a:spcAft>
                <a:spcPts val="0"/>
              </a:spcAft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latin typeface="Courier New"/>
                <a:ea typeface="Times New Roman"/>
              </a:rPr>
              <a:t>int</a:t>
            </a:r>
            <a:r>
              <a:rPr lang="en-US" sz="2000" smtClean="0">
                <a:latin typeface="Courier New"/>
                <a:ea typeface="Times New Roman"/>
              </a:rPr>
              <a:t> </a:t>
            </a:r>
            <a:r>
              <a:rPr lang="en-US" sz="2000">
                <a:latin typeface="Courier New"/>
                <a:ea typeface="Times New Roman"/>
              </a:rPr>
              <a:t>n;</a:t>
            </a:r>
            <a:endParaRPr lang="vi-VN" sz="2400">
              <a:latin typeface="Times New Roman"/>
              <a:ea typeface="Times New Roman"/>
            </a:endParaRPr>
          </a:p>
          <a:p>
            <a:pPr marL="457200" algn="just">
              <a:spcAft>
                <a:spcPts val="0"/>
              </a:spcAft>
            </a:pPr>
            <a:r>
              <a:rPr lang="en-US" sz="2000">
                <a:latin typeface="Courier New"/>
                <a:ea typeface="Times New Roman"/>
              </a:rPr>
              <a:t>   printf(“Nhap mot so nguyen: ”);</a:t>
            </a:r>
            <a:endParaRPr lang="vi-VN" sz="240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000">
                <a:latin typeface="Courier New"/>
                <a:ea typeface="Times New Roman"/>
              </a:rPr>
              <a:t>    </a:t>
            </a:r>
            <a:r>
              <a:rPr lang="en-US" sz="2000" smtClean="0">
                <a:latin typeface="Courier New"/>
                <a:ea typeface="Times New Roman"/>
              </a:rPr>
              <a:t>	scanf</a:t>
            </a:r>
            <a:r>
              <a:rPr lang="en-US" sz="2000">
                <a:latin typeface="Courier New"/>
                <a:ea typeface="Times New Roman"/>
              </a:rPr>
              <a:t>(“%d”, &amp;n);</a:t>
            </a:r>
            <a:endParaRPr lang="vi-VN" sz="2400">
              <a:latin typeface="Times New Roman"/>
              <a:ea typeface="Times New Roman"/>
            </a:endParaRPr>
          </a:p>
          <a:p>
            <a:r>
              <a:rPr lang="en-US" sz="2000">
                <a:latin typeface="Courier New"/>
                <a:ea typeface="Times New Roman"/>
              </a:rPr>
              <a:t>    </a:t>
            </a:r>
            <a:r>
              <a:rPr lang="en-US" sz="2000" smtClean="0">
                <a:latin typeface="Courier New"/>
                <a:ea typeface="Times New Roman"/>
              </a:rPr>
              <a:t>	</a:t>
            </a:r>
            <a:r>
              <a:rPr lang="en-US" sz="2000" b="1" smtClean="0">
                <a:latin typeface="Courier New"/>
                <a:ea typeface="Times New Roman"/>
              </a:rPr>
              <a:t>return</a:t>
            </a:r>
            <a:r>
              <a:rPr lang="en-US" sz="2000" smtClean="0">
                <a:latin typeface="Courier New"/>
                <a:ea typeface="Times New Roman"/>
              </a:rPr>
              <a:t> </a:t>
            </a:r>
            <a:r>
              <a:rPr lang="en-US" sz="2000">
                <a:latin typeface="Courier New"/>
                <a:ea typeface="Times New Roman"/>
              </a:rPr>
              <a:t>n</a:t>
            </a:r>
            <a:r>
              <a:rPr lang="en-US" sz="2000" smtClean="0">
                <a:latin typeface="Courier New"/>
                <a:ea typeface="Times New Roman"/>
              </a:rPr>
              <a:t>;</a:t>
            </a:r>
          </a:p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35224" y="3645024"/>
            <a:ext cx="152400" cy="2209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0" y="3721224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5052" y="4214338"/>
            <a:ext cx="9128125" cy="1014861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-4907" y="5229200"/>
            <a:ext cx="9128125" cy="296415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15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6879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Một số quy tắc (tt)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Hàm </a:t>
            </a:r>
            <a:r>
              <a:rPr lang="vi-VN"/>
              <a:t>phải được khai báo và định nghĩa trước khi sử dụng và thường đặt ở trên hàm chính (hàm main</a:t>
            </a:r>
            <a:r>
              <a:rPr lang="vi-VN" smtClean="0"/>
              <a:t>).</a:t>
            </a:r>
            <a:endParaRPr lang="en-US" smtClean="0"/>
          </a:p>
          <a:p>
            <a:r>
              <a:rPr lang="en-US" smtClean="0"/>
              <a:t>Ví dụ:</a:t>
            </a:r>
          </a:p>
          <a:p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185B-CEDB-44CF-814B-81ABD8BF27D2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59632" y="3086958"/>
            <a:ext cx="72008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Tong(int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b)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{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a + b;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main()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{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a = 2912, b = 1706;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sum = Tong(a, b);	/* Loi goi ham */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vi-VN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539750" y="457200"/>
            <a:ext cx="11113" cy="14288"/>
          </a:xfrm>
          <a:prstGeom prst="rect">
            <a:avLst/>
          </a:prstGeom>
          <a:solidFill>
            <a:srgbClr val="7E7E7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-6215" y="3109018"/>
            <a:ext cx="9128125" cy="1256086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-9959" y="5229200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035224" y="3109018"/>
            <a:ext cx="152400" cy="24249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16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20282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0" grpId="1" animBg="1"/>
      <p:bldP spid="11" grpId="0" animBg="1"/>
      <p:bldP spid="1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Một số quy tắc (tt)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Thông thường, trước hàm main ta chỉ xác định tên hàm, các tham số và giá trị trả </a:t>
            </a:r>
            <a:r>
              <a:rPr lang="en-US" smtClean="0"/>
              <a:t>về,  phần </a:t>
            </a:r>
            <a:r>
              <a:rPr lang="en-US"/>
              <a:t>định nghĩa </a:t>
            </a:r>
            <a:r>
              <a:rPr lang="en-US" smtClean="0"/>
              <a:t>sẽ </a:t>
            </a:r>
            <a:r>
              <a:rPr lang="en-US"/>
              <a:t>được đưa xuống dưới cùng. Phần </a:t>
            </a:r>
            <a:r>
              <a:rPr lang="en-US" smtClean="0"/>
              <a:t>này </a:t>
            </a:r>
            <a:r>
              <a:rPr lang="en-US"/>
              <a:t>được gọi là </a:t>
            </a:r>
            <a:r>
              <a:rPr lang="en-US">
                <a:solidFill>
                  <a:srgbClr val="FF0000"/>
                </a:solidFill>
              </a:rPr>
              <a:t>nguyên mẫu hàm </a:t>
            </a:r>
            <a:r>
              <a:rPr lang="en-US"/>
              <a:t>(</a:t>
            </a:r>
            <a:r>
              <a:rPr lang="en-US">
                <a:solidFill>
                  <a:srgbClr val="FF0000"/>
                </a:solidFill>
              </a:rPr>
              <a:t>function prototype</a:t>
            </a:r>
            <a:r>
              <a:rPr lang="en-US" smtClean="0"/>
              <a:t>).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567E-00CF-4E93-B6D5-8BE2DA8E5AE8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0290" y="3519006"/>
            <a:ext cx="787419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Tong(int a, int b)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;	// prototype ham Tong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void main()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{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int a = 2912, b = 1706;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int sum =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Tong(a, b)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;	/* Loi goi ham */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Tong(int a, int b)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	/* Mo ta ham tong */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{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return a + b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720725" y="0"/>
            <a:ext cx="9525" cy="14288"/>
          </a:xfrm>
          <a:prstGeom prst="rect">
            <a:avLst/>
          </a:prstGeom>
          <a:solidFill>
            <a:srgbClr val="7E7E7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1067" y="3539788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8353" y="4797767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937" y="5445224"/>
            <a:ext cx="9128125" cy="936104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99592" y="3501008"/>
            <a:ext cx="152400" cy="28042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17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76586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Một số ví dụ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Ví dụ 1: Chuyển chữ thường thành chữ hoa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033A-3BE6-48CC-BA1F-F5A73C1323CE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971600" y="1556792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latin typeface="Courier New" pitchFamily="49" charset="0"/>
                <a:cs typeface="Courier New" pitchFamily="49" charset="0"/>
              </a:rPr>
              <a:t>#include &lt;stdio.h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chuyen_thanh_chu_hoa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)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{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’a’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&lt;=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’z’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)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‘A’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a’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);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main()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thuong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hoa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2000">
                <a:latin typeface="Courier New" pitchFamily="49" charset="0"/>
                <a:cs typeface="Courier New" pitchFamily="49" charset="0"/>
              </a:rPr>
              <a:t>printf(“Nhap vao mot ki tu: “);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fr-FR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scanf(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“%c”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thuong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);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hoa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chuyen_thanh_chu_hoa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thuong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);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printf(“\nChu hoa tuong ung la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:%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c\n”,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hoa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getch();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-34620" y="2132855"/>
            <a:ext cx="9128125" cy="1831845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-18579" y="4077072"/>
            <a:ext cx="9128125" cy="2016223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11560" y="1764098"/>
            <a:ext cx="152400" cy="45452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18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73872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animBg="1"/>
      <p:bldP spid="8" grpId="1" animBg="1"/>
      <p:bldP spid="10" grpId="0" animBg="1"/>
      <p:bldP spid="1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Một số ví </a:t>
            </a:r>
            <a:r>
              <a:rPr lang="en-US" smtClean="0"/>
              <a:t>dụ (tt)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Ví dụ 2: Tính giai thừa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1D30-6570-4373-B399-8B09DA90A9F0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899592" y="1628800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latin typeface="Courier New" pitchFamily="49" charset="0"/>
                <a:cs typeface="Courier New" pitchFamily="49" charset="0"/>
              </a:rPr>
              <a:t>#include &lt;stdio.h&gt;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giai_thua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)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{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int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gt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=1;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&gt;1)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=2;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sz="200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++)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gt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*=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gt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);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main()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{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n;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printf(“Nhap n = “); scanf(“%d”,&amp;</a:t>
            </a:r>
            <a:r>
              <a:rPr lang="en-US" sz="200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);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printf(“\n %d! = %ld\n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”,n,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giai_thua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));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-34620" y="1988840"/>
            <a:ext cx="9128125" cy="2448272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-36512" y="4428727"/>
            <a:ext cx="9128125" cy="1909053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20616" y="1665500"/>
            <a:ext cx="152400" cy="46722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19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41644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animBg="1"/>
      <p:bldP spid="8" grpId="1" animBg="1"/>
      <p:bldP spid="9" grpId="0" animBg="1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5387-B085-4D3A-8520-131508488FF5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2</a:t>
            </a:fld>
            <a:r>
              <a:rPr lang="vi-VN" smtClean="0"/>
              <a:t>/43</a:t>
            </a:r>
            <a:endParaRPr lang="vi-V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2238" y="-43133"/>
            <a:ext cx="4348162" cy="619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4.3 Tầm tác dụng của biến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Các loại biến</a:t>
            </a:r>
            <a:endParaRPr lang="en-US"/>
          </a:p>
          <a:p>
            <a:pPr lvl="1">
              <a:defRPr/>
            </a:pPr>
            <a:r>
              <a:rPr lang="en-US" smtClean="0">
                <a:solidFill>
                  <a:srgbClr val="FF0000"/>
                </a:solidFill>
              </a:rPr>
              <a:t>Toàn cục: </a:t>
            </a:r>
            <a:r>
              <a:rPr lang="en-US" smtClean="0"/>
              <a:t>khai báo trong ngoài tất cả các hàm và có tác dụng lên toàn bộ ch</a:t>
            </a:r>
            <a:r>
              <a:rPr lang="vi-VN" smtClean="0"/>
              <a:t>ươ</a:t>
            </a:r>
            <a:r>
              <a:rPr lang="en-US" smtClean="0"/>
              <a:t>ng trình.</a:t>
            </a:r>
          </a:p>
          <a:p>
            <a:pPr lvl="1">
              <a:defRPr/>
            </a:pPr>
            <a:r>
              <a:rPr lang="en-US" smtClean="0">
                <a:solidFill>
                  <a:srgbClr val="FF0000"/>
                </a:solidFill>
              </a:rPr>
              <a:t>Cục bộ: </a:t>
            </a:r>
            <a:r>
              <a:rPr lang="en-US" smtClean="0"/>
              <a:t>khai báo trong hàm hoặc khối </a:t>
            </a:r>
            <a:r>
              <a:rPr lang="en-US" smtClean="0">
                <a:solidFill>
                  <a:srgbClr val="FF0000"/>
                </a:solidFill>
              </a:rPr>
              <a:t>{ }</a:t>
            </a:r>
            <a:r>
              <a:rPr lang="en-US" smtClean="0"/>
              <a:t> và chỉ có tác dụng trong bản thân hàm hoặc khối </a:t>
            </a:r>
            <a:r>
              <a:rPr lang="vi-VN" smtClean="0"/>
              <a:t>đó</a:t>
            </a:r>
            <a:r>
              <a:rPr lang="en-US" smtClean="0"/>
              <a:t> (kể cả khối con nó). Biến cục bộ sẽ bị xóa khỏi bộ nhớ khi kết thúc khối khai báo nó.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9F6C-8811-4B4D-BE6A-FCFF8AE5C614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827584" y="3970799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latin typeface="Courier New" pitchFamily="49" charset="0"/>
                <a:cs typeface="Courier New" pitchFamily="49" charset="0"/>
              </a:rPr>
              <a:t>#include &lt;stdio.h&gt;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fr-FR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i; /*Bien toan cuc */</a:t>
            </a:r>
            <a:endParaRPr lang="vi-VN" sz="200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2000">
                <a:latin typeface="Courier New" pitchFamily="49" charset="0"/>
                <a:cs typeface="Courier New" pitchFamily="49" charset="0"/>
              </a:rPr>
              <a:t>main()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fr-FR" sz="2000" smtClean="0">
                <a:latin typeface="Courier New" pitchFamily="49" charset="0"/>
                <a:cs typeface="Courier New" pitchFamily="49" charset="0"/>
              </a:rPr>
              <a:t>{ … }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fr-FR" sz="2000">
                <a:latin typeface="Courier New" pitchFamily="49" charset="0"/>
                <a:cs typeface="Courier New" pitchFamily="49" charset="0"/>
              </a:rPr>
              <a:t>void thi_du()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fr-FR" sz="2000">
                <a:latin typeface="Courier New" pitchFamily="49" charset="0"/>
                <a:cs typeface="Courier New" pitchFamily="49" charset="0"/>
              </a:rPr>
              <a:t>{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fr-FR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m=3; /*Bien cuc bo */</a:t>
            </a:r>
            <a:endParaRPr lang="vi-VN" sz="200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}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-8059" y="4293096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-9959" y="5805264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83568" y="4077072"/>
            <a:ext cx="152400" cy="2304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20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41504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animBg="1"/>
      <p:bldP spid="8" grpId="1" animBg="1"/>
      <p:bldP spid="9" grpId="0" animBg="1"/>
      <p:bldP spid="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Tầm tác dụng của biến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375E-5FB0-4D0F-834D-CF30DC8F4C84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sp>
        <p:nvSpPr>
          <p:cNvPr id="6" name="Rounded Rectangle 5"/>
          <p:cNvSpPr/>
          <p:nvPr/>
        </p:nvSpPr>
        <p:spPr>
          <a:xfrm>
            <a:off x="762000" y="1124744"/>
            <a:ext cx="152400" cy="51845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1600" y="1124744"/>
            <a:ext cx="7762056" cy="532453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a;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int main()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{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a0;</a:t>
            </a:r>
            <a:endParaRPr lang="vi-VN" sz="200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	…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int x,i;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int ham1()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{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a1;</a:t>
            </a:r>
            <a:endParaRPr lang="vi-VN" sz="200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…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int ham2()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{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a2;</a:t>
            </a:r>
            <a:endParaRPr lang="vi-VN" sz="200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…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}</a:t>
            </a:r>
            <a:endParaRPr lang="vi-VN"/>
          </a:p>
        </p:txBody>
      </p:sp>
      <p:sp>
        <p:nvSpPr>
          <p:cNvPr id="13" name="Rectangle 12"/>
          <p:cNvSpPr/>
          <p:nvPr/>
        </p:nvSpPr>
        <p:spPr>
          <a:xfrm>
            <a:off x="971600" y="1484784"/>
            <a:ext cx="7546032" cy="1512168"/>
          </a:xfrm>
          <a:prstGeom prst="rect">
            <a:avLst/>
          </a:prstGeom>
          <a:solidFill>
            <a:srgbClr val="99CCFF">
              <a:alpha val="3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Rectangle 17"/>
          <p:cNvSpPr/>
          <p:nvPr/>
        </p:nvSpPr>
        <p:spPr>
          <a:xfrm>
            <a:off x="971600" y="3284983"/>
            <a:ext cx="7546032" cy="1512168"/>
          </a:xfrm>
          <a:prstGeom prst="rect">
            <a:avLst/>
          </a:prstGeom>
          <a:solidFill>
            <a:srgbClr val="99CCFF">
              <a:alpha val="3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Rectangle 18"/>
          <p:cNvSpPr/>
          <p:nvPr/>
        </p:nvSpPr>
        <p:spPr>
          <a:xfrm>
            <a:off x="983738" y="4797151"/>
            <a:ext cx="7546032" cy="1512168"/>
          </a:xfrm>
          <a:prstGeom prst="rect">
            <a:avLst/>
          </a:prstGeom>
          <a:solidFill>
            <a:srgbClr val="99CCFF">
              <a:alpha val="3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21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87025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8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Chú ý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Cấp </a:t>
            </a:r>
            <a:r>
              <a:rPr lang="en-US"/>
              <a:t>phát bộ nhớ tĩnh cho biến cục </a:t>
            </a:r>
            <a:r>
              <a:rPr lang="en-US" smtClean="0"/>
              <a:t>bộ:</a:t>
            </a:r>
          </a:p>
          <a:p>
            <a:pPr marL="0" indent="0">
              <a:buNone/>
            </a:pPr>
            <a:r>
              <a:rPr lang="en-US" sz="2600" b="1" smtClean="0">
                <a:latin typeface="Courier New" pitchFamily="49" charset="0"/>
                <a:cs typeface="Courier New" pitchFamily="49" charset="0"/>
              </a:rPr>
              <a:t>	static</a:t>
            </a:r>
            <a:r>
              <a:rPr lang="en-US" sz="26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>
                <a:latin typeface="Courier New" pitchFamily="49" charset="0"/>
                <a:cs typeface="Courier New" pitchFamily="49" charset="0"/>
              </a:rPr>
              <a:t>&lt;tên kiểu&gt; &lt;tên biến</a:t>
            </a:r>
            <a:r>
              <a:rPr lang="en-US" sz="2600" smtClean="0">
                <a:latin typeface="Courier New" pitchFamily="49" charset="0"/>
                <a:cs typeface="Courier New" pitchFamily="49" charset="0"/>
              </a:rPr>
              <a:t>&gt;; </a:t>
            </a:r>
          </a:p>
          <a:p>
            <a:r>
              <a:rPr lang="en-US" smtClean="0"/>
              <a:t>Khai báo </a:t>
            </a:r>
            <a:r>
              <a:rPr lang="en-US"/>
              <a:t>kiểu bố trí ô nhớ </a:t>
            </a:r>
            <a:r>
              <a:rPr lang="en-US" smtClean="0"/>
              <a:t>cho biến int </a:t>
            </a:r>
            <a:r>
              <a:rPr lang="en-US"/>
              <a:t>nào đó được sử dụng rất nhiều </a:t>
            </a:r>
            <a:r>
              <a:rPr lang="en-US" smtClean="0"/>
              <a:t>là </a:t>
            </a:r>
            <a:r>
              <a:rPr lang="en-US"/>
              <a:t>kiểu bộ nhớ thanh ghi </a:t>
            </a:r>
            <a:r>
              <a:rPr lang="en-US" b="1"/>
              <a:t>register</a:t>
            </a:r>
            <a:r>
              <a:rPr lang="en-US"/>
              <a:t> để tăng tốc độ xử lý. Biến thanh ghi thường là các biến đếm trong một vòng lặp nào đó.</a:t>
            </a:r>
            <a:endParaRPr lang="vi-VN"/>
          </a:p>
          <a:p>
            <a:pPr lvl="1"/>
            <a:r>
              <a:rPr lang="fr-FR" b="1" i="1"/>
              <a:t>Ví dụ:</a:t>
            </a:r>
            <a:endParaRPr lang="vi-VN"/>
          </a:p>
          <a:p>
            <a:pPr marL="0" indent="976313">
              <a:buNone/>
            </a:pPr>
            <a:r>
              <a:rPr lang="fr-FR" sz="2400">
                <a:latin typeface="Courier New" pitchFamily="49" charset="0"/>
                <a:cs typeface="Courier New" pitchFamily="49" charset="0"/>
              </a:rPr>
              <a:t>register int t;</a:t>
            </a:r>
            <a:endParaRPr lang="vi-VN" sz="2400">
              <a:latin typeface="Courier New" pitchFamily="49" charset="0"/>
              <a:cs typeface="Courier New" pitchFamily="49" charset="0"/>
            </a:endParaRPr>
          </a:p>
          <a:p>
            <a:pPr marL="0" indent="976313">
              <a:buNone/>
            </a:pPr>
            <a:r>
              <a:rPr lang="fr-FR" sz="2400">
                <a:latin typeface="Courier New" pitchFamily="49" charset="0"/>
                <a:cs typeface="Courier New" pitchFamily="49" charset="0"/>
              </a:rPr>
              <a:t>for (t=0; t&lt;1000; t++) </a:t>
            </a:r>
            <a:endParaRPr lang="vi-VN" sz="2400">
              <a:latin typeface="Courier New" pitchFamily="49" charset="0"/>
              <a:cs typeface="Courier New" pitchFamily="49" charset="0"/>
            </a:endParaRPr>
          </a:p>
          <a:p>
            <a:pPr marL="0" indent="976313">
              <a:buNone/>
            </a:pPr>
            <a:r>
              <a:rPr lang="fr-FR" sz="2400">
                <a:latin typeface="Courier New" pitchFamily="49" charset="0"/>
                <a:cs typeface="Courier New" pitchFamily="49" charset="0"/>
              </a:rPr>
              <a:t>printf(“Lan goi thu %d”,t);</a:t>
            </a:r>
            <a:endParaRPr lang="vi-VN" sz="2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78B5-0C84-40AF-B755-4FBFAFD5F03C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22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126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4.4 Truyền tham số cho hàm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Trong C thực hiện truyền tham số theo một kiểu duy nhất: </a:t>
            </a:r>
            <a:r>
              <a:rPr lang="en-US" smtClean="0">
                <a:solidFill>
                  <a:srgbClr val="FF0000"/>
                </a:solidFill>
              </a:rPr>
              <a:t>truyền giá trị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F816-EF76-4380-8E60-1D09B9C675A6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755576" y="2052131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latin typeface="Courier New" pitchFamily="49" charset="0"/>
                <a:cs typeface="Courier New" pitchFamily="49" charset="0"/>
              </a:rPr>
              <a:t>#include &lt;stdio.h&gt;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hoan_vi(int a, int b);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/* prototype */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main()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n = 10, p=20;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printf(“Truoc khi goi ham: %d  %d\n”,n,p);</a:t>
            </a:r>
            <a:endParaRPr lang="vi-VN" sz="2000" b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hoan_vi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(n,p);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(“Sau khi goi ham: %d  %d\n”,n,p);</a:t>
            </a:r>
            <a:endParaRPr lang="vi-VN" sz="2000" b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2000">
                <a:latin typeface="Courier New" pitchFamily="49" charset="0"/>
                <a:cs typeface="Courier New" pitchFamily="49" charset="0"/>
              </a:rPr>
              <a:t>}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fr-FR" sz="2000" b="1">
                <a:latin typeface="Courier New" pitchFamily="49" charset="0"/>
                <a:cs typeface="Courier New" pitchFamily="49" charset="0"/>
              </a:rPr>
              <a:t>void</a:t>
            </a:r>
            <a:r>
              <a:rPr lang="fr-FR" sz="200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hoan_vi(int a, int b</a:t>
            </a:r>
            <a:r>
              <a:rPr lang="fr-FR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vi-VN" sz="200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200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fr-FR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2000" b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2000">
                <a:latin typeface="Courier New" pitchFamily="49" charset="0"/>
                <a:cs typeface="Courier New" pitchFamily="49" charset="0"/>
              </a:rPr>
              <a:t> t; 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fr-FR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printf(“Truoc khi hoan vi: %d  %d\n”,a,b);</a:t>
            </a:r>
            <a:endParaRPr lang="vi-VN" sz="2000" b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t=a; a=b; b=t;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printf(“Sau khi hoan vi: %d  %d\n”,a,b);</a:t>
            </a:r>
            <a:endParaRPr lang="vi-VN" sz="2000" b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0" y="2348880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-1" y="3268216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-3" y="5085184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1067" y="5733256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-5148" y="3947933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95536" y="2085504"/>
            <a:ext cx="152400" cy="42238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23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12396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Truyền tham số cho hàm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Truyền địa chỉ cho hàm</a:t>
            </a:r>
          </a:p>
          <a:p>
            <a:pPr lvl="1"/>
            <a:r>
              <a:rPr lang="en-US" b="1">
                <a:solidFill>
                  <a:srgbClr val="FF0000"/>
                </a:solidFill>
              </a:rPr>
              <a:t>*a </a:t>
            </a:r>
            <a:r>
              <a:rPr lang="en-US"/>
              <a:t>là </a:t>
            </a:r>
            <a:r>
              <a:rPr lang="en-US" smtClean="0">
                <a:solidFill>
                  <a:srgbClr val="FF0000"/>
                </a:solidFill>
              </a:rPr>
              <a:t>giá </a:t>
            </a:r>
            <a:r>
              <a:rPr lang="en-US">
                <a:solidFill>
                  <a:srgbClr val="FF0000"/>
                </a:solidFill>
              </a:rPr>
              <a:t>trị </a:t>
            </a:r>
            <a:r>
              <a:rPr lang="en-US"/>
              <a:t>được lưu trữ </a:t>
            </a:r>
            <a:r>
              <a:rPr lang="en-US" smtClean="0"/>
              <a:t>trong bộ </a:t>
            </a:r>
            <a:r>
              <a:rPr lang="en-US"/>
              <a:t>nhớ có địa chỉ </a:t>
            </a:r>
            <a:r>
              <a:rPr lang="en-US" b="1" smtClean="0">
                <a:solidFill>
                  <a:srgbClr val="FF0000"/>
                </a:solidFill>
              </a:rPr>
              <a:t>a</a:t>
            </a:r>
            <a:endParaRPr lang="vi-VN" smtClean="0"/>
          </a:p>
          <a:p>
            <a:pPr lvl="1"/>
            <a:r>
              <a:rPr lang="en-US" smtClean="0">
                <a:solidFill>
                  <a:srgbClr val="FF0000"/>
                </a:solidFill>
              </a:rPr>
              <a:t>&amp;a </a:t>
            </a:r>
            <a:r>
              <a:rPr lang="en-US" smtClean="0"/>
              <a:t>là </a:t>
            </a:r>
            <a:r>
              <a:rPr lang="en-US" smtClean="0">
                <a:solidFill>
                  <a:srgbClr val="FF0000"/>
                </a:solidFill>
              </a:rPr>
              <a:t>địa chỉ </a:t>
            </a:r>
            <a:r>
              <a:rPr lang="en-US" smtClean="0"/>
              <a:t>bộ nhớ chứa giá trị </a:t>
            </a:r>
            <a:r>
              <a:rPr lang="en-US" b="1" smtClean="0">
                <a:solidFill>
                  <a:srgbClr val="FF0000"/>
                </a:solidFill>
              </a:rPr>
              <a:t>a</a:t>
            </a:r>
            <a:endParaRPr lang="vi-VN" b="1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EB51-8587-40C7-A394-2B3056911356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704350" y="2431916"/>
            <a:ext cx="78488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hoan_vi(int *a, int *b);</a:t>
            </a:r>
            <a:endParaRPr lang="vi-VN" sz="200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()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{  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n=10, p=20;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printf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("Truoc khi goi ham: %d  %d\n",n,p);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	hoan_vi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(&amp;n,&amp;p);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printf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("Sau khi goi ham: %d %d",n,p);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r>
              <a:rPr lang="fr-FR" sz="2000">
                <a:latin typeface="Courier New" pitchFamily="49" charset="0"/>
                <a:cs typeface="Courier New" pitchFamily="49" charset="0"/>
              </a:rPr>
              <a:t>}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fr-FR" sz="2000" b="1">
                <a:latin typeface="Courier New" pitchFamily="49" charset="0"/>
                <a:cs typeface="Courier New" pitchFamily="49" charset="0"/>
              </a:rPr>
              <a:t>void</a:t>
            </a:r>
            <a:r>
              <a:rPr lang="fr-FR" sz="200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hoan_vi(int *a, int *b)</a:t>
            </a:r>
            <a:endParaRPr lang="vi-VN" sz="200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2000" smtClean="0">
                <a:latin typeface="Courier New" pitchFamily="49" charset="0"/>
                <a:cs typeface="Courier New" pitchFamily="49" charset="0"/>
              </a:rPr>
              <a:t>{  	</a:t>
            </a:r>
            <a:r>
              <a:rPr lang="fr-FR" sz="2000" b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20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>
                <a:latin typeface="Courier New" pitchFamily="49" charset="0"/>
                <a:cs typeface="Courier New" pitchFamily="49" charset="0"/>
              </a:rPr>
              <a:t>t;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fr-FR" sz="20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20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("Truoc khi hoan vi: %d  %d\n",*a,*b);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	t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=*a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*a=*b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*b=t;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printf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("Sau khi hoan vi: %d  %d\n",*a,*b);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}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0" y="2476128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-1" y="3340224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18935" y="5229200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0" y="5805264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-2" y="4005064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18770" y="2556521"/>
            <a:ext cx="164798" cy="382480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24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78240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Truyền tham số cho hàm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C++ hỗ trợ thêm truyền tham biến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FE3-F4F7-40D2-987F-3D412DC15032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827584" y="1744355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hoan_vi(int &amp;a, int &amp;b);</a:t>
            </a:r>
            <a:endParaRPr lang="vi-VN" sz="200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()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{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n=10, p=20;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printf("Truoc khi goi ham: %d  %d\n",n,p);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  hoan_vi(n,p);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printf("Sau khi goi ham: %d %d",n,p);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}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hoan_vi(int &amp;a, int &amp;b)</a:t>
            </a:r>
            <a:endParaRPr lang="vi-VN" sz="200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{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t;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printf("Truoc khi hoan vi: %d  %d\n",a,b);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   t=a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a=b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b=t;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 printf("Sau khi hoan vi: %d  %d\n",a,b);</a:t>
            </a:r>
            <a:endParaRPr lang="vi-VN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-1" y="1775156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-24472" y="2996952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15875" y="5085184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0" y="5805264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15875" y="3573016"/>
            <a:ext cx="9128125" cy="3048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25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06458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</a:t>
            </a:r>
            <a:r>
              <a:rPr lang="vi-VN" smtClean="0"/>
              <a:t>ư</a:t>
            </a:r>
            <a:r>
              <a:rPr lang="en-US" smtClean="0"/>
              <a:t>u ý khi truyền </a:t>
            </a:r>
            <a:r>
              <a:rPr lang="vi-VN" smtClean="0"/>
              <a:t>đố</a:t>
            </a:r>
            <a:r>
              <a:rPr lang="en-US" smtClean="0"/>
              <a:t>i số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2060"/>
                </a:solidFill>
              </a:rPr>
              <a:t>L</a:t>
            </a:r>
            <a:r>
              <a:rPr lang="vi-VN">
                <a:solidFill>
                  <a:srgbClr val="002060"/>
                </a:solidFill>
              </a:rPr>
              <a:t>ư</a:t>
            </a:r>
            <a:r>
              <a:rPr lang="en-US">
                <a:solidFill>
                  <a:srgbClr val="002060"/>
                </a:solidFill>
              </a:rPr>
              <a:t>u ý</a:t>
            </a:r>
          </a:p>
          <a:p>
            <a:pPr lvl="1">
              <a:defRPr/>
            </a:pPr>
            <a:r>
              <a:rPr lang="en-US" smtClean="0"/>
              <a:t>Trong một hàm, các tham số có thể truyền theo nhiều cách.</a:t>
            </a:r>
          </a:p>
          <a:p>
            <a:pPr lvl="1">
              <a:defRPr/>
            </a:pPr>
            <a:endParaRPr lang="en-US"/>
          </a:p>
          <a:p>
            <a:pPr lvl="1">
              <a:defRPr/>
            </a:pPr>
            <a:endParaRPr lang="en-US" smtClean="0"/>
          </a:p>
          <a:p>
            <a:pPr lvl="1">
              <a:defRPr/>
            </a:pPr>
            <a:endParaRPr lang="en-US"/>
          </a:p>
          <a:p>
            <a:pPr lvl="1">
              <a:defRPr/>
            </a:pPr>
            <a:r>
              <a:rPr lang="en-US" b="1" smtClean="0">
                <a:solidFill>
                  <a:srgbClr val="FF0000"/>
                </a:solidFill>
              </a:rPr>
              <a:t>KHÔNG</a:t>
            </a:r>
            <a:r>
              <a:rPr lang="en-US" smtClean="0"/>
              <a:t> được truyền giá trị cho tham số </a:t>
            </a:r>
            <a:r>
              <a:rPr lang="en-US" smtClean="0">
                <a:solidFill>
                  <a:srgbClr val="FF0000"/>
                </a:solidFill>
              </a:rPr>
              <a:t>*a</a:t>
            </a:r>
            <a:r>
              <a:rPr lang="en-US" smtClean="0"/>
              <a:t> và </a:t>
            </a:r>
            <a:r>
              <a:rPr lang="en-US" smtClean="0">
                <a:solidFill>
                  <a:srgbClr val="FF0000"/>
                </a:solidFill>
              </a:rPr>
              <a:t>*b</a:t>
            </a:r>
            <a:r>
              <a:rPr lang="en-US" smtClean="0"/>
              <a:t> trong ví dụ trên, ví dụ, không viết: 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hoan_vi(1,5)</a:t>
            </a:r>
          </a:p>
          <a:p>
            <a:pPr lvl="1">
              <a:defRPr/>
            </a:pPr>
            <a:r>
              <a:rPr lang="en-US" smtClean="0"/>
              <a:t>Truyền giá trị </a:t>
            </a:r>
            <a:r>
              <a:rPr lang="vi-VN" smtClean="0"/>
              <a:t>đượ</a:t>
            </a:r>
            <a:r>
              <a:rPr lang="en-US"/>
              <a:t>c sử dụng khi </a:t>
            </a:r>
            <a:r>
              <a:rPr lang="en-US">
                <a:solidFill>
                  <a:srgbClr val="FF0000"/>
                </a:solidFill>
              </a:rPr>
              <a:t>không có nhu cầu thay </a:t>
            </a:r>
            <a:r>
              <a:rPr lang="vi-VN">
                <a:solidFill>
                  <a:srgbClr val="FF0000"/>
                </a:solidFill>
              </a:rPr>
              <a:t>đổ</a:t>
            </a:r>
            <a:r>
              <a:rPr lang="en-US">
                <a:solidFill>
                  <a:srgbClr val="FF0000"/>
                </a:solidFill>
              </a:rPr>
              <a:t>i giá trị của tham số</a:t>
            </a:r>
            <a:r>
              <a:rPr lang="en-US"/>
              <a:t> sau khi thực hiện hàm</a:t>
            </a:r>
            <a:endParaRPr lang="en-US" smtClean="0"/>
          </a:p>
          <a:p>
            <a:pPr lvl="1">
              <a:defRPr/>
            </a:pPr>
            <a:r>
              <a:rPr lang="en-US" smtClean="0"/>
              <a:t>Truyền địa chỉ hoặc truyền tham biến </a:t>
            </a:r>
            <a:r>
              <a:rPr lang="vi-VN" smtClean="0"/>
              <a:t>đượ</a:t>
            </a:r>
            <a:r>
              <a:rPr lang="en-US"/>
              <a:t>c sử dụng khi có </a:t>
            </a:r>
            <a:r>
              <a:rPr lang="en-US">
                <a:solidFill>
                  <a:srgbClr val="FF0000"/>
                </a:solidFill>
              </a:rPr>
              <a:t>nhu cầu thay </a:t>
            </a:r>
            <a:r>
              <a:rPr lang="vi-VN">
                <a:solidFill>
                  <a:srgbClr val="FF0000"/>
                </a:solidFill>
              </a:rPr>
              <a:t>đổ</a:t>
            </a:r>
            <a:r>
              <a:rPr lang="en-US">
                <a:solidFill>
                  <a:srgbClr val="FF0000"/>
                </a:solidFill>
              </a:rPr>
              <a:t>i giá trị của tham số</a:t>
            </a:r>
            <a:r>
              <a:rPr lang="en-US"/>
              <a:t> sau khi thực hiện hàm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21BC-A0D4-45C8-B579-8D54A8FBDC69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03648" y="2383631"/>
            <a:ext cx="7010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void HonHop(int x, int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26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93443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Lời gọi hàm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2060"/>
                </a:solidFill>
              </a:rPr>
              <a:t>Cách thực hiện</a:t>
            </a:r>
          </a:p>
          <a:p>
            <a:pPr lvl="1">
              <a:defRPr/>
            </a:pPr>
            <a:r>
              <a:rPr lang="en-US" smtClean="0"/>
              <a:t>Gọi tên của hàm </a:t>
            </a:r>
            <a:r>
              <a:rPr lang="vi-VN" smtClean="0"/>
              <a:t>đồ</a:t>
            </a:r>
            <a:r>
              <a:rPr lang="en-US" smtClean="0"/>
              <a:t>ng thời truyền các </a:t>
            </a:r>
            <a:r>
              <a:rPr lang="vi-VN" smtClean="0"/>
              <a:t>đố</a:t>
            </a:r>
            <a:r>
              <a:rPr lang="en-US" smtClean="0"/>
              <a:t>i số (hằng, biến, biểu thức) cho các tham số theo </a:t>
            </a:r>
            <a:r>
              <a:rPr lang="vi-VN" smtClean="0"/>
              <a:t>đú</a:t>
            </a:r>
            <a:r>
              <a:rPr lang="en-US" smtClean="0"/>
              <a:t>ng thứ tự </a:t>
            </a:r>
            <a:r>
              <a:rPr lang="vi-VN" smtClean="0"/>
              <a:t>đã</a:t>
            </a:r>
            <a:r>
              <a:rPr lang="en-US" smtClean="0"/>
              <a:t> </a:t>
            </a:r>
            <a:r>
              <a:rPr lang="vi-VN" smtClean="0"/>
              <a:t>đượ</a:t>
            </a:r>
            <a:r>
              <a:rPr lang="en-US" smtClean="0"/>
              <a:t>c khai báo trong hàm.</a:t>
            </a:r>
          </a:p>
          <a:p>
            <a:pPr lvl="1">
              <a:defRPr/>
            </a:pPr>
            <a:r>
              <a:rPr lang="en-US" smtClean="0"/>
              <a:t>Các biến hoặc trị này cách nhau bằng dấu </a:t>
            </a:r>
            <a:r>
              <a:rPr lang="en-US" smtClean="0">
                <a:solidFill>
                  <a:srgbClr val="FF0000"/>
                </a:solidFill>
              </a:rPr>
              <a:t>,</a:t>
            </a:r>
          </a:p>
          <a:p>
            <a:pPr lvl="1">
              <a:defRPr/>
            </a:pPr>
            <a:r>
              <a:rPr lang="en-US" smtClean="0"/>
              <a:t>Các </a:t>
            </a:r>
            <a:r>
              <a:rPr lang="vi-VN" smtClean="0"/>
              <a:t>đố</a:t>
            </a:r>
            <a:r>
              <a:rPr lang="en-US" smtClean="0"/>
              <a:t>i số này </a:t>
            </a:r>
            <a:r>
              <a:rPr lang="vi-VN" smtClean="0"/>
              <a:t>đượ</a:t>
            </a:r>
            <a:r>
              <a:rPr lang="en-US" smtClean="0"/>
              <a:t>c </a:t>
            </a:r>
            <a:r>
              <a:rPr lang="vi-VN" smtClean="0"/>
              <a:t>đượ</a:t>
            </a:r>
            <a:r>
              <a:rPr lang="en-US" smtClean="0"/>
              <a:t>c </a:t>
            </a:r>
            <a:r>
              <a:rPr lang="vi-VN" smtClean="0"/>
              <a:t>đặ</a:t>
            </a:r>
            <a:r>
              <a:rPr lang="en-US" smtClean="0"/>
              <a:t>t trong cặp dấu ngoặc </a:t>
            </a:r>
            <a:r>
              <a:rPr lang="vi-VN" smtClean="0"/>
              <a:t>đơ</a:t>
            </a:r>
            <a:r>
              <a:rPr lang="en-US" smtClean="0"/>
              <a:t>n </a:t>
            </a:r>
            <a:r>
              <a:rPr lang="en-US" smtClean="0">
                <a:solidFill>
                  <a:srgbClr val="FF0000"/>
                </a:solidFill>
              </a:rPr>
              <a:t>(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)</a:t>
            </a:r>
          </a:p>
          <a:p>
            <a:pPr lvl="1">
              <a:buFont typeface="Wingdings" pitchFamily="2" charset="2"/>
              <a:buNone/>
              <a:defRPr/>
            </a:pPr>
            <a:endParaRPr lang="en-US" smtClean="0"/>
          </a:p>
          <a:p>
            <a:pPr lvl="1" algn="ctr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&lt;tên hàm&gt; 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vi-VN" smtClean="0">
                <a:latin typeface="Courier New" pitchFamily="49" charset="0"/>
                <a:cs typeface="Courier New" pitchFamily="49" charset="0"/>
              </a:rPr>
              <a:t>đố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i số 1&gt;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vi-VN" smtClean="0">
                <a:latin typeface="Courier New" pitchFamily="49" charset="0"/>
                <a:cs typeface="Courier New" pitchFamily="49" charset="0"/>
              </a:rPr>
              <a:t>đố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i số n&gt;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91FC-0943-42E3-9E0B-6B6F30B71B00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27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82524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4.5 Hàm đệ quy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130480" cy="51816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2060"/>
                </a:solidFill>
              </a:rPr>
              <a:t>Khái niệm</a:t>
            </a:r>
          </a:p>
          <a:p>
            <a:pPr lvl="1">
              <a:defRPr/>
            </a:pPr>
            <a:r>
              <a:rPr lang="en-US" smtClean="0"/>
              <a:t>Một ch</a:t>
            </a:r>
            <a:r>
              <a:rPr lang="vi-VN" smtClean="0"/>
              <a:t>ươ</a:t>
            </a:r>
            <a:r>
              <a:rPr lang="en-US" smtClean="0"/>
              <a:t>ng trình con có thể gọi một ch</a:t>
            </a:r>
            <a:r>
              <a:rPr lang="vi-VN" smtClean="0"/>
              <a:t>ươ</a:t>
            </a:r>
            <a:r>
              <a:rPr lang="en-US" smtClean="0"/>
              <a:t>ng trình con khác.</a:t>
            </a:r>
          </a:p>
          <a:p>
            <a:pPr lvl="1">
              <a:defRPr/>
            </a:pPr>
            <a:r>
              <a:rPr lang="en-US" smtClean="0"/>
              <a:t>Nếu </a:t>
            </a:r>
            <a:r>
              <a:rPr lang="en-US" smtClean="0">
                <a:solidFill>
                  <a:srgbClr val="FF0000"/>
                </a:solidFill>
              </a:rPr>
              <a:t>gọi chính nó</a:t>
            </a:r>
            <a:r>
              <a:rPr lang="en-US" smtClean="0"/>
              <a:t> thì </a:t>
            </a:r>
            <a:r>
              <a:rPr lang="vi-VN" smtClean="0"/>
              <a:t>đượ</a:t>
            </a:r>
            <a:r>
              <a:rPr lang="en-US" smtClean="0"/>
              <a:t>c gọi là sự </a:t>
            </a:r>
            <a:r>
              <a:rPr lang="vi-VN" smtClean="0"/>
              <a:t>đệ</a:t>
            </a:r>
            <a:r>
              <a:rPr lang="en-US" smtClean="0"/>
              <a:t> quy.</a:t>
            </a:r>
          </a:p>
          <a:p>
            <a:pPr lvl="1">
              <a:defRPr/>
            </a:pPr>
            <a:r>
              <a:rPr lang="en-US" smtClean="0">
                <a:solidFill>
                  <a:srgbClr val="FF0000"/>
                </a:solidFill>
              </a:rPr>
              <a:t>Số lần gọi này phải có giới hạn</a:t>
            </a:r>
            <a:r>
              <a:rPr lang="en-US" smtClean="0"/>
              <a:t> (</a:t>
            </a:r>
            <a:r>
              <a:rPr lang="vi-VN" smtClean="0"/>
              <a:t>đ</a:t>
            </a:r>
            <a:r>
              <a:rPr lang="en-US" smtClean="0"/>
              <a:t>iểm dừng)</a:t>
            </a:r>
          </a:p>
          <a:p>
            <a:pPr>
              <a:defRPr/>
            </a:pPr>
            <a:r>
              <a:rPr lang="en-US">
                <a:solidFill>
                  <a:srgbClr val="002060"/>
                </a:solidFill>
              </a:rPr>
              <a:t>Ví dụ</a:t>
            </a:r>
          </a:p>
          <a:p>
            <a:pPr lvl="1">
              <a:defRPr/>
            </a:pPr>
            <a:r>
              <a:rPr lang="en-US" smtClean="0"/>
              <a:t>Tính GT(n) = n! = 1*2*…*(n-1)*n</a:t>
            </a:r>
          </a:p>
          <a:p>
            <a:pPr lvl="1">
              <a:defRPr/>
            </a:pPr>
            <a:r>
              <a:rPr lang="en-US" smtClean="0"/>
              <a:t>Ta thấy GT(n) = GT(n-1)*n</a:t>
            </a:r>
          </a:p>
          <a:p>
            <a:pPr lvl="1">
              <a:defRPr/>
            </a:pPr>
            <a:r>
              <a:rPr lang="en-US" smtClean="0"/>
              <a:t>Vậy thay vì tính GT(n) ta sẽ </a:t>
            </a:r>
            <a:r>
              <a:rPr lang="vi-VN" smtClean="0"/>
              <a:t>đ</a:t>
            </a:r>
            <a:r>
              <a:rPr lang="en-US" smtClean="0"/>
              <a:t>i tính GT(n-1)</a:t>
            </a:r>
          </a:p>
          <a:p>
            <a:pPr lvl="1">
              <a:defRPr/>
            </a:pPr>
            <a:r>
              <a:rPr lang="en-US" smtClean="0"/>
              <a:t>T</a:t>
            </a:r>
            <a:r>
              <a:rPr lang="vi-VN" smtClean="0"/>
              <a:t>ươ</a:t>
            </a:r>
            <a:r>
              <a:rPr lang="en-US" smtClean="0"/>
              <a:t>ng tự: tính GT(n-2), …, GT(2), GT(1), GT(0) = 1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B14E-A36D-44FE-B0FE-C61F3EA623D5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28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86406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Arrow 39"/>
          <p:cNvSpPr>
            <a:spLocks noChangeArrowheads="1"/>
          </p:cNvSpPr>
          <p:nvPr/>
        </p:nvSpPr>
        <p:spPr bwMode="auto">
          <a:xfrm>
            <a:off x="3581400" y="2590800"/>
            <a:ext cx="838200" cy="9144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CC66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endParaRPr lang="en-US" sz="3600" b="1">
              <a:solidFill>
                <a:schemeClr val="bg1"/>
              </a:solidFill>
            </a:endParaRPr>
          </a:p>
        </p:txBody>
      </p:sp>
      <p:sp>
        <p:nvSpPr>
          <p:cNvPr id="41" name="Right Arrow 40"/>
          <p:cNvSpPr>
            <a:spLocks noChangeArrowheads="1"/>
          </p:cNvSpPr>
          <p:nvPr/>
        </p:nvSpPr>
        <p:spPr bwMode="auto">
          <a:xfrm>
            <a:off x="3581400" y="3962400"/>
            <a:ext cx="838200" cy="9144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CC66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endParaRPr lang="en-US" sz="3600" b="1">
              <a:solidFill>
                <a:schemeClr val="bg1"/>
              </a:solidFill>
            </a:endParaRPr>
          </a:p>
        </p:txBody>
      </p:sp>
      <p:sp>
        <p:nvSpPr>
          <p:cNvPr id="215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Cấu trúc hàm </a:t>
            </a:r>
            <a:r>
              <a:rPr lang="vi-VN" smtClean="0"/>
              <a:t>đệ</a:t>
            </a:r>
            <a:r>
              <a:rPr lang="en-US" smtClean="0"/>
              <a:t> quy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A1A4-2AEC-4AA2-8C0E-A4A3D8A839F3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2150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362200" y="1524000"/>
            <a:ext cx="3617913" cy="4011613"/>
            <a:chOff x="914400" y="1676400"/>
            <a:chExt cx="3617912" cy="4011275"/>
          </a:xfrm>
        </p:grpSpPr>
        <p:sp>
          <p:nvSpPr>
            <p:cNvPr id="23" name="AutoShape 6"/>
            <p:cNvSpPr>
              <a:spLocks noChangeArrowheads="1"/>
            </p:cNvSpPr>
            <p:nvPr/>
          </p:nvSpPr>
          <p:spPr bwMode="gray">
            <a:xfrm>
              <a:off x="990600" y="2209800"/>
              <a:ext cx="3505200" cy="3429000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2"/>
              </a:solidFill>
              <a:headEnd/>
              <a:tailEnd/>
            </a:ln>
            <a:effectLst>
              <a:glow rad="63500">
                <a:schemeClr val="tx1">
                  <a:lumMod val="60000"/>
                  <a:lumOff val="40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black">
            <a:xfrm>
              <a:off x="1066800" y="2209755"/>
              <a:ext cx="3352799" cy="34779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31775" indent="-231775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000" kern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{</a:t>
              </a:r>
              <a:endParaRPr lang="en-US" sz="2000" kern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  <a:p>
              <a:pPr marL="231775" indent="-231775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   if (&lt;ĐK dừng&gt;)</a:t>
              </a:r>
            </a:p>
            <a:p>
              <a:pPr marL="231775" indent="-231775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   {</a:t>
              </a:r>
            </a:p>
            <a:p>
              <a:pPr marL="231775" indent="-231775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      …</a:t>
              </a:r>
            </a:p>
            <a:p>
              <a:pPr marL="231775" indent="-231775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      return &lt;Giá trị&gt;;</a:t>
              </a:r>
            </a:p>
            <a:p>
              <a:pPr marL="231775" indent="-231775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   }</a:t>
              </a:r>
            </a:p>
            <a:p>
              <a:pPr marL="231775" indent="-231775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  <a:p>
              <a:pPr marL="231775" indent="-231775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   … </a:t>
              </a:r>
            </a:p>
            <a:p>
              <a:pPr marL="231775" indent="-231775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   … Lời gọi Hàm</a:t>
              </a:r>
            </a:p>
            <a:p>
              <a:pPr marL="231775" indent="-231775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   …</a:t>
              </a:r>
            </a:p>
            <a:p>
              <a:pPr marL="231775" indent="-231775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000" kern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}</a:t>
              </a:r>
            </a:p>
          </p:txBody>
        </p:sp>
        <p:grpSp>
          <p:nvGrpSpPr>
            <p:cNvPr id="21518" name="Group 19"/>
            <p:cNvGrpSpPr>
              <a:grpSpLocks/>
            </p:cNvGrpSpPr>
            <p:nvPr/>
          </p:nvGrpSpPr>
          <p:grpSpPr bwMode="auto">
            <a:xfrm>
              <a:off x="914400" y="1676400"/>
              <a:ext cx="3617912" cy="530225"/>
              <a:chOff x="560388" y="1143000"/>
              <a:chExt cx="3617912" cy="530225"/>
            </a:xfrm>
          </p:grpSpPr>
          <p:sp>
            <p:nvSpPr>
              <p:cNvPr id="21" name="Freeform 2"/>
              <p:cNvSpPr>
                <a:spLocks/>
              </p:cNvSpPr>
              <p:nvPr/>
            </p:nvSpPr>
            <p:spPr bwMode="gray">
              <a:xfrm>
                <a:off x="560388" y="1143000"/>
                <a:ext cx="3617912" cy="530225"/>
              </a:xfrm>
              <a:custGeom>
                <a:avLst/>
                <a:gdLst/>
                <a:ahLst/>
                <a:cxnLst>
                  <a:cxn ang="0">
                    <a:pos x="26" y="121"/>
                  </a:cxn>
                  <a:cxn ang="0">
                    <a:pos x="26" y="291"/>
                  </a:cxn>
                  <a:cxn ang="0">
                    <a:pos x="2014" y="291"/>
                  </a:cxn>
                  <a:cxn ang="0">
                    <a:pos x="2014" y="114"/>
                  </a:cxn>
                  <a:cxn ang="0">
                    <a:pos x="1868" y="13"/>
                  </a:cxn>
                  <a:cxn ang="0">
                    <a:pos x="170" y="13"/>
                  </a:cxn>
                  <a:cxn ang="0">
                    <a:pos x="26" y="121"/>
                  </a:cxn>
                </a:cxnLst>
                <a:rect l="0" t="0" r="r" b="b"/>
                <a:pathLst>
                  <a:path w="2019" h="291">
                    <a:moveTo>
                      <a:pt x="26" y="121"/>
                    </a:moveTo>
                    <a:cubicBezTo>
                      <a:pt x="26" y="245"/>
                      <a:pt x="26" y="291"/>
                      <a:pt x="26" y="291"/>
                    </a:cubicBezTo>
                    <a:lnTo>
                      <a:pt x="2014" y="291"/>
                    </a:lnTo>
                    <a:lnTo>
                      <a:pt x="2014" y="114"/>
                    </a:lnTo>
                    <a:cubicBezTo>
                      <a:pt x="2009" y="76"/>
                      <a:pt x="2019" y="0"/>
                      <a:pt x="1868" y="13"/>
                    </a:cubicBezTo>
                    <a:cubicBezTo>
                      <a:pt x="1015" y="13"/>
                      <a:pt x="170" y="13"/>
                      <a:pt x="170" y="13"/>
                    </a:cubicBezTo>
                    <a:cubicBezTo>
                      <a:pt x="0" y="7"/>
                      <a:pt x="24" y="99"/>
                      <a:pt x="26" y="12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38AC8">
                      <a:shade val="51000"/>
                      <a:satMod val="130000"/>
                    </a:srgbClr>
                  </a:gs>
                  <a:gs pos="80000">
                    <a:srgbClr val="738AC8">
                      <a:shade val="93000"/>
                      <a:satMod val="130000"/>
                    </a:srgbClr>
                  </a:gs>
                  <a:gs pos="100000">
                    <a:srgbClr val="738AC8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738AC8">
                    <a:shade val="95000"/>
                    <a:satMod val="105000"/>
                  </a:srgbClr>
                </a:solidFill>
                <a:prstDash val="solid"/>
                <a:headEnd/>
                <a:tailE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Verdana"/>
                  <a:cs typeface="+mn-cs"/>
                </a:endParaRPr>
              </a:p>
            </p:txBody>
          </p:sp>
          <p:sp>
            <p:nvSpPr>
              <p:cNvPr id="22" name="Rectangle 4"/>
              <p:cNvSpPr>
                <a:spLocks noChangeArrowheads="1"/>
              </p:cNvSpPr>
              <p:nvPr/>
            </p:nvSpPr>
            <p:spPr bwMode="gray">
              <a:xfrm>
                <a:off x="708025" y="1192213"/>
                <a:ext cx="3357563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rgbClr val="0033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kern="0">
                    <a:solidFill>
                      <a:srgbClr val="FFFFFF"/>
                    </a:solidFill>
                    <a:cs typeface="+mn-cs"/>
                  </a:rPr>
                  <a:t>&lt;Kiểu&gt; &lt;TênHàm&gt;(TS)</a:t>
                </a:r>
              </a:p>
            </p:txBody>
          </p:sp>
        </p:grpSp>
      </p:grpSp>
      <p:grpSp>
        <p:nvGrpSpPr>
          <p:cNvPr id="6" name="Group 34"/>
          <p:cNvGrpSpPr/>
          <p:nvPr/>
        </p:nvGrpSpPr>
        <p:grpSpPr>
          <a:xfrm>
            <a:off x="609600" y="1600200"/>
            <a:ext cx="3617912" cy="4011275"/>
            <a:chOff x="4572000" y="1676400"/>
            <a:chExt cx="3617912" cy="4011275"/>
          </a:xfrm>
          <a:scene3d>
            <a:camera prst="perspectiveContrastingRightFacing"/>
            <a:lightRig rig="threePt" dir="t"/>
          </a:scene3d>
        </p:grpSpPr>
        <p:grpSp>
          <p:nvGrpSpPr>
            <p:cNvPr id="8" name="Group 26"/>
            <p:cNvGrpSpPr/>
            <p:nvPr/>
          </p:nvGrpSpPr>
          <p:grpSpPr>
            <a:xfrm>
              <a:off x="4572000" y="1676400"/>
              <a:ext cx="3617912" cy="4011275"/>
              <a:chOff x="914400" y="1676400"/>
              <a:chExt cx="3617912" cy="4011275"/>
            </a:xfrm>
          </p:grpSpPr>
          <p:sp>
            <p:nvSpPr>
              <p:cNvPr id="28" name="AutoShape 6"/>
              <p:cNvSpPr>
                <a:spLocks noChangeArrowheads="1"/>
              </p:cNvSpPr>
              <p:nvPr/>
            </p:nvSpPr>
            <p:spPr bwMode="gray">
              <a:xfrm>
                <a:off x="990600" y="2209800"/>
                <a:ext cx="3505200" cy="3429000"/>
              </a:xfrm>
              <a:prstGeom prst="roundRect">
                <a:avLst>
                  <a:gd name="adj" fmla="val 0"/>
                </a:avLst>
              </a:prstGeom>
              <a:noFill/>
              <a:ln>
                <a:solidFill>
                  <a:schemeClr val="tx2"/>
                </a:solidFill>
                <a:headEnd/>
                <a:tailEnd/>
              </a:ln>
              <a:effectLst>
                <a:glow rad="63500">
                  <a:schemeClr val="tx1">
                    <a:lumMod val="60000"/>
                    <a:lumOff val="40000"/>
                    <a:alpha val="40000"/>
                  </a:schemeClr>
                </a:glo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black">
              <a:xfrm>
                <a:off x="1066800" y="2209800"/>
                <a:ext cx="3352800" cy="3477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31775" indent="-231775"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vi-VN" sz="2000" kern="0">
                    <a:solidFill>
                      <a:schemeClr val="tx1">
                        <a:lumMod val="60000"/>
                        <a:lumOff val="40000"/>
                      </a:schemeClr>
                    </a:solidFill>
                    <a:latin typeface="Tahoma" pitchFamily="34" charset="0"/>
                    <a:cs typeface="Tahoma" pitchFamily="34" charset="0"/>
                  </a:rPr>
                  <a:t>{</a:t>
                </a:r>
                <a:endParaRPr lang="en-US" sz="2000" kern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endParaRPr>
              </a:p>
              <a:p>
                <a:pPr marL="231775" indent="-231775"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kern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   if (&lt;ĐK dừng&gt;)</a:t>
                </a:r>
              </a:p>
              <a:p>
                <a:pPr marL="231775" indent="-231775"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kern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   {</a:t>
                </a:r>
              </a:p>
              <a:p>
                <a:pPr marL="231775" indent="-231775"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kern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      …</a:t>
                </a:r>
              </a:p>
              <a:p>
                <a:pPr marL="231775" indent="-231775"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kern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      return &lt;Giá trị&gt;;</a:t>
                </a:r>
              </a:p>
              <a:p>
                <a:pPr marL="231775" indent="-231775"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kern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   }</a:t>
                </a:r>
              </a:p>
              <a:p>
                <a:pPr marL="231775" indent="-231775"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endParaRPr>
              </a:p>
              <a:p>
                <a:pPr marL="231775" indent="-231775"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kern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   … </a:t>
                </a:r>
              </a:p>
              <a:p>
                <a:pPr marL="231775" indent="-231775"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kern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   … Lời gọi Hàm</a:t>
                </a:r>
              </a:p>
              <a:p>
                <a:pPr marL="231775" indent="-231775"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kern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   …</a:t>
                </a:r>
              </a:p>
              <a:p>
                <a:pPr marL="231775" indent="-231775"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vi-VN" sz="2000" kern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</a:p>
            </p:txBody>
          </p:sp>
          <p:grpSp>
            <p:nvGrpSpPr>
              <p:cNvPr id="9" name="Group 19"/>
              <p:cNvGrpSpPr/>
              <p:nvPr/>
            </p:nvGrpSpPr>
            <p:grpSpPr>
              <a:xfrm>
                <a:off x="914400" y="1676400"/>
                <a:ext cx="3617912" cy="530225"/>
                <a:chOff x="560388" y="1143000"/>
                <a:chExt cx="3617912" cy="530225"/>
              </a:xfrm>
            </p:grpSpPr>
            <p:sp>
              <p:nvSpPr>
                <p:cNvPr id="31" name="Freeform 2"/>
                <p:cNvSpPr>
                  <a:spLocks/>
                </p:cNvSpPr>
                <p:nvPr/>
              </p:nvSpPr>
              <p:spPr bwMode="gray">
                <a:xfrm>
                  <a:off x="560388" y="1143000"/>
                  <a:ext cx="3617912" cy="530225"/>
                </a:xfrm>
                <a:custGeom>
                  <a:avLst/>
                  <a:gdLst/>
                  <a:ahLst/>
                  <a:cxnLst>
                    <a:cxn ang="0">
                      <a:pos x="26" y="121"/>
                    </a:cxn>
                    <a:cxn ang="0">
                      <a:pos x="26" y="291"/>
                    </a:cxn>
                    <a:cxn ang="0">
                      <a:pos x="2014" y="291"/>
                    </a:cxn>
                    <a:cxn ang="0">
                      <a:pos x="2014" y="114"/>
                    </a:cxn>
                    <a:cxn ang="0">
                      <a:pos x="1868" y="13"/>
                    </a:cxn>
                    <a:cxn ang="0">
                      <a:pos x="170" y="13"/>
                    </a:cxn>
                    <a:cxn ang="0">
                      <a:pos x="26" y="121"/>
                    </a:cxn>
                  </a:cxnLst>
                  <a:rect l="0" t="0" r="r" b="b"/>
                  <a:pathLst>
                    <a:path w="2019" h="291">
                      <a:moveTo>
                        <a:pt x="26" y="121"/>
                      </a:moveTo>
                      <a:cubicBezTo>
                        <a:pt x="26" y="245"/>
                        <a:pt x="26" y="291"/>
                        <a:pt x="26" y="291"/>
                      </a:cubicBezTo>
                      <a:lnTo>
                        <a:pt x="2014" y="291"/>
                      </a:lnTo>
                      <a:lnTo>
                        <a:pt x="2014" y="114"/>
                      </a:lnTo>
                      <a:cubicBezTo>
                        <a:pt x="2009" y="76"/>
                        <a:pt x="2019" y="0"/>
                        <a:pt x="1868" y="13"/>
                      </a:cubicBezTo>
                      <a:cubicBezTo>
                        <a:pt x="1015" y="13"/>
                        <a:pt x="170" y="13"/>
                        <a:pt x="170" y="13"/>
                      </a:cubicBezTo>
                      <a:cubicBezTo>
                        <a:pt x="0" y="7"/>
                        <a:pt x="24" y="99"/>
                        <a:pt x="26" y="12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38AC8">
                        <a:shade val="51000"/>
                        <a:satMod val="130000"/>
                      </a:srgbClr>
                    </a:gs>
                    <a:gs pos="80000">
                      <a:srgbClr val="738AC8">
                        <a:shade val="93000"/>
                        <a:satMod val="130000"/>
                      </a:srgbClr>
                    </a:gs>
                    <a:gs pos="100000">
                      <a:srgbClr val="738AC8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 w="9525" cap="flat" cmpd="sng" algn="ctr">
                  <a:solidFill>
                    <a:srgbClr val="738AC8">
                      <a:shade val="95000"/>
                      <a:satMod val="105000"/>
                    </a:srgbClr>
                  </a:solidFill>
                  <a:prstDash val="solid"/>
                  <a:headEnd/>
                  <a:tailE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</a:sp3d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Verdana"/>
                    <a:cs typeface="+mn-cs"/>
                  </a:endParaRPr>
                </a:p>
              </p:txBody>
            </p:sp>
            <p:sp>
              <p:nvSpPr>
                <p:cNvPr id="32" name="Rectangle 4"/>
                <p:cNvSpPr>
                  <a:spLocks noChangeArrowheads="1"/>
                </p:cNvSpPr>
                <p:nvPr/>
              </p:nvSpPr>
              <p:spPr bwMode="gray">
                <a:xfrm>
                  <a:off x="708025" y="1192213"/>
                  <a:ext cx="3357563" cy="46166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003300"/>
                  </a:outerShdw>
                </a:effectLst>
                <a:sp3d>
                  <a:bevelT/>
                </a:sp3d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kern="0">
                      <a:solidFill>
                        <a:srgbClr val="FFFFFF"/>
                      </a:solidFill>
                      <a:cs typeface="+mn-cs"/>
                    </a:rPr>
                    <a:t>&lt;Kiểu&gt; &lt;TênHàm&gt;(TS)</a:t>
                  </a:r>
                </a:p>
              </p:txBody>
            </p:sp>
          </p:grpSp>
        </p:grpSp>
        <p:sp>
          <p:nvSpPr>
            <p:cNvPr id="33" name="AutoShape 6"/>
            <p:cNvSpPr>
              <a:spLocks noChangeArrowheads="1"/>
            </p:cNvSpPr>
            <p:nvPr/>
          </p:nvSpPr>
          <p:spPr bwMode="gray">
            <a:xfrm>
              <a:off x="4953000" y="2514600"/>
              <a:ext cx="2895600" cy="1676400"/>
            </a:xfrm>
            <a:prstGeom prst="roundRect">
              <a:avLst>
                <a:gd name="adj" fmla="val 5668"/>
              </a:avLst>
            </a:prstGeom>
            <a:noFill/>
            <a:ln>
              <a:prstDash val="sysDash"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4" name="AutoShape 6"/>
            <p:cNvSpPr>
              <a:spLocks noChangeArrowheads="1"/>
            </p:cNvSpPr>
            <p:nvPr/>
          </p:nvSpPr>
          <p:spPr bwMode="gray">
            <a:xfrm>
              <a:off x="4953000" y="4495800"/>
              <a:ext cx="2895600" cy="838200"/>
            </a:xfrm>
            <a:prstGeom prst="roundRect">
              <a:avLst>
                <a:gd name="adj" fmla="val 5668"/>
              </a:avLst>
            </a:prstGeom>
            <a:noFill/>
            <a:ln>
              <a:prstDash val="sysDash"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8" name="Rectangle 11"/>
          <p:cNvSpPr>
            <a:spLocks noChangeArrowheads="1"/>
          </p:cNvSpPr>
          <p:nvPr/>
        </p:nvSpPr>
        <p:spPr bwMode="black">
          <a:xfrm>
            <a:off x="4343400" y="2133600"/>
            <a:ext cx="3810000" cy="1662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>
                <a:solidFill>
                  <a:srgbClr val="FF0000"/>
                </a:solidFill>
                <a:latin typeface="+mj-lt"/>
                <a:cs typeface="Tahoma" pitchFamily="34" charset="0"/>
              </a:rPr>
              <a:t>Phần dừng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>
                <a:latin typeface="+mj-lt"/>
                <a:cs typeface="Tahoma" pitchFamily="34" charset="0"/>
                <a:sym typeface="Wingdings" pitchFamily="2" charset="2"/>
              </a:rPr>
              <a:t>(Base step)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>
                <a:latin typeface="+mj-lt"/>
                <a:cs typeface="Tahoma" pitchFamily="34" charset="0"/>
              </a:rPr>
              <a:t>Phần khởi tính toán hoặc điểm kết thúc của thuật toán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>
                <a:latin typeface="+mj-lt"/>
                <a:cs typeface="Tahoma" pitchFamily="34" charset="0"/>
              </a:rPr>
              <a:t>Không chứa phần đang được định nghĩa</a:t>
            </a:r>
            <a:endParaRPr lang="vi-VN" kern="0">
              <a:solidFill>
                <a:schemeClr val="tx1">
                  <a:lumMod val="60000"/>
                  <a:lumOff val="4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black">
          <a:xfrm>
            <a:off x="4343400" y="3962400"/>
            <a:ext cx="3810000" cy="110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>
                <a:solidFill>
                  <a:srgbClr val="FF0000"/>
                </a:solidFill>
                <a:latin typeface="+mj-lt"/>
                <a:cs typeface="Tahoma" pitchFamily="34" charset="0"/>
              </a:rPr>
              <a:t>Phần đệ quy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>
                <a:latin typeface="+mj-lt"/>
                <a:cs typeface="Tahoma" pitchFamily="34" charset="0"/>
              </a:rPr>
              <a:t>(Recursion step)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>
                <a:latin typeface="+mj-lt"/>
                <a:cs typeface="Tahoma" pitchFamily="34" charset="0"/>
              </a:rPr>
              <a:t>Có sử dụng thuật toán đang được định nghĩa.</a:t>
            </a:r>
            <a:endParaRPr lang="vi-VN" kern="0">
              <a:solidFill>
                <a:schemeClr val="tx1">
                  <a:lumMod val="60000"/>
                  <a:lumOff val="4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29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35476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69195E-6 L -0.19775 -0.0034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0" y="-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Đặt vấn đề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Viết chương trình tính </a:t>
            </a:r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S = a! + b! + c! </a:t>
            </a:r>
            <a:r>
              <a:rPr lang="en-US" smtClean="0">
                <a:latin typeface="Arial" charset="0"/>
                <a:cs typeface="Arial" charset="0"/>
              </a:rPr>
              <a:t>với </a:t>
            </a:r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  <a:r>
              <a:rPr lang="en-US" smtClean="0">
                <a:latin typeface="Arial" charset="0"/>
                <a:cs typeface="Arial" charset="0"/>
              </a:rPr>
              <a:t>, </a:t>
            </a:r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b</a:t>
            </a:r>
            <a:r>
              <a:rPr lang="en-US" smtClean="0">
                <a:latin typeface="Arial" charset="0"/>
                <a:cs typeface="Arial" charset="0"/>
              </a:rPr>
              <a:t>, </a:t>
            </a:r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en-US" smtClean="0">
                <a:latin typeface="Arial" charset="0"/>
                <a:cs typeface="Arial" charset="0"/>
              </a:rPr>
              <a:t> là 3 số nguyên dương nhập từ bàn phím.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398A-CB55-4BC4-A0AF-C2FFE611BF42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gray">
          <a:xfrm>
            <a:off x="3880048" y="2492896"/>
            <a:ext cx="19812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Chương trình</a:t>
            </a:r>
          </a:p>
          <a:p>
            <a:pPr algn="ctr">
              <a:defRPr/>
            </a:pPr>
            <a:r>
              <a:rPr 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20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1060648" y="3864496"/>
            <a:ext cx="19812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Nhập</a:t>
            </a:r>
          </a:p>
          <a:p>
            <a:pPr algn="ctr">
              <a:defRPr/>
            </a:pPr>
            <a:r>
              <a:rPr lang="en-US" sz="20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a, b, c &gt; 0</a:t>
            </a:r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>
            <a:off x="3880048" y="3864496"/>
            <a:ext cx="19812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Tính</a:t>
            </a:r>
          </a:p>
          <a:p>
            <a:pPr algn="ctr">
              <a:defRPr/>
            </a:pPr>
            <a:r>
              <a:rPr lang="en-US" sz="20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 = a! + b! + c!</a:t>
            </a:r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gray">
          <a:xfrm>
            <a:off x="6623248" y="3864496"/>
            <a:ext cx="19812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Xuất</a:t>
            </a:r>
          </a:p>
          <a:p>
            <a:pPr algn="ctr">
              <a:defRPr/>
            </a:pPr>
            <a:r>
              <a:rPr lang="en-US" sz="20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kết quả S</a:t>
            </a:r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>
            <a:off x="755848" y="5312296"/>
            <a:ext cx="7620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Nhập</a:t>
            </a:r>
          </a:p>
          <a:p>
            <a:pPr algn="ctr">
              <a:defRPr/>
            </a:pPr>
            <a:r>
              <a:rPr lang="en-US" sz="20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&gt; 0</a:t>
            </a:r>
            <a:endParaRPr lang="en-US" sz="2000">
              <a:solidFill>
                <a:srgbClr val="002060"/>
              </a:solidFill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gray">
          <a:xfrm>
            <a:off x="1670248" y="5312296"/>
            <a:ext cx="7620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Nhập</a:t>
            </a:r>
          </a:p>
          <a:p>
            <a:pPr algn="ctr">
              <a:defRPr/>
            </a:pPr>
            <a:r>
              <a:rPr lang="en-US" sz="20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 &gt; 0</a:t>
            </a:r>
            <a:endParaRPr lang="en-US" sz="2000">
              <a:solidFill>
                <a:srgbClr val="002060"/>
              </a:solidFill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gray">
          <a:xfrm>
            <a:off x="2584648" y="5312296"/>
            <a:ext cx="7620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Nhập</a:t>
            </a:r>
          </a:p>
          <a:p>
            <a:pPr algn="ctr">
              <a:defRPr/>
            </a:pPr>
            <a:r>
              <a:rPr lang="en-US" sz="20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 &gt; 0</a:t>
            </a:r>
            <a:endParaRPr lang="en-US" sz="2000">
              <a:solidFill>
                <a:srgbClr val="002060"/>
              </a:solidFill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gray">
          <a:xfrm>
            <a:off x="3575248" y="5312296"/>
            <a:ext cx="7620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</a:p>
          <a:p>
            <a:pPr algn="ctr">
              <a:defRPr/>
            </a:pPr>
            <a:r>
              <a:rPr lang="en-US" sz="20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s1=a!</a:t>
            </a:r>
            <a:endParaRPr lang="en-US" sz="2000">
              <a:solidFill>
                <a:srgbClr val="002060"/>
              </a:solidFill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gray">
          <a:xfrm>
            <a:off x="4489648" y="5312296"/>
            <a:ext cx="7620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</a:p>
          <a:p>
            <a:pPr algn="ctr">
              <a:defRPr/>
            </a:pPr>
            <a:r>
              <a:rPr lang="en-US" sz="20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s2=b!</a:t>
            </a:r>
            <a:endParaRPr lang="en-US" sz="2000">
              <a:solidFill>
                <a:srgbClr val="002060"/>
              </a:solidFill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gray">
          <a:xfrm>
            <a:off x="5404048" y="5312296"/>
            <a:ext cx="7620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</a:p>
          <a:p>
            <a:pPr algn="ctr">
              <a:defRPr/>
            </a:pPr>
            <a:r>
              <a:rPr lang="en-US" sz="20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s3=c!</a:t>
            </a:r>
            <a:endParaRPr lang="en-US" sz="2000">
              <a:solidFill>
                <a:srgbClr val="002060"/>
              </a:solidFill>
            </a:endParaRPr>
          </a:p>
        </p:txBody>
      </p:sp>
      <p:cxnSp>
        <p:nvCxnSpPr>
          <p:cNvPr id="25" name="Straight Arrow Connector 24"/>
          <p:cNvCxnSpPr>
            <a:endCxn id="7" idx="0"/>
          </p:cNvCxnSpPr>
          <p:nvPr/>
        </p:nvCxnSpPr>
        <p:spPr>
          <a:xfrm rot="5400000">
            <a:off x="4527749" y="3521596"/>
            <a:ext cx="6858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2"/>
            <a:endCxn id="9" idx="0"/>
          </p:cNvCxnSpPr>
          <p:nvPr/>
        </p:nvCxnSpPr>
        <p:spPr>
          <a:xfrm rot="5400000">
            <a:off x="1213048" y="4474096"/>
            <a:ext cx="7620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2"/>
            <a:endCxn id="12" idx="0"/>
          </p:cNvCxnSpPr>
          <p:nvPr/>
        </p:nvCxnSpPr>
        <p:spPr>
          <a:xfrm rot="5400000">
            <a:off x="1670249" y="4931296"/>
            <a:ext cx="7620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2"/>
            <a:endCxn id="13" idx="0"/>
          </p:cNvCxnSpPr>
          <p:nvPr/>
        </p:nvCxnSpPr>
        <p:spPr>
          <a:xfrm rot="16200000" flipH="1">
            <a:off x="2127448" y="4474096"/>
            <a:ext cx="7620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2"/>
            <a:endCxn id="16" idx="0"/>
          </p:cNvCxnSpPr>
          <p:nvPr/>
        </p:nvCxnSpPr>
        <p:spPr>
          <a:xfrm rot="16200000" flipH="1">
            <a:off x="4946848" y="4474096"/>
            <a:ext cx="7620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2"/>
            <a:endCxn id="15" idx="0"/>
          </p:cNvCxnSpPr>
          <p:nvPr/>
        </p:nvCxnSpPr>
        <p:spPr>
          <a:xfrm rot="5400000">
            <a:off x="4489649" y="4931296"/>
            <a:ext cx="7620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7" idx="2"/>
            <a:endCxn id="14" idx="0"/>
          </p:cNvCxnSpPr>
          <p:nvPr/>
        </p:nvCxnSpPr>
        <p:spPr>
          <a:xfrm rot="5400000">
            <a:off x="4032448" y="4474096"/>
            <a:ext cx="7620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5" idx="2"/>
            <a:endCxn id="8" idx="0"/>
          </p:cNvCxnSpPr>
          <p:nvPr/>
        </p:nvCxnSpPr>
        <p:spPr>
          <a:xfrm rot="16200000" flipH="1">
            <a:off x="5899348" y="2149996"/>
            <a:ext cx="68580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" idx="2"/>
            <a:endCxn id="6" idx="0"/>
          </p:cNvCxnSpPr>
          <p:nvPr/>
        </p:nvCxnSpPr>
        <p:spPr>
          <a:xfrm rot="5400000">
            <a:off x="3118048" y="2111896"/>
            <a:ext cx="685800" cy="2819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3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92379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Ví dụ hàm đệ quy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2060"/>
                </a:solidFill>
              </a:rPr>
              <a:t>Ví </a:t>
            </a:r>
            <a:r>
              <a:rPr lang="en-US" smtClean="0">
                <a:solidFill>
                  <a:srgbClr val="002060"/>
                </a:solidFill>
              </a:rPr>
              <a:t>dụ 1: Tính giai thừa</a:t>
            </a:r>
          </a:p>
          <a:p>
            <a:pPr>
              <a:defRPr/>
            </a:pPr>
            <a:endParaRPr lang="en-US">
              <a:solidFill>
                <a:srgbClr val="002060"/>
              </a:solidFill>
            </a:endParaRPr>
          </a:p>
          <a:p>
            <a:pPr>
              <a:defRPr/>
            </a:pPr>
            <a:endParaRPr lang="en-US" smtClean="0">
              <a:solidFill>
                <a:srgbClr val="002060"/>
              </a:solidFill>
            </a:endParaRPr>
          </a:p>
          <a:p>
            <a:pPr>
              <a:defRPr/>
            </a:pPr>
            <a:endParaRPr lang="en-US">
              <a:solidFill>
                <a:srgbClr val="002060"/>
              </a:solidFill>
            </a:endParaRPr>
          </a:p>
          <a:p>
            <a:pPr>
              <a:defRPr/>
            </a:pPr>
            <a:endParaRPr lang="en-US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smtClean="0">
                <a:solidFill>
                  <a:srgbClr val="002060"/>
                </a:solidFill>
              </a:rPr>
              <a:t>Ví dụ 2: Tính UCLN(x,y)</a:t>
            </a:r>
          </a:p>
          <a:p>
            <a:pPr>
              <a:defRPr/>
            </a:pPr>
            <a:endParaRPr lang="en-US">
              <a:solidFill>
                <a:srgbClr val="002060"/>
              </a:solidFill>
            </a:endParaRPr>
          </a:p>
          <a:p>
            <a:pPr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4916-1D91-4C72-B975-FE62C806B827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sp>
        <p:nvSpPr>
          <p:cNvPr id="5" name="Rounded Rectangle 4"/>
          <p:cNvSpPr/>
          <p:nvPr/>
        </p:nvSpPr>
        <p:spPr>
          <a:xfrm>
            <a:off x="891208" y="1628800"/>
            <a:ext cx="152400" cy="21717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26232" y="1556792"/>
            <a:ext cx="783825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GT(int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n)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if (n == 0)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	return 1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; /*Phần dừng */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GT(n-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1) * n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; /*Phần đệ quy*/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0" y="1655440"/>
            <a:ext cx="9128125" cy="21336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43608" y="4149080"/>
            <a:ext cx="783825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UCLN(int x, int y)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(y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== 0)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x; /*Phần dừng */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UCLN(y,x%y); /*Phần đệ quy*/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91208" y="4146283"/>
            <a:ext cx="152400" cy="21717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-12964" y="4165333"/>
            <a:ext cx="9128125" cy="21336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30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75711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11" grpId="0"/>
      <p:bldP spid="12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Ví dụ hàm đệ </a:t>
            </a:r>
            <a:r>
              <a:rPr lang="en-US" smtClean="0"/>
              <a:t>quy (tt)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Ví dụ 3: Bài toán tháp Hà Nội</a:t>
            </a:r>
          </a:p>
          <a:p>
            <a:pPr lvl="1">
              <a:defRPr/>
            </a:pPr>
            <a:r>
              <a:rPr lang="en-US"/>
              <a:t>Có 3 </a:t>
            </a:r>
            <a:r>
              <a:rPr lang="en-US" smtClean="0"/>
              <a:t>cọc A, B và C và cọc A </a:t>
            </a:r>
            <a:r>
              <a:rPr lang="en-US"/>
              <a:t>hiện có N </a:t>
            </a:r>
            <a:r>
              <a:rPr lang="vi-VN"/>
              <a:t>đĩ</a:t>
            </a:r>
            <a:r>
              <a:rPr lang="en-US"/>
              <a:t>a.</a:t>
            </a:r>
          </a:p>
          <a:p>
            <a:pPr lvl="1">
              <a:defRPr/>
            </a:pPr>
            <a:r>
              <a:rPr lang="en-US"/>
              <a:t>Tìm cách chuyển N </a:t>
            </a:r>
            <a:r>
              <a:rPr lang="vi-VN"/>
              <a:t>đĩ</a:t>
            </a:r>
            <a:r>
              <a:rPr lang="en-US"/>
              <a:t>a từ </a:t>
            </a:r>
            <a:r>
              <a:rPr lang="en-US" smtClean="0"/>
              <a:t>cọc A sang cọc B sao </a:t>
            </a:r>
            <a:r>
              <a:rPr lang="en-US"/>
              <a:t>cho:</a:t>
            </a:r>
          </a:p>
          <a:p>
            <a:pPr lvl="2">
              <a:defRPr/>
            </a:pPr>
            <a:r>
              <a:rPr lang="en-US"/>
              <a:t>Một lần chuyển 1 </a:t>
            </a:r>
            <a:r>
              <a:rPr lang="vi-VN"/>
              <a:t>đĩ</a:t>
            </a:r>
            <a:r>
              <a:rPr lang="en-US"/>
              <a:t>a</a:t>
            </a:r>
          </a:p>
          <a:p>
            <a:pPr lvl="2">
              <a:defRPr/>
            </a:pPr>
            <a:r>
              <a:rPr lang="vi-VN" smtClean="0"/>
              <a:t>Mỗi đĩa có thể được chuyển từ cọc này sang cọc khác bất kì</a:t>
            </a:r>
          </a:p>
          <a:p>
            <a:pPr lvl="2">
              <a:defRPr/>
            </a:pPr>
            <a:r>
              <a:rPr lang="vi-VN" smtClean="0"/>
              <a:t>Đ</a:t>
            </a:r>
            <a:r>
              <a:rPr lang="en-US"/>
              <a:t>ĩa lớn h</a:t>
            </a:r>
            <a:r>
              <a:rPr lang="vi-VN"/>
              <a:t>ơ</a:t>
            </a:r>
            <a:r>
              <a:rPr lang="en-US"/>
              <a:t>n phải nằm d</a:t>
            </a:r>
            <a:r>
              <a:rPr lang="vi-VN"/>
              <a:t>ướ</a:t>
            </a:r>
            <a:r>
              <a:rPr lang="en-US"/>
              <a:t>i</a:t>
            </a:r>
            <a:r>
              <a:rPr lang="en-US" smtClean="0"/>
              <a:t>.</a:t>
            </a:r>
          </a:p>
          <a:p>
            <a:pPr lvl="1">
              <a:defRPr/>
            </a:pPr>
            <a:r>
              <a:rPr lang="en-US" smtClean="0"/>
              <a:t>Với N=2, ta có: chuyển đĩa bé nhất (đĩa 1) sang cọc C, chuyển đĩa 2 sang cọc B, chuyển đĩa 1 sang cọc B</a:t>
            </a:r>
            <a:endParaRPr lang="en-US"/>
          </a:p>
          <a:p>
            <a:pPr lvl="1"/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FCAA-F44E-42D3-A909-30FC619F9034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31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45844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toán tháp Hà Nội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843B-9C46-4954-8B40-E7FE7019C1F4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685800" y="3657600"/>
            <a:ext cx="2133600" cy="2057400"/>
            <a:chOff x="685800" y="3276600"/>
            <a:chExt cx="2133600" cy="2057400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837406" y="4191000"/>
              <a:ext cx="1829594" cy="794"/>
            </a:xfrm>
            <a:prstGeom prst="straightConnector1">
              <a:avLst/>
            </a:prstGeom>
            <a:ln>
              <a:solidFill>
                <a:srgbClr val="FFC000"/>
              </a:solidFill>
              <a:headEnd/>
              <a:tailEnd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6" name="AutoShape 6"/>
            <p:cNvSpPr>
              <a:spLocks noChangeArrowheads="1"/>
            </p:cNvSpPr>
            <p:nvPr/>
          </p:nvSpPr>
          <p:spPr bwMode="gray">
            <a:xfrm>
              <a:off x="685800" y="5105400"/>
              <a:ext cx="2133600" cy="2286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</p:grpSp>
      <p:sp>
        <p:nvSpPr>
          <p:cNvPr id="40" name="AutoShape 6"/>
          <p:cNvSpPr>
            <a:spLocks noChangeArrowheads="1"/>
          </p:cNvSpPr>
          <p:nvPr/>
        </p:nvSpPr>
        <p:spPr bwMode="gray">
          <a:xfrm>
            <a:off x="685800" y="5791200"/>
            <a:ext cx="2133600" cy="457200"/>
          </a:xfrm>
          <a:prstGeom prst="roundRect">
            <a:avLst>
              <a:gd name="adj" fmla="val 16667"/>
            </a:avLst>
          </a:prstGeom>
          <a:noFill/>
          <a:ln>
            <a:noFill/>
            <a:prstDash val="sys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</a:rPr>
              <a:t>Cột nguồn A</a:t>
            </a:r>
          </a:p>
        </p:txBody>
      </p:sp>
      <p:sp>
        <p:nvSpPr>
          <p:cNvPr id="41" name="AutoShape 6"/>
          <p:cNvSpPr>
            <a:spLocks noChangeArrowheads="1"/>
          </p:cNvSpPr>
          <p:nvPr/>
        </p:nvSpPr>
        <p:spPr bwMode="gray">
          <a:xfrm>
            <a:off x="3276600" y="5791200"/>
            <a:ext cx="2133600" cy="457200"/>
          </a:xfrm>
          <a:prstGeom prst="roundRect">
            <a:avLst>
              <a:gd name="adj" fmla="val 16667"/>
            </a:avLst>
          </a:prstGeom>
          <a:noFill/>
          <a:ln>
            <a:noFill/>
            <a:prstDash val="sys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</a:rPr>
              <a:t>Cột trung gian </a:t>
            </a:r>
            <a:r>
              <a:rPr lang="en-US" smtClean="0">
                <a:solidFill>
                  <a:srgbClr val="FF0000"/>
                </a:solidFill>
              </a:rPr>
              <a:t>C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2" name="AutoShape 6"/>
          <p:cNvSpPr>
            <a:spLocks noChangeArrowheads="1"/>
          </p:cNvSpPr>
          <p:nvPr/>
        </p:nvSpPr>
        <p:spPr bwMode="gray">
          <a:xfrm>
            <a:off x="5791200" y="5791200"/>
            <a:ext cx="2133600" cy="457200"/>
          </a:xfrm>
          <a:prstGeom prst="roundRect">
            <a:avLst>
              <a:gd name="adj" fmla="val 16667"/>
            </a:avLst>
          </a:prstGeom>
          <a:noFill/>
          <a:ln>
            <a:noFill/>
            <a:prstDash val="sys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</a:rPr>
              <a:t>Cột </a:t>
            </a:r>
            <a:r>
              <a:rPr lang="vi-VN">
                <a:solidFill>
                  <a:srgbClr val="FF0000"/>
                </a:solidFill>
              </a:rPr>
              <a:t>đí</a:t>
            </a:r>
            <a:r>
              <a:rPr lang="en-US">
                <a:solidFill>
                  <a:srgbClr val="FF0000"/>
                </a:solidFill>
              </a:rPr>
              <a:t>ch </a:t>
            </a:r>
            <a:r>
              <a:rPr lang="en-US" smtClean="0">
                <a:solidFill>
                  <a:srgbClr val="FF0000"/>
                </a:solidFill>
              </a:rPr>
              <a:t>B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3276600" y="3657600"/>
            <a:ext cx="2133600" cy="2057400"/>
            <a:chOff x="3276600" y="3276600"/>
            <a:chExt cx="2133600" cy="2057400"/>
          </a:xfrm>
        </p:grpSpPr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3428206" y="4191000"/>
              <a:ext cx="1829594" cy="794"/>
            </a:xfrm>
            <a:prstGeom prst="straightConnector1">
              <a:avLst/>
            </a:prstGeom>
            <a:ln>
              <a:solidFill>
                <a:srgbClr val="FFC000"/>
              </a:solidFill>
              <a:headEnd/>
              <a:tailEnd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55" name="AutoShape 6"/>
            <p:cNvSpPr>
              <a:spLocks noChangeArrowheads="1"/>
            </p:cNvSpPr>
            <p:nvPr/>
          </p:nvSpPr>
          <p:spPr bwMode="gray">
            <a:xfrm>
              <a:off x="3276600" y="5105400"/>
              <a:ext cx="2133600" cy="2286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791200" y="3657600"/>
            <a:ext cx="2133600" cy="2057400"/>
            <a:chOff x="5791200" y="3276600"/>
            <a:chExt cx="2133600" cy="2057400"/>
          </a:xfrm>
        </p:grpSpPr>
        <p:cxnSp>
          <p:nvCxnSpPr>
            <p:cNvPr id="56" name="Straight Arrow Connector 55"/>
            <p:cNvCxnSpPr/>
            <p:nvPr/>
          </p:nvCxnSpPr>
          <p:spPr>
            <a:xfrm rot="5400000" flipH="1" flipV="1">
              <a:off x="5942806" y="4191000"/>
              <a:ext cx="1829594" cy="794"/>
            </a:xfrm>
            <a:prstGeom prst="straightConnector1">
              <a:avLst/>
            </a:prstGeom>
            <a:ln>
              <a:solidFill>
                <a:srgbClr val="FFC000"/>
              </a:solidFill>
              <a:headEnd/>
              <a:tailEnd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57" name="AutoShape 6"/>
            <p:cNvSpPr>
              <a:spLocks noChangeArrowheads="1"/>
            </p:cNvSpPr>
            <p:nvPr/>
          </p:nvSpPr>
          <p:spPr bwMode="gray">
            <a:xfrm>
              <a:off x="5791200" y="5105400"/>
              <a:ext cx="2133600" cy="2286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</p:grpSp>
      <p:sp>
        <p:nvSpPr>
          <p:cNvPr id="59" name="AutoShape 6"/>
          <p:cNvSpPr>
            <a:spLocks noChangeArrowheads="1"/>
          </p:cNvSpPr>
          <p:nvPr/>
        </p:nvSpPr>
        <p:spPr bwMode="gray">
          <a:xfrm>
            <a:off x="1524000" y="3886200"/>
            <a:ext cx="4572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/>
              <a:t>1</a:t>
            </a:r>
          </a:p>
        </p:txBody>
      </p:sp>
      <p:sp>
        <p:nvSpPr>
          <p:cNvPr id="60" name="AutoShape 6"/>
          <p:cNvSpPr>
            <a:spLocks noChangeArrowheads="1"/>
          </p:cNvSpPr>
          <p:nvPr/>
        </p:nvSpPr>
        <p:spPr bwMode="gray">
          <a:xfrm>
            <a:off x="1295400" y="4267200"/>
            <a:ext cx="9144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/>
              <a:t>…</a:t>
            </a:r>
          </a:p>
        </p:txBody>
      </p:sp>
      <p:sp>
        <p:nvSpPr>
          <p:cNvPr id="61" name="AutoShape 6"/>
          <p:cNvSpPr>
            <a:spLocks noChangeArrowheads="1"/>
          </p:cNvSpPr>
          <p:nvPr/>
        </p:nvSpPr>
        <p:spPr bwMode="gray">
          <a:xfrm>
            <a:off x="1066800" y="4648200"/>
            <a:ext cx="13716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/>
              <a:t>N-1</a:t>
            </a: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1066800" y="3886200"/>
            <a:ext cx="1371600" cy="1143000"/>
            <a:chOff x="1066800" y="3505200"/>
            <a:chExt cx="1371600" cy="1143000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gray">
            <a:xfrm>
              <a:off x="1524000" y="3505200"/>
              <a:ext cx="457200" cy="3810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/>
                <a:t>1</a:t>
              </a:r>
            </a:p>
          </p:txBody>
        </p:sp>
        <p:sp>
          <p:nvSpPr>
            <p:cNvPr id="22" name="AutoShape 6"/>
            <p:cNvSpPr>
              <a:spLocks noChangeArrowheads="1"/>
            </p:cNvSpPr>
            <p:nvPr/>
          </p:nvSpPr>
          <p:spPr bwMode="gray">
            <a:xfrm>
              <a:off x="1295400" y="3886200"/>
              <a:ext cx="914400" cy="3810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/>
                <a:t>…</a:t>
              </a:r>
            </a:p>
          </p:txBody>
        </p:sp>
        <p:sp>
          <p:nvSpPr>
            <p:cNvPr id="21" name="AutoShape 6"/>
            <p:cNvSpPr>
              <a:spLocks noChangeArrowheads="1"/>
            </p:cNvSpPr>
            <p:nvPr/>
          </p:nvSpPr>
          <p:spPr bwMode="gray">
            <a:xfrm>
              <a:off x="1066800" y="4267200"/>
              <a:ext cx="1371600" cy="3810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/>
                <a:t>N-1</a:t>
              </a:r>
            </a:p>
          </p:txBody>
        </p:sp>
      </p:grpSp>
      <p:sp>
        <p:nvSpPr>
          <p:cNvPr id="7" name="AutoShape 6"/>
          <p:cNvSpPr>
            <a:spLocks noChangeArrowheads="1"/>
          </p:cNvSpPr>
          <p:nvPr/>
        </p:nvSpPr>
        <p:spPr bwMode="gray">
          <a:xfrm>
            <a:off x="838200" y="5029200"/>
            <a:ext cx="18288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/>
              <a:t>N</a:t>
            </a:r>
          </a:p>
        </p:txBody>
      </p:sp>
      <p:sp>
        <p:nvSpPr>
          <p:cNvPr id="67" name="AutoShape 6"/>
          <p:cNvSpPr>
            <a:spLocks noChangeArrowheads="1"/>
          </p:cNvSpPr>
          <p:nvPr/>
        </p:nvSpPr>
        <p:spPr bwMode="gray">
          <a:xfrm>
            <a:off x="2667000" y="1600200"/>
            <a:ext cx="1524000" cy="457200"/>
          </a:xfrm>
          <a:prstGeom prst="roundRect">
            <a:avLst>
              <a:gd name="adj" fmla="val 16667"/>
            </a:avLst>
          </a:prstGeom>
          <a:ln>
            <a:prstDash val="sys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>
                <a:solidFill>
                  <a:srgbClr val="000066"/>
                </a:solidFill>
              </a:rPr>
              <a:t>N-1 </a:t>
            </a:r>
            <a:r>
              <a:rPr lang="vi-VN" sz="1600">
                <a:solidFill>
                  <a:srgbClr val="000066"/>
                </a:solidFill>
              </a:rPr>
              <a:t>đĩa</a:t>
            </a:r>
            <a:r>
              <a:rPr lang="en-US" sz="1600">
                <a:solidFill>
                  <a:srgbClr val="000066"/>
                </a:solidFill>
              </a:rPr>
              <a:t> A </a:t>
            </a:r>
            <a:r>
              <a:rPr lang="en-US" sz="1600">
                <a:solidFill>
                  <a:srgbClr val="000066"/>
                </a:solidFill>
                <a:sym typeface="Wingdings" pitchFamily="2" charset="2"/>
              </a:rPr>
              <a:t> </a:t>
            </a:r>
            <a:r>
              <a:rPr lang="en-US" sz="1600" smtClean="0">
                <a:solidFill>
                  <a:srgbClr val="000066"/>
                </a:solidFill>
                <a:sym typeface="Wingdings" pitchFamily="2" charset="2"/>
              </a:rPr>
              <a:t>C</a:t>
            </a:r>
            <a:r>
              <a:rPr lang="en-US" sz="1600" smtClean="0">
                <a:solidFill>
                  <a:srgbClr val="000066"/>
                </a:solidFill>
              </a:rPr>
              <a:t> 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68" name="AutoShape 6"/>
          <p:cNvSpPr>
            <a:spLocks noChangeArrowheads="1"/>
          </p:cNvSpPr>
          <p:nvPr/>
        </p:nvSpPr>
        <p:spPr bwMode="gray">
          <a:xfrm>
            <a:off x="685800" y="1600200"/>
            <a:ext cx="1524000" cy="457200"/>
          </a:xfrm>
          <a:prstGeom prst="roundRect">
            <a:avLst>
              <a:gd name="adj" fmla="val 16667"/>
            </a:avLst>
          </a:prstGeom>
          <a:ln>
            <a:prstDash val="sys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>
                <a:solidFill>
                  <a:srgbClr val="000066"/>
                </a:solidFill>
              </a:rPr>
              <a:t>N </a:t>
            </a:r>
            <a:r>
              <a:rPr lang="vi-VN" sz="1600">
                <a:solidFill>
                  <a:srgbClr val="000066"/>
                </a:solidFill>
              </a:rPr>
              <a:t>đĩa</a:t>
            </a:r>
            <a:r>
              <a:rPr lang="en-US" sz="1600">
                <a:solidFill>
                  <a:srgbClr val="000066"/>
                </a:solidFill>
              </a:rPr>
              <a:t> A </a:t>
            </a:r>
            <a:r>
              <a:rPr lang="en-US" sz="1600">
                <a:solidFill>
                  <a:srgbClr val="000066"/>
                </a:solidFill>
                <a:sym typeface="Wingdings" pitchFamily="2" charset="2"/>
              </a:rPr>
              <a:t> </a:t>
            </a:r>
            <a:r>
              <a:rPr lang="en-US" sz="1600" smtClean="0">
                <a:solidFill>
                  <a:srgbClr val="000066"/>
                </a:solidFill>
                <a:sym typeface="Wingdings" pitchFamily="2" charset="2"/>
              </a:rPr>
              <a:t>B</a:t>
            </a:r>
            <a:r>
              <a:rPr lang="en-US" sz="1600" smtClean="0">
                <a:solidFill>
                  <a:srgbClr val="000066"/>
                </a:solidFill>
              </a:rPr>
              <a:t> 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69" name="AutoShape 6"/>
          <p:cNvSpPr>
            <a:spLocks noChangeArrowheads="1"/>
          </p:cNvSpPr>
          <p:nvPr/>
        </p:nvSpPr>
        <p:spPr bwMode="gray">
          <a:xfrm>
            <a:off x="6629400" y="1600200"/>
            <a:ext cx="1524000" cy="457200"/>
          </a:xfrm>
          <a:prstGeom prst="roundRect">
            <a:avLst>
              <a:gd name="adj" fmla="val 16667"/>
            </a:avLst>
          </a:prstGeom>
          <a:ln>
            <a:prstDash val="sys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>
                <a:solidFill>
                  <a:srgbClr val="000066"/>
                </a:solidFill>
              </a:rPr>
              <a:t>N-1 </a:t>
            </a:r>
            <a:r>
              <a:rPr lang="vi-VN" sz="1600">
                <a:solidFill>
                  <a:srgbClr val="000066"/>
                </a:solidFill>
              </a:rPr>
              <a:t>đĩa</a:t>
            </a:r>
            <a:r>
              <a:rPr lang="en-US" sz="1600">
                <a:solidFill>
                  <a:srgbClr val="000066"/>
                </a:solidFill>
              </a:rPr>
              <a:t> </a:t>
            </a:r>
            <a:r>
              <a:rPr lang="en-US" sz="1600" smtClean="0">
                <a:solidFill>
                  <a:srgbClr val="000066"/>
                </a:solidFill>
              </a:rPr>
              <a:t>C </a:t>
            </a:r>
            <a:r>
              <a:rPr lang="en-US" sz="1600">
                <a:solidFill>
                  <a:srgbClr val="000066"/>
                </a:solidFill>
                <a:sym typeface="Wingdings" pitchFamily="2" charset="2"/>
              </a:rPr>
              <a:t> </a:t>
            </a:r>
            <a:r>
              <a:rPr lang="en-US" sz="1600" smtClean="0">
                <a:solidFill>
                  <a:srgbClr val="000066"/>
                </a:solidFill>
                <a:sym typeface="Wingdings" pitchFamily="2" charset="2"/>
              </a:rPr>
              <a:t>B</a:t>
            </a:r>
            <a:r>
              <a:rPr lang="en-US" sz="1600" smtClean="0">
                <a:solidFill>
                  <a:srgbClr val="000066"/>
                </a:solidFill>
              </a:rPr>
              <a:t> 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70" name="AutoShape 6"/>
          <p:cNvSpPr>
            <a:spLocks noChangeArrowheads="1"/>
          </p:cNvSpPr>
          <p:nvPr/>
        </p:nvSpPr>
        <p:spPr bwMode="gray">
          <a:xfrm>
            <a:off x="4648200" y="1600200"/>
            <a:ext cx="1524000" cy="457200"/>
          </a:xfrm>
          <a:prstGeom prst="roundRect">
            <a:avLst>
              <a:gd name="adj" fmla="val 16667"/>
            </a:avLst>
          </a:prstGeom>
          <a:ln>
            <a:prstDash val="sys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vi-VN" sz="1600">
                <a:solidFill>
                  <a:srgbClr val="000066"/>
                </a:solidFill>
              </a:rPr>
              <a:t>Đĩa</a:t>
            </a:r>
            <a:r>
              <a:rPr lang="en-US" sz="1600">
                <a:solidFill>
                  <a:srgbClr val="000066"/>
                </a:solidFill>
              </a:rPr>
              <a:t> N A </a:t>
            </a:r>
            <a:r>
              <a:rPr lang="en-US" sz="1600">
                <a:solidFill>
                  <a:srgbClr val="000066"/>
                </a:solidFill>
                <a:sym typeface="Wingdings" pitchFamily="2" charset="2"/>
              </a:rPr>
              <a:t> </a:t>
            </a:r>
            <a:r>
              <a:rPr lang="en-US" sz="1600" smtClean="0">
                <a:solidFill>
                  <a:srgbClr val="000066"/>
                </a:solidFill>
                <a:sym typeface="Wingdings" pitchFamily="2" charset="2"/>
              </a:rPr>
              <a:t>B</a:t>
            </a:r>
            <a:r>
              <a:rPr lang="en-US" sz="1600" smtClean="0">
                <a:solidFill>
                  <a:srgbClr val="000066"/>
                </a:solidFill>
              </a:rPr>
              <a:t> 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71" name="AutoShape 6"/>
          <p:cNvSpPr>
            <a:spLocks noChangeArrowheads="1"/>
          </p:cNvSpPr>
          <p:nvPr/>
        </p:nvSpPr>
        <p:spPr bwMode="gray">
          <a:xfrm>
            <a:off x="2286000" y="1600200"/>
            <a:ext cx="304800" cy="457200"/>
          </a:xfrm>
          <a:prstGeom prst="roundRect">
            <a:avLst>
              <a:gd name="adj" fmla="val 16667"/>
            </a:avLst>
          </a:prstGeom>
          <a:ln>
            <a:noFill/>
            <a:prstDash val="sys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72" name="AutoShape 6"/>
          <p:cNvSpPr>
            <a:spLocks noChangeArrowheads="1"/>
          </p:cNvSpPr>
          <p:nvPr/>
        </p:nvSpPr>
        <p:spPr bwMode="gray">
          <a:xfrm>
            <a:off x="4267200" y="1600200"/>
            <a:ext cx="304800" cy="457200"/>
          </a:xfrm>
          <a:prstGeom prst="roundRect">
            <a:avLst>
              <a:gd name="adj" fmla="val 16667"/>
            </a:avLst>
          </a:prstGeom>
          <a:ln>
            <a:noFill/>
            <a:prstDash val="sys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" name="AutoShape 6"/>
          <p:cNvSpPr>
            <a:spLocks noChangeArrowheads="1"/>
          </p:cNvSpPr>
          <p:nvPr/>
        </p:nvSpPr>
        <p:spPr bwMode="gray">
          <a:xfrm>
            <a:off x="6248400" y="1600200"/>
            <a:ext cx="304800" cy="457200"/>
          </a:xfrm>
          <a:prstGeom prst="roundRect">
            <a:avLst>
              <a:gd name="adj" fmla="val 16667"/>
            </a:avLst>
          </a:prstGeom>
          <a:ln>
            <a:noFill/>
            <a:prstDash val="sys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4" name="AutoShape 6"/>
          <p:cNvSpPr>
            <a:spLocks noChangeArrowheads="1"/>
          </p:cNvSpPr>
          <p:nvPr/>
        </p:nvSpPr>
        <p:spPr bwMode="gray">
          <a:xfrm>
            <a:off x="2667000" y="1600200"/>
            <a:ext cx="457200" cy="457200"/>
          </a:xfrm>
          <a:prstGeom prst="roundRect">
            <a:avLst>
              <a:gd name="adj" fmla="val 16667"/>
            </a:avLst>
          </a:prstGeom>
          <a:ln>
            <a:prstDash val="sys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32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02824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54209E-6 L 3.33333E-6 -0.24976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24976 L 0.28333 -0.24976 " pathEditMode="relative" rAng="0" ptsTypes="AA">
                                      <p:cBhvr>
                                        <p:cTn id="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333 -0.24995 L 0.28333 0.05554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111 L 3.33333E-6 -0.36069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36069 L 0.55833 -0.36069 " pathEditMode="relative" rAng="0" ptsTypes="AA">
                                      <p:cBhvr>
                                        <p:cTn id="1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833 -0.36102 L 0.55833 0.00024 " pathEditMode="relative" rAng="0" ptsTypes="AA">
                                      <p:cBhvr>
                                        <p:cTn id="1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333 0.05549 L 0.28333 -0.24971 " pathEditMode="relative" rAng="0" ptsTypes="AA">
                                      <p:cBhvr>
                                        <p:cTn id="1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333 -0.24971 L 0.55833 -0.24971 " pathEditMode="relative" rAng="0" ptsTypes="AA">
                                      <p:cBhvr>
                                        <p:cTn id="1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833 -0.24988 L 0.55885 0.00069 " pathEditMode="relative" rAng="0" ptsTypes="AA">
                                      <p:cBhvr>
                                        <p:cTn id="1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7" grpId="0" animBg="1"/>
      <p:bldP spid="7" grpId="1" animBg="1"/>
      <p:bldP spid="7" grpId="2" animBg="1"/>
      <p:bldP spid="7" grpId="3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4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toán tháp Hà Nội (tt)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Xây dựng hàm 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CHUYEN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N_Đĩa</a:t>
            </a:r>
            <a:r>
              <a:rPr lang="en-US" smtClean="0"/>
              <a:t> </a:t>
            </a:r>
            <a:r>
              <a:rPr lang="fr-FR" b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TừCọc</a:t>
            </a:r>
            <a:r>
              <a:rPr lang="fr-FR" smtClean="0"/>
              <a:t> </a:t>
            </a:r>
            <a:r>
              <a:rPr lang="fr-FR"/>
              <a:t>này </a:t>
            </a:r>
            <a:r>
              <a:rPr lang="fr-FR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TớiCọc</a:t>
            </a:r>
            <a:r>
              <a:rPr lang="fr-FR"/>
              <a:t> khác thông qua </a:t>
            </a:r>
            <a:r>
              <a:rPr lang="fr-FR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CọcTrungGian</a:t>
            </a:r>
            <a:r>
              <a:rPr lang="fr-FR"/>
              <a:t>: </a:t>
            </a:r>
            <a:endParaRPr lang="fr-FR" smtClean="0"/>
          </a:p>
          <a:p>
            <a:endParaRPr lang="fr-FR" smtClean="0"/>
          </a:p>
          <a:p>
            <a:pPr marL="0" indent="0" algn="l">
              <a:buNone/>
            </a:pPr>
            <a:r>
              <a:rPr lang="fr-FR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CHUYEN</a:t>
            </a:r>
            <a:r>
              <a:rPr lang="fr-FR" sz="2400" b="1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N_Đĩa</a:t>
            </a:r>
            <a:r>
              <a:rPr lang="fr-FR" sz="2400" b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fr-FR" sz="2400" b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TừCọc</a:t>
            </a:r>
            <a:r>
              <a:rPr lang="fr-FR" sz="2400" b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fr-FR" sz="2400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TớiCọc</a:t>
            </a:r>
            <a:r>
              <a:rPr lang="fr-FR" sz="2400" b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fr-FR" sz="2400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CọcTrungGian</a:t>
            </a:r>
            <a:r>
              <a:rPr lang="fr-FR" sz="240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 algn="l">
              <a:buNone/>
            </a:pPr>
            <a:endParaRPr lang="fr-FR" sz="260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r-FR" smtClean="0"/>
              <a:t>Với N, ta có các thao tác sau:</a:t>
            </a:r>
          </a:p>
          <a:p>
            <a:pPr marL="0" indent="715963">
              <a:buNone/>
            </a:pPr>
            <a:r>
              <a:rPr lang="fr-FR" sz="2400" smtClean="0">
                <a:latin typeface="Courier New" pitchFamily="49" charset="0"/>
                <a:cs typeface="Courier New" pitchFamily="49" charset="0"/>
              </a:rPr>
              <a:t>CHUYEN(N-1,A,C,B);</a:t>
            </a:r>
            <a:endParaRPr lang="vi-VN" sz="2400">
              <a:latin typeface="Courier New" pitchFamily="49" charset="0"/>
              <a:cs typeface="Courier New" pitchFamily="49" charset="0"/>
            </a:endParaRPr>
          </a:p>
          <a:p>
            <a:pPr marL="0" indent="715963">
              <a:buNone/>
            </a:pPr>
            <a:r>
              <a:rPr lang="fr-FR" sz="2400" smtClean="0">
                <a:latin typeface="Courier New" pitchFamily="49" charset="0"/>
                <a:cs typeface="Courier New" pitchFamily="49" charset="0"/>
              </a:rPr>
              <a:t>CHUYEN(1,A,B,C);</a:t>
            </a:r>
            <a:endParaRPr lang="vi-VN" sz="2400">
              <a:latin typeface="Courier New" pitchFamily="49" charset="0"/>
              <a:cs typeface="Courier New" pitchFamily="49" charset="0"/>
            </a:endParaRPr>
          </a:p>
          <a:p>
            <a:pPr marL="0" indent="715963">
              <a:buNone/>
            </a:pPr>
            <a:r>
              <a:rPr lang="fr-FR" sz="2400" smtClean="0">
                <a:latin typeface="Courier New" pitchFamily="49" charset="0"/>
                <a:cs typeface="Courier New" pitchFamily="49" charset="0"/>
              </a:rPr>
              <a:t>CHUYEN(N-1,C,B,A);</a:t>
            </a:r>
            <a:endParaRPr lang="vi-VN" sz="2400">
              <a:latin typeface="Courier New" pitchFamily="49" charset="0"/>
              <a:cs typeface="Courier New" pitchFamily="49" charset="0"/>
            </a:endParaRPr>
          </a:p>
          <a:p>
            <a:pPr marL="0" indent="0" algn="l">
              <a:buNone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F558-3969-4828-BAEF-BDF4D012A401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33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7088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Bài toán tháp Hà Nội (tt)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FE3C-672A-4C38-AE85-01E517743760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611560" y="1124744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CHUYEN(int N, char A, char B, char C);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N;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printf("Nhap so dia: "); scanf("%d",&amp;N);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CHUYEN(N,'A','B','C');</a:t>
            </a:r>
          </a:p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CHUYEN(int N, char A, char B, char C)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(N==1) printf("%c -&gt; %c\n",A,B);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CHUYEN(N-1,A,C,B);</a:t>
            </a:r>
          </a:p>
          <a:p>
            <a:r>
              <a:rPr lang="en-US" sz="2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CHUYEN(1,A,B,C);</a:t>
            </a:r>
          </a:p>
          <a:p>
            <a:r>
              <a:rPr lang="en-US" sz="2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CHUYEN(N-1,C,B,A);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     }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0" y="1412776"/>
            <a:ext cx="9128125" cy="405408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5052" y="4149080"/>
            <a:ext cx="9128125" cy="432048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0" y="4797152"/>
            <a:ext cx="9128125" cy="1008112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-1" y="2348880"/>
            <a:ext cx="9128125" cy="1008112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95536" y="1124745"/>
            <a:ext cx="164798" cy="52565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34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00059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4.6 Một số hàm thông dụng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Các hàm toán học (trong 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mtClean="0"/>
              <a:t>)</a:t>
            </a:r>
          </a:p>
          <a:p>
            <a:pPr lvl="1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int abs(int x); </a:t>
            </a:r>
            <a:r>
              <a:rPr lang="en-US" smtClean="0"/>
              <a:t>giá </a:t>
            </a:r>
            <a:r>
              <a:rPr lang="en-US"/>
              <a:t>trị tuyệt đối của số nguyên </a:t>
            </a:r>
            <a:r>
              <a:rPr lang="en-US" smtClean="0"/>
              <a:t>x</a:t>
            </a:r>
          </a:p>
          <a:p>
            <a:pPr lvl="1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long int labs(long int x); </a:t>
            </a:r>
            <a:r>
              <a:rPr lang="en-US" smtClean="0"/>
              <a:t>giá </a:t>
            </a:r>
            <a:r>
              <a:rPr lang="en-US"/>
              <a:t>trị tuyệt đối của số nguyên dài </a:t>
            </a:r>
            <a:r>
              <a:rPr lang="en-US" smtClean="0"/>
              <a:t>x</a:t>
            </a:r>
          </a:p>
          <a:p>
            <a:pPr lvl="1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double fabs(double x);</a:t>
            </a:r>
          </a:p>
          <a:p>
            <a:pPr lvl="1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int rand(void); </a:t>
            </a:r>
            <a:r>
              <a:rPr lang="en-US"/>
              <a:t>cho giá trị ngẫu nhiên từ 0 đến </a:t>
            </a:r>
            <a:r>
              <a:rPr lang="en-US" smtClean="0"/>
              <a:t>32767</a:t>
            </a:r>
          </a:p>
          <a:p>
            <a:pPr lvl="1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int random(int n); </a:t>
            </a:r>
            <a:r>
              <a:rPr lang="en-US"/>
              <a:t>cho một giá trị ngẫu nhiên từ 0 đến </a:t>
            </a:r>
            <a:r>
              <a:rPr lang="en-US" smtClean="0"/>
              <a:t>n-1</a:t>
            </a:r>
          </a:p>
          <a:p>
            <a:pPr lvl="1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void srand(unsigned seed); </a:t>
            </a:r>
            <a:r>
              <a:rPr lang="en-US"/>
              <a:t>khởi đầu bộ số ngẫu nhiên bằng giá trị </a:t>
            </a:r>
            <a:r>
              <a:rPr lang="en-US" smtClean="0"/>
              <a:t>seed</a:t>
            </a:r>
          </a:p>
          <a:p>
            <a:pPr lvl="1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void randomize(void); </a:t>
            </a:r>
            <a:r>
              <a:rPr lang="en-US"/>
              <a:t>tạo điểm xuất phát ngẫu nhiên cho các hàm rand() và random() ở trên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CF3A-513C-4578-A2F8-EBD0490FE4FA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35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58020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Một số hàm thông </a:t>
            </a:r>
            <a:r>
              <a:rPr lang="en-US" smtClean="0"/>
              <a:t>dụng (tt)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Các hàm toán </a:t>
            </a:r>
            <a:r>
              <a:rPr lang="en-US" smtClean="0"/>
              <a:t>học</a:t>
            </a:r>
          </a:p>
          <a:p>
            <a:pPr lvl="1"/>
            <a:r>
              <a:rPr lang="en-US" b="1" i="1"/>
              <a:t>Các hàm lượng giác</a:t>
            </a:r>
            <a:r>
              <a:rPr lang="en-US"/>
              <a:t>: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sin, asin, sinh, cos, cosh, acos, tan, atan, tanh</a:t>
            </a:r>
            <a:endParaRPr lang="vi-VN" sz="2000" b="1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double log(double x); </a:t>
            </a:r>
            <a:r>
              <a:rPr lang="en-US"/>
              <a:t>tính logarit tự nhiên của x</a:t>
            </a:r>
            <a:endParaRPr lang="vi-VN"/>
          </a:p>
          <a:p>
            <a:pPr lvl="1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double log10(double x); </a:t>
            </a:r>
            <a:r>
              <a:rPr lang="en-US"/>
              <a:t>tính logarit cơ số 10 của x</a:t>
            </a:r>
            <a:endParaRPr lang="vi-VN"/>
          </a:p>
          <a:p>
            <a:pPr lvl="1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double pow(double x, double y); </a:t>
            </a:r>
            <a:r>
              <a:rPr lang="en-US"/>
              <a:t>tính x</a:t>
            </a:r>
            <a:r>
              <a:rPr lang="en-US" baseline="30000"/>
              <a:t>y</a:t>
            </a:r>
            <a:endParaRPr lang="vi-VN"/>
          </a:p>
          <a:p>
            <a:pPr lvl="1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double ceil(double x); </a:t>
            </a:r>
            <a:r>
              <a:rPr lang="en-US"/>
              <a:t>hàm làm tròn lên, trả về số nguyên nhỏ nhất lớn hơn </a:t>
            </a:r>
            <a:r>
              <a:rPr lang="en-US" smtClean="0"/>
              <a:t>x</a:t>
            </a:r>
          </a:p>
          <a:p>
            <a:pPr marL="471487" lvl="1" indent="0">
              <a:buNone/>
            </a:pPr>
            <a:r>
              <a:rPr lang="en-US" smtClean="0"/>
              <a:t>Ví dụ: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ceil(123.54) = 124</a:t>
            </a:r>
            <a:endParaRPr lang="vi-VN" sz="2000" b="1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double floor(double x); </a:t>
            </a:r>
            <a:r>
              <a:rPr lang="en-US"/>
              <a:t>hàm làm tròn xuống, cắt phần lẻ</a:t>
            </a:r>
            <a:r>
              <a:rPr lang="en-US" smtClean="0"/>
              <a:t>.</a:t>
            </a:r>
          </a:p>
          <a:p>
            <a:pPr marL="471487" lvl="1" indent="0">
              <a:buNone/>
            </a:pPr>
            <a:r>
              <a:rPr lang="en-US" smtClean="0"/>
              <a:t>Ví dụ: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floor(123.54) = 123</a:t>
            </a:r>
            <a:endParaRPr lang="vi-VN" sz="2000" b="1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0774-95C3-40B0-AA86-9FC5B3F5AF13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36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8152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Một số hàm thông dụng (tt)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Các hàm thời gian</a:t>
            </a:r>
          </a:p>
          <a:p>
            <a:pPr lvl="1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void getime(struct time *t); </a:t>
            </a:r>
            <a:r>
              <a:rPr lang="en-US"/>
              <a:t>Trả về giờ hệ thống và đặt vào các thành phần của một biến cấu trúc kiểu time do con trỏ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/>
              <a:t> trỏ tới.</a:t>
            </a:r>
            <a:endParaRPr lang="vi-VN"/>
          </a:p>
          <a:p>
            <a:pPr lvl="1"/>
            <a:r>
              <a:rPr lang="en-US"/>
              <a:t>Kiểu cấu trúc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time</a:t>
            </a:r>
            <a:r>
              <a:rPr lang="en-US"/>
              <a:t> trong dos.h được định nghĩa:</a:t>
            </a:r>
            <a:endParaRPr lang="vi-VN"/>
          </a:p>
          <a:p>
            <a:pPr marL="471487" lvl="1" indent="0">
              <a:buNone/>
            </a:pPr>
            <a:r>
              <a:rPr lang="en-US" sz="200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struct time</a:t>
            </a:r>
            <a:endParaRPr lang="vi-VN" sz="200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marL="471487" lvl="1" indent="0">
              <a:buNone/>
            </a:pPr>
            <a:r>
              <a:rPr lang="en-US" sz="200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unsigned </a:t>
            </a:r>
            <a:r>
              <a:rPr lang="en-US" sz="200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ti_hour;  /*giờ */</a:t>
            </a:r>
            <a:endParaRPr lang="vi-VN" sz="200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marL="471487" lvl="1" indent="0">
              <a:buNone/>
            </a:pPr>
            <a:r>
              <a:rPr lang="en-US" sz="200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  unsigned ti_min; /*phút*/</a:t>
            </a:r>
            <a:endParaRPr lang="vi-VN" sz="200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marL="471487" lvl="1" indent="0">
              <a:buNone/>
            </a:pPr>
            <a:r>
              <a:rPr lang="en-US" sz="200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  unsigned ti_sec; /*giây */</a:t>
            </a:r>
            <a:endParaRPr lang="vi-VN" sz="200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marL="471487" lvl="1" indent="0">
              <a:buNone/>
            </a:pPr>
            <a:r>
              <a:rPr lang="en-US" sz="200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  unsigned ti_hund; /*phần trăm*/</a:t>
            </a:r>
            <a:endParaRPr lang="vi-VN" sz="200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marL="471487" lvl="1" indent="0">
              <a:buNone/>
            </a:pPr>
            <a:r>
              <a:rPr lang="en-US" sz="200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void settime(struct time *t); </a:t>
            </a:r>
            <a:r>
              <a:rPr lang="en-US"/>
              <a:t>đặt lại giờ hệ thống theo giá trị các thành phần của một cấu trúc kiểu time do con trỏ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/>
              <a:t> trỏ tới.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89D2-1B6F-465C-A742-E3A796557F5B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37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91717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Một số hàm thông dụng (tt)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Các hàm ngày tháng</a:t>
            </a:r>
          </a:p>
          <a:p>
            <a:pPr lvl="1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getdate(struct date *d); </a:t>
            </a:r>
            <a:r>
              <a:rPr lang="en-US"/>
              <a:t>Hàm này nhận ngày hệ thống và đặt vào các thành phần của một biến cấu trúc kiểu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/>
              <a:t> do con trỏ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/>
              <a:t> trỏ tới.</a:t>
            </a:r>
            <a:endParaRPr lang="vi-VN"/>
          </a:p>
          <a:p>
            <a:pPr lvl="1"/>
            <a:r>
              <a:rPr lang="en-US"/>
              <a:t>Kiểu cấu trúc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/>
              <a:t> được định nghĩa trong dos.h </a:t>
            </a:r>
            <a:r>
              <a:rPr lang="en-US" sz="2000">
                <a:solidFill>
                  <a:srgbClr val="002060"/>
                </a:solidFill>
              </a:rPr>
              <a:t>struct date</a:t>
            </a:r>
            <a:endParaRPr lang="vi-VN" sz="2000">
              <a:solidFill>
                <a:srgbClr val="002060"/>
              </a:solidFill>
            </a:endParaRPr>
          </a:p>
          <a:p>
            <a:pPr marL="909637" lvl="2" indent="0">
              <a:buNone/>
            </a:pPr>
            <a:r>
              <a:rPr lang="en-US"/>
              <a:t>{ </a:t>
            </a:r>
            <a:r>
              <a:rPr lang="en-US" smtClean="0"/>
              <a:t>	int </a:t>
            </a:r>
            <a:r>
              <a:rPr lang="en-US"/>
              <a:t>da_year;</a:t>
            </a:r>
            <a:endParaRPr lang="vi-VN"/>
          </a:p>
          <a:p>
            <a:pPr marL="909637" lvl="2" indent="0">
              <a:buNone/>
            </a:pPr>
            <a:r>
              <a:rPr lang="en-US"/>
              <a:t>  </a:t>
            </a:r>
            <a:r>
              <a:rPr lang="en-US" smtClean="0"/>
              <a:t>	</a:t>
            </a:r>
            <a:r>
              <a:rPr lang="fr-FR" smtClean="0"/>
              <a:t>char </a:t>
            </a:r>
            <a:r>
              <a:rPr lang="fr-FR"/>
              <a:t>da_mon;</a:t>
            </a:r>
            <a:endParaRPr lang="vi-VN"/>
          </a:p>
          <a:p>
            <a:pPr marL="909637" lvl="2" indent="0">
              <a:buNone/>
            </a:pPr>
            <a:r>
              <a:rPr lang="fr-FR"/>
              <a:t>  </a:t>
            </a:r>
            <a:r>
              <a:rPr lang="fr-FR" smtClean="0"/>
              <a:t>	char </a:t>
            </a:r>
            <a:r>
              <a:rPr lang="fr-FR"/>
              <a:t>da_day;</a:t>
            </a:r>
            <a:endParaRPr lang="vi-VN"/>
          </a:p>
          <a:p>
            <a:pPr marL="909637" lvl="2" indent="0">
              <a:buNone/>
            </a:pPr>
            <a:r>
              <a:rPr lang="fr-FR"/>
              <a:t>}</a:t>
            </a:r>
            <a:endParaRPr lang="vi-VN"/>
          </a:p>
          <a:p>
            <a:pPr lvl="1"/>
            <a:r>
              <a:rPr lang="fr-FR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void setdate(struct date *d); </a:t>
            </a:r>
            <a:r>
              <a:rPr lang="fr-FR"/>
              <a:t>Đặt lại ngày hệ thống theo giá trị các thành phần của một biến cấu trúc kiểu date do con trỏ d trỏ tới.</a:t>
            </a:r>
            <a:endParaRPr lang="vi-VN"/>
          </a:p>
          <a:p>
            <a:pPr lvl="1"/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C863-8EE9-4CA1-A233-B35607845A20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38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62994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Một số hàm thông dụng (tt)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43000"/>
            <a:ext cx="8424936" cy="5181600"/>
          </a:xfrm>
        </p:spPr>
        <p:txBody>
          <a:bodyPr/>
          <a:lstStyle/>
          <a:p>
            <a:r>
              <a:rPr lang="en-US" smtClean="0"/>
              <a:t>Hàm chuyển đổi xâu kí tự</a:t>
            </a:r>
          </a:p>
          <a:p>
            <a:pPr marL="539750" lvl="1" indent="-269875" defTabSz="539750"/>
            <a:r>
              <a:rPr lang="fr-FR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char *itoa (int x, char *s, int cs); </a:t>
            </a:r>
            <a:r>
              <a:rPr lang="fr-FR" sz="2200"/>
              <a:t>chuyển đổi số nguyên </a:t>
            </a:r>
            <a:r>
              <a:rPr lang="fr-FR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fr-FR" sz="2200"/>
              <a:t> trong hệ đếm cơ số </a:t>
            </a:r>
            <a:r>
              <a:rPr lang="fr-FR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fr-FR" sz="2200"/>
              <a:t> sang chuỗi và lưu vào vùng nhớ </a:t>
            </a:r>
            <a:r>
              <a:rPr lang="fr-FR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fr-FR" sz="2200"/>
              <a:t>, </a:t>
            </a:r>
            <a:r>
              <a:rPr lang="fr-FR" sz="2200" smtClean="0"/>
              <a:t>trả </a:t>
            </a:r>
            <a:r>
              <a:rPr lang="fr-FR" sz="2200"/>
              <a:t>về địa chỉ vùng </a:t>
            </a:r>
            <a:r>
              <a:rPr lang="fr-FR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fr-FR" sz="2200"/>
              <a:t>.</a:t>
            </a:r>
            <a:endParaRPr lang="vi-VN" sz="2200"/>
          </a:p>
          <a:p>
            <a:pPr marL="539750" lvl="1" indent="-269875" defTabSz="539750"/>
            <a:r>
              <a:rPr lang="fr-FR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char *ltoa (long x, char *s, int cs); </a:t>
            </a:r>
            <a:r>
              <a:rPr lang="fr-FR" sz="2200"/>
              <a:t>chuyển đổi số nguyên dài kiểu </a:t>
            </a:r>
            <a:r>
              <a:rPr lang="fr-FR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long x</a:t>
            </a:r>
            <a:r>
              <a:rPr lang="fr-FR" sz="2200"/>
              <a:t> trong hệ đếm cơ số </a:t>
            </a:r>
            <a:r>
              <a:rPr lang="fr-FR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fr-FR" sz="2200"/>
              <a:t> sang chuỗi và lưu vào vùng nhớ </a:t>
            </a:r>
            <a:r>
              <a:rPr lang="fr-FR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fr-FR" sz="2200"/>
              <a:t>, </a:t>
            </a:r>
            <a:r>
              <a:rPr lang="fr-FR" sz="2200" smtClean="0"/>
              <a:t>trả </a:t>
            </a:r>
            <a:r>
              <a:rPr lang="fr-FR" sz="2200"/>
              <a:t>về địa chỉ vùng </a:t>
            </a:r>
            <a:r>
              <a:rPr lang="fr-FR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fr-FR" sz="2200"/>
              <a:t>.</a:t>
            </a:r>
            <a:endParaRPr lang="vi-VN" sz="2200"/>
          </a:p>
          <a:p>
            <a:pPr marL="539750" lvl="1" indent="-269875" defTabSz="539750"/>
            <a:r>
              <a:rPr lang="fr-FR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char *ultoa (unsigned long x, char *s, int cs);</a:t>
            </a:r>
            <a:r>
              <a:rPr lang="fr-FR" sz="2200"/>
              <a:t> chuyển số kiểu </a:t>
            </a:r>
            <a:r>
              <a:rPr lang="fr-FR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unsigned long x </a:t>
            </a:r>
            <a:r>
              <a:rPr lang="fr-FR" sz="2200"/>
              <a:t>trong hệ đếm cơ số </a:t>
            </a:r>
            <a:r>
              <a:rPr lang="fr-FR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fr-FR" sz="2200"/>
              <a:t> sang chuỗi và lưu vào vùng nhớ </a:t>
            </a:r>
            <a:r>
              <a:rPr lang="fr-FR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fr-FR" sz="2200"/>
              <a:t>, </a:t>
            </a:r>
            <a:r>
              <a:rPr lang="fr-FR" sz="2200" smtClean="0"/>
              <a:t>trả </a:t>
            </a:r>
            <a:r>
              <a:rPr lang="fr-FR" sz="2200"/>
              <a:t>về địa chỉ của vùng </a:t>
            </a:r>
            <a:r>
              <a:rPr lang="fr-FR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fr-FR" sz="2200"/>
              <a:t>.</a:t>
            </a:r>
            <a:endParaRPr lang="vi-VN" sz="2200"/>
          </a:p>
          <a:p>
            <a:pPr marL="539750" lvl="1" indent="-269875" defTabSz="539750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double atof (const char *s);</a:t>
            </a:r>
            <a:r>
              <a:rPr lang="en-US" sz="2200"/>
              <a:t> chuyển </a:t>
            </a:r>
            <a:r>
              <a:rPr lang="en-US" sz="2200" smtClean="0"/>
              <a:t>xâu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200" smtClean="0"/>
              <a:t> </a:t>
            </a:r>
            <a:r>
              <a:rPr lang="en-US" sz="2200"/>
              <a:t>thành </a:t>
            </a:r>
            <a:r>
              <a:rPr lang="en-US" sz="2200" smtClean="0"/>
              <a:t>số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endParaRPr lang="vi-VN" sz="2000" b="1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539750" lvl="1" indent="-269875" defTabSz="539750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int atoi (const char*s); </a:t>
            </a:r>
            <a:r>
              <a:rPr lang="en-US" sz="2200"/>
              <a:t>chuyển </a:t>
            </a:r>
            <a:r>
              <a:rPr lang="en-US" sz="2200" smtClean="0"/>
              <a:t>xâu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200" smtClean="0"/>
              <a:t> </a:t>
            </a:r>
            <a:r>
              <a:rPr lang="en-US" sz="2200"/>
              <a:t>thành </a:t>
            </a:r>
            <a:r>
              <a:rPr lang="en-US" sz="2200" smtClean="0"/>
              <a:t>số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vi-VN" sz="2000" b="1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539750" lvl="1" indent="-269875" defTabSz="539750"/>
            <a:r>
              <a:rPr lang="en-US" sz="20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long atol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(cont char *s);</a:t>
            </a:r>
            <a:r>
              <a:rPr lang="en-US" sz="2200"/>
              <a:t> chuyển </a:t>
            </a:r>
            <a:r>
              <a:rPr lang="en-US" sz="2200" smtClean="0"/>
              <a:t>xâu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200" smtClean="0"/>
              <a:t> </a:t>
            </a:r>
            <a:r>
              <a:rPr lang="en-US" sz="2200"/>
              <a:t>thành </a:t>
            </a:r>
            <a:r>
              <a:rPr lang="en-US" sz="2200" smtClean="0"/>
              <a:t>số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long</a:t>
            </a:r>
            <a:endParaRPr lang="vi-VN" sz="2000" b="1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EDBD-3A8D-4409-99BF-B2D8A8F5980B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39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38812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Đặt vấn đề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2060"/>
                </a:solidFill>
              </a:rPr>
              <a:t>3 </a:t>
            </a:r>
            <a:r>
              <a:rPr lang="vi-VN" smtClean="0">
                <a:solidFill>
                  <a:srgbClr val="002060"/>
                </a:solidFill>
              </a:rPr>
              <a:t>đ</a:t>
            </a:r>
            <a:r>
              <a:rPr lang="en-US" smtClean="0">
                <a:solidFill>
                  <a:srgbClr val="002060"/>
                </a:solidFill>
              </a:rPr>
              <a:t>oạn lệnh nhập a, b, c &gt; 0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29F1-5F78-41FE-82FB-64E794F31D45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sp>
        <p:nvSpPr>
          <p:cNvPr id="5" name="Rounded Rectangle 4"/>
          <p:cNvSpPr/>
          <p:nvPr/>
        </p:nvSpPr>
        <p:spPr>
          <a:xfrm>
            <a:off x="685800" y="1700808"/>
            <a:ext cx="152400" cy="434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838200" y="1700808"/>
            <a:ext cx="7010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do {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printf(“Nhap mot so nguyen duong: ”);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scanf(“%d”, &amp;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} while (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&lt;= 0);</a:t>
            </a:r>
          </a:p>
          <a:p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do {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printf(“Nhap mot so nguyen duong: ”);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scanf(“%d”, &amp;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} while (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&lt;= 0);</a:t>
            </a:r>
          </a:p>
          <a:p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do {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printf(“Nhap mot so nguyen duong: ”);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scanf(“%d”, &amp;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} while (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&lt;= 0);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0" y="1777008"/>
            <a:ext cx="9128125" cy="12192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0" y="3212976"/>
            <a:ext cx="9128125" cy="12192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0" y="4802088"/>
            <a:ext cx="9128125" cy="12192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4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0686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Một số hàm thông dụng (tt)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382000" cy="5181600"/>
          </a:xfrm>
        </p:spPr>
        <p:txBody>
          <a:bodyPr/>
          <a:lstStyle/>
          <a:p>
            <a:r>
              <a:rPr lang="en-US" smtClean="0"/>
              <a:t>Các hàm cấp phát động</a:t>
            </a:r>
          </a:p>
          <a:p>
            <a:pPr marL="527050" lvl="1" indent="-344488" defTabSz="808038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unsigned coreleft (void); </a:t>
            </a:r>
            <a:r>
              <a:rPr lang="en-US" sz="2200"/>
              <a:t>cho biết số bộ nhớ khả dụng trong vùng cấp phát động đối với mô hình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tiny</a:t>
            </a:r>
            <a:r>
              <a:rPr lang="en-US" sz="2200"/>
              <a:t>,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small</a:t>
            </a:r>
            <a:r>
              <a:rPr lang="en-US" sz="2200"/>
              <a:t> và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medium</a:t>
            </a:r>
            <a:endParaRPr lang="vi-VN" sz="2000" b="1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527050" lvl="1" indent="-344488" defTabSz="808038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unsigned long coreleft (void); </a:t>
            </a:r>
            <a:r>
              <a:rPr lang="en-US" sz="2200"/>
              <a:t>cho biết số bộ nhớ khả dụng trong vùng cấp phát động đối với mô hình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compact</a:t>
            </a:r>
            <a:r>
              <a:rPr lang="en-US" sz="2200"/>
              <a:t>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large</a:t>
            </a:r>
            <a:r>
              <a:rPr lang="en-US" sz="2200"/>
              <a:t> và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huge</a:t>
            </a:r>
            <a:endParaRPr lang="vi-VN" sz="2000" b="1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527050" lvl="1" indent="-344488" defTabSz="808038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void *calloc (size_t n, size_t size);</a:t>
            </a:r>
            <a:r>
              <a:rPr lang="en-US" sz="2200"/>
              <a:t> cấp phát vùng nhớ cho n đối tượng cỡ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size byte</a:t>
            </a:r>
            <a:endParaRPr lang="vi-VN" sz="2000" b="1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527050" lvl="1" indent="-344488" defTabSz="808038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void *malloc (size_t size); </a:t>
            </a:r>
            <a:r>
              <a:rPr lang="en-US" sz="2200"/>
              <a:t>cấp phát vùng nhớ cho </a:t>
            </a: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size byte</a:t>
            </a:r>
            <a:endParaRPr lang="vi-VN" sz="2000" b="1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527050" lvl="1" indent="-344488" defTabSz="808038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void *realloc (void *block, size_t size); </a:t>
            </a:r>
            <a:r>
              <a:rPr lang="en-US" sz="2200"/>
              <a:t>cấp phát lại bộ nhớ</a:t>
            </a:r>
            <a:endParaRPr lang="vi-VN" sz="2200"/>
          </a:p>
          <a:p>
            <a:pPr marL="527050" lvl="1" indent="-344488" defTabSz="808038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void free (void *block); </a:t>
            </a:r>
            <a:r>
              <a:rPr lang="en-US" sz="2200"/>
              <a:t>giải phóng vùng nhớ đã </a:t>
            </a:r>
            <a:r>
              <a:rPr lang="en-US" sz="2200" smtClean="0"/>
              <a:t>cấp</a:t>
            </a:r>
            <a:endParaRPr lang="vi-VN" sz="2200"/>
          </a:p>
          <a:p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167B-B8A2-4EF3-AC8E-E22880827106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40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57340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tập thực hành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130480" cy="5181600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Bài 1.</a:t>
            </a:r>
            <a:r>
              <a:rPr lang="en-US"/>
              <a:t> Viết hàm để tính và in ra số Fibonacy thứ n, biết rằng:</a:t>
            </a:r>
            <a:endParaRPr lang="vi-VN"/>
          </a:p>
          <a:p>
            <a:pPr marL="471487" lvl="1" indent="0">
              <a:spcBef>
                <a:spcPts val="0"/>
              </a:spcBef>
              <a:buNone/>
            </a:pPr>
            <a:r>
              <a:rPr lang="en-US"/>
              <a:t>F</a:t>
            </a:r>
            <a:r>
              <a:rPr lang="en-US" baseline="-25000"/>
              <a:t>0</a:t>
            </a:r>
            <a:r>
              <a:rPr lang="en-US"/>
              <a:t> = F</a:t>
            </a:r>
            <a:r>
              <a:rPr lang="en-US" baseline="-25000"/>
              <a:t>1</a:t>
            </a:r>
            <a:r>
              <a:rPr lang="en-US"/>
              <a:t> = 1</a:t>
            </a:r>
            <a:endParaRPr lang="vi-VN"/>
          </a:p>
          <a:p>
            <a:pPr marL="471487" lvl="1" indent="0">
              <a:spcBef>
                <a:spcPts val="0"/>
              </a:spcBef>
              <a:buNone/>
            </a:pPr>
            <a:r>
              <a:rPr lang="en-US"/>
              <a:t>F</a:t>
            </a:r>
            <a:r>
              <a:rPr lang="en-US" baseline="-25000"/>
              <a:t>n</a:t>
            </a:r>
            <a:r>
              <a:rPr lang="en-US"/>
              <a:t> = F</a:t>
            </a:r>
            <a:r>
              <a:rPr lang="en-US" baseline="-25000"/>
              <a:t>n – 1</a:t>
            </a:r>
            <a:r>
              <a:rPr lang="en-US"/>
              <a:t> + F</a:t>
            </a:r>
            <a:r>
              <a:rPr lang="en-US" baseline="-25000"/>
              <a:t>n – 2</a:t>
            </a:r>
            <a:endParaRPr lang="vi-VN"/>
          </a:p>
          <a:p>
            <a:pPr marL="0" indent="0">
              <a:buNone/>
            </a:pPr>
            <a:r>
              <a:rPr lang="en-US" b="1"/>
              <a:t>Bài 2.</a:t>
            </a:r>
            <a:r>
              <a:rPr lang="en-US"/>
              <a:t> Viết hàm kiểm tra một số có phải là số nguyên tố?</a:t>
            </a:r>
            <a:endParaRPr lang="vi-VN"/>
          </a:p>
          <a:p>
            <a:pPr marL="0" indent="0">
              <a:buNone/>
            </a:pPr>
            <a:r>
              <a:rPr lang="en-US" b="1" smtClean="0"/>
              <a:t>Bài </a:t>
            </a:r>
            <a:r>
              <a:rPr lang="en-US" b="1"/>
              <a:t>3.</a:t>
            </a:r>
            <a:r>
              <a:rPr lang="en-US"/>
              <a:t> Viết hàm kiểm tra một số có phải là số chính phương?</a:t>
            </a:r>
            <a:endParaRPr lang="vi-VN"/>
          </a:p>
          <a:p>
            <a:pPr marL="0" indent="0">
              <a:buNone/>
            </a:pPr>
            <a:r>
              <a:rPr lang="en-US" b="1"/>
              <a:t>Bài 4.</a:t>
            </a:r>
            <a:r>
              <a:rPr lang="en-US"/>
              <a:t> Số hoàn hảo là số mà số đó bằng đúng tổng các ước thực sự của nó. Ví dụ: 6 là số hoàn hảo vì 6 = 1+2+3. Viết hàm kiểm tra một số có phải là số hoàn hảo?</a:t>
            </a:r>
            <a:endParaRPr lang="vi-VN"/>
          </a:p>
          <a:p>
            <a:pPr marL="0" indent="0">
              <a:buNone/>
            </a:pP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657EE-9C97-4F4D-9917-8DC020834765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41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68551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Bài tập thực </a:t>
            </a:r>
            <a:r>
              <a:rPr lang="en-US" smtClean="0"/>
              <a:t>hành (tt)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Bài 5.</a:t>
            </a:r>
            <a:r>
              <a:rPr lang="en-US"/>
              <a:t> Viết hàm kiểm tra xem một số có phải là số đối xứng hay không? Ví dụ: 1234321 là số đối xứng.</a:t>
            </a:r>
            <a:endParaRPr lang="vi-VN"/>
          </a:p>
          <a:p>
            <a:pPr marL="0" indent="0">
              <a:buNone/>
            </a:pPr>
            <a:r>
              <a:rPr lang="en-US" b="1"/>
              <a:t>Bài 6.</a:t>
            </a:r>
            <a:r>
              <a:rPr lang="en-US"/>
              <a:t> Viết hàm để trả về số đảo của một số. Ví dụ: Số 12562 thì số đảo của nó sẽ là 26521.</a:t>
            </a:r>
            <a:endParaRPr lang="vi-VN"/>
          </a:p>
          <a:p>
            <a:pPr marL="0" indent="0">
              <a:buNone/>
            </a:pPr>
            <a:r>
              <a:rPr lang="en-US" b="1"/>
              <a:t>Bài 7.</a:t>
            </a:r>
            <a:r>
              <a:rPr lang="en-US"/>
              <a:t> Viết hàm tính tổ hợp chập k của n.</a:t>
            </a:r>
            <a:endParaRPr lang="vi-VN"/>
          </a:p>
          <a:p>
            <a:pPr marL="471487" lvl="1" indent="0">
              <a:buNone/>
            </a:pPr>
            <a:r>
              <a:rPr lang="en-US"/>
              <a:t>Trong đó: C</a:t>
            </a:r>
            <a:r>
              <a:rPr lang="en-US" baseline="30000"/>
              <a:t>k</a:t>
            </a:r>
            <a:r>
              <a:rPr lang="en-US" baseline="-25000"/>
              <a:t>n</a:t>
            </a:r>
            <a:r>
              <a:rPr lang="en-US"/>
              <a:t> = n!/(k!*(n-k)!)</a:t>
            </a:r>
            <a:endParaRPr lang="vi-VN"/>
          </a:p>
          <a:p>
            <a:pPr marL="0" indent="0">
              <a:buNone/>
            </a:pPr>
            <a:r>
              <a:rPr lang="en-US" b="1"/>
              <a:t>Bài 8</a:t>
            </a:r>
            <a:r>
              <a:rPr lang="en-US"/>
              <a:t>. Làm lại bài tập 6 với yêu cầu viết hàm dạng đệ quy.</a:t>
            </a:r>
            <a:endParaRPr lang="vi-VN"/>
          </a:p>
          <a:p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2BA9-FC63-4AAA-9128-2448492AE0F8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42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40996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Bài tập thực hành (tt)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Bài 9</a:t>
            </a:r>
            <a:r>
              <a:rPr lang="en-US"/>
              <a:t>. Viết hàm tính a</a:t>
            </a:r>
            <a:r>
              <a:rPr lang="en-US" baseline="30000"/>
              <a:t>n</a:t>
            </a:r>
            <a:r>
              <a:rPr lang="en-US"/>
              <a:t> với a kiểu số thực, n nguyên dương theo 2 cách:</a:t>
            </a:r>
            <a:endParaRPr lang="vi-VN"/>
          </a:p>
          <a:p>
            <a:pPr marL="471487" lvl="1" indent="0">
              <a:buNone/>
            </a:pPr>
            <a:r>
              <a:rPr lang="en-US"/>
              <a:t>a) Tính trực tiếp, không đệ quy.</a:t>
            </a:r>
            <a:endParaRPr lang="vi-VN"/>
          </a:p>
          <a:p>
            <a:pPr marL="471487" lvl="1" indent="0">
              <a:buNone/>
            </a:pPr>
            <a:r>
              <a:rPr lang="en-US"/>
              <a:t>b) Dùng đệ quy.</a:t>
            </a:r>
            <a:endParaRPr lang="vi-VN"/>
          </a:p>
          <a:p>
            <a:pPr marL="0" indent="0">
              <a:buNone/>
            </a:pPr>
            <a:r>
              <a:rPr lang="en-US" b="1"/>
              <a:t>Bài </a:t>
            </a:r>
            <a:r>
              <a:rPr lang="en-US" b="1" smtClean="0"/>
              <a:t>10*</a:t>
            </a:r>
            <a:r>
              <a:rPr lang="en-US" smtClean="0"/>
              <a:t>. </a:t>
            </a:r>
            <a:r>
              <a:rPr lang="en-US"/>
              <a:t>Nhập vào từ bàn phím một số nguyên dương n (n&lt;10). Viết chương trình con in ra tất cả các hoán vị của dãy số 1 2 3…n</a:t>
            </a:r>
            <a:endParaRPr lang="vi-VN"/>
          </a:p>
          <a:p>
            <a:pPr marL="471487" lvl="1" indent="0">
              <a:buNone/>
            </a:pPr>
            <a:r>
              <a:rPr lang="en-US" b="1" i="1"/>
              <a:t>Ví dụ:</a:t>
            </a:r>
            <a:r>
              <a:rPr lang="en-US"/>
              <a:t> n = 3 thì in </a:t>
            </a:r>
            <a:r>
              <a:rPr lang="en-US" smtClean="0"/>
              <a:t>ra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048E-027C-43CB-BC46-C6FB8208F4E2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4283968" y="4349683"/>
            <a:ext cx="10801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888" lvl="1" indent="-115888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2 3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pPr marL="115888" lvl="1" indent="-115888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1 3 2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pPr marL="115888" lvl="1" indent="-115888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2 1 3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pPr marL="115888" lvl="1" indent="-115888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2 3 1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pPr marL="115888" lvl="1" indent="-115888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3 1 2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  <a:p>
            <a:pPr marL="115888" lvl="1" indent="-115888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3 2 1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43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5016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Đặt vấn đề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2060"/>
                </a:solidFill>
              </a:rPr>
              <a:t>3 </a:t>
            </a:r>
            <a:r>
              <a:rPr lang="vi-VN">
                <a:solidFill>
                  <a:srgbClr val="002060"/>
                </a:solidFill>
              </a:rPr>
              <a:t>đ</a:t>
            </a:r>
            <a:r>
              <a:rPr lang="en-US">
                <a:solidFill>
                  <a:srgbClr val="002060"/>
                </a:solidFill>
              </a:rPr>
              <a:t>oạn lệnh tính s1 = a!, s2 = b!, s3 = c!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86E2-EBB2-472C-9072-C85DDF56A1CA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sp>
        <p:nvSpPr>
          <p:cNvPr id="5" name="Rounded Rectangle 4"/>
          <p:cNvSpPr/>
          <p:nvPr/>
        </p:nvSpPr>
        <p:spPr>
          <a:xfrm>
            <a:off x="685800" y="1772816"/>
            <a:ext cx="152400" cy="434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838200" y="1772816"/>
            <a:ext cx="7010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{ Tính s1 = a! = 1 * 2 * … * a }</a:t>
            </a:r>
          </a:p>
          <a:p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for (i = 2; i &lt;=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; i++)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* i;</a:t>
            </a:r>
          </a:p>
          <a:p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{ Tính s2 = b! = 1 * 2 * … * b }</a:t>
            </a:r>
          </a:p>
          <a:p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for (i = 2; i &lt;=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; i++)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* i;</a:t>
            </a:r>
          </a:p>
          <a:p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{ Tính s3 = c! = 1 * 2 * … * c }</a:t>
            </a:r>
          </a:p>
          <a:p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s3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for (i = 2; i &lt;=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; i++)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s3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s3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* i;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0" y="1849016"/>
            <a:ext cx="9128125" cy="12192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0" y="3373016"/>
            <a:ext cx="9128125" cy="12192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0" y="4897016"/>
            <a:ext cx="9128125" cy="1219200"/>
          </a:xfrm>
          <a:prstGeom prst="rect">
            <a:avLst/>
          </a:prstGeom>
          <a:solidFill>
            <a:srgbClr val="0099FF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5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53177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Đặt vấn </a:t>
            </a:r>
            <a:r>
              <a:rPr lang="vi-VN" smtClean="0"/>
              <a:t>đề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006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2060"/>
                </a:solidFill>
              </a:rPr>
              <a:t>Giải pháp =&gt; </a:t>
            </a:r>
            <a:r>
              <a:rPr lang="en-US" smtClean="0">
                <a:solidFill>
                  <a:srgbClr val="FF0000"/>
                </a:solidFill>
              </a:rPr>
              <a:t>Viết 1 lần và sử dụng nhiều lần</a:t>
            </a:r>
          </a:p>
          <a:p>
            <a:pPr lvl="1">
              <a:defRPr/>
            </a:pPr>
            <a:r>
              <a:rPr lang="en-US" smtClean="0"/>
              <a:t>Đoạn lệnh nhập tổng quát, với n = a, b, c</a:t>
            </a:r>
          </a:p>
          <a:p>
            <a:pPr lvl="1">
              <a:defRPr/>
            </a:pPr>
            <a:endParaRPr lang="en-US" smtClean="0"/>
          </a:p>
          <a:p>
            <a:pPr lvl="1">
              <a:defRPr/>
            </a:pPr>
            <a:endParaRPr lang="en-US" smtClean="0"/>
          </a:p>
          <a:p>
            <a:pPr lvl="1">
              <a:defRPr/>
            </a:pPr>
            <a:endParaRPr lang="en-US" smtClean="0"/>
          </a:p>
          <a:p>
            <a:pPr lvl="1">
              <a:defRPr/>
            </a:pPr>
            <a:endParaRPr lang="en-US" smtClean="0"/>
          </a:p>
          <a:p>
            <a:pPr lvl="1">
              <a:defRPr/>
            </a:pPr>
            <a:r>
              <a:rPr lang="en-US" smtClean="0"/>
              <a:t>Đoạn lệnh tính giai thừa tổng quát, n = a, b, c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26F7-CF8F-4922-8913-F29ECEB8DB87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sp>
        <p:nvSpPr>
          <p:cNvPr id="5" name="Rounded Rectangle 4"/>
          <p:cNvSpPr/>
          <p:nvPr/>
        </p:nvSpPr>
        <p:spPr>
          <a:xfrm>
            <a:off x="685800" y="2667000"/>
            <a:ext cx="152400" cy="1295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2667000"/>
            <a:ext cx="7010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do {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printf(“Nhap mot so nguyen duong: ”);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scanf(“%d”, &amp;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} while (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&lt;= 0);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5800" y="4800600"/>
            <a:ext cx="152400" cy="1295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8200" y="4800600"/>
            <a:ext cx="7010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Tính s = n! = 1 * 2 * … * n </a:t>
            </a:r>
          </a:p>
          <a:p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for (i = 2; i &lt;=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; i++)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* i;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6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18488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4.1 Khái niệm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2060"/>
                </a:solidFill>
              </a:rPr>
              <a:t>Chương trình con là:</a:t>
            </a:r>
          </a:p>
          <a:p>
            <a:pPr lvl="1">
              <a:defRPr/>
            </a:pPr>
            <a:r>
              <a:rPr lang="en-US" smtClean="0"/>
              <a:t>Một </a:t>
            </a:r>
            <a:r>
              <a:rPr lang="vi-VN" smtClean="0"/>
              <a:t>đ</a:t>
            </a:r>
            <a:r>
              <a:rPr lang="en-US" smtClean="0"/>
              <a:t>oạn ch</a:t>
            </a:r>
            <a:r>
              <a:rPr lang="vi-VN" smtClean="0"/>
              <a:t>ươ</a:t>
            </a:r>
            <a:r>
              <a:rPr lang="en-US" smtClean="0"/>
              <a:t>ng trình có tên, </a:t>
            </a:r>
            <a:r>
              <a:rPr lang="vi-VN" smtClean="0"/>
              <a:t>đầ</a:t>
            </a:r>
            <a:r>
              <a:rPr lang="en-US" smtClean="0"/>
              <a:t>u vào và </a:t>
            </a:r>
            <a:r>
              <a:rPr lang="vi-VN" smtClean="0"/>
              <a:t>đầ</a:t>
            </a:r>
            <a:r>
              <a:rPr lang="en-US" smtClean="0"/>
              <a:t>u ra.</a:t>
            </a:r>
          </a:p>
          <a:p>
            <a:pPr lvl="1">
              <a:defRPr/>
            </a:pPr>
            <a:r>
              <a:rPr lang="en-US" smtClean="0"/>
              <a:t>Có chức n</a:t>
            </a:r>
            <a:r>
              <a:rPr lang="vi-VN" smtClean="0"/>
              <a:t>ă</a:t>
            </a:r>
            <a:r>
              <a:rPr lang="en-US" smtClean="0"/>
              <a:t>ng giải quyết một số vấn </a:t>
            </a:r>
            <a:r>
              <a:rPr lang="vi-VN" smtClean="0"/>
              <a:t>đề</a:t>
            </a:r>
            <a:r>
              <a:rPr lang="en-US" smtClean="0"/>
              <a:t> chuyên biệt cho ch</a:t>
            </a:r>
            <a:r>
              <a:rPr lang="vi-VN" smtClean="0"/>
              <a:t>ươ</a:t>
            </a:r>
            <a:r>
              <a:rPr lang="en-US" smtClean="0"/>
              <a:t>ng trình chính.</a:t>
            </a:r>
          </a:p>
          <a:p>
            <a:pPr lvl="1">
              <a:defRPr/>
            </a:pPr>
            <a:r>
              <a:rPr lang="en-US" smtClean="0"/>
              <a:t>Đ</a:t>
            </a:r>
            <a:r>
              <a:rPr lang="vi-VN" smtClean="0"/>
              <a:t>ượ</a:t>
            </a:r>
            <a:r>
              <a:rPr lang="en-US" smtClean="0"/>
              <a:t>c gọi nhiều lần với các tham số khác nhau.</a:t>
            </a:r>
          </a:p>
          <a:p>
            <a:pPr lvl="1">
              <a:defRPr/>
            </a:pPr>
            <a:r>
              <a:rPr lang="en-US" smtClean="0"/>
              <a:t>Đ</a:t>
            </a:r>
            <a:r>
              <a:rPr lang="vi-VN" smtClean="0"/>
              <a:t>ượ</a:t>
            </a:r>
            <a:r>
              <a:rPr lang="en-US" smtClean="0"/>
              <a:t>c sử dụng khi có nhu cầu:</a:t>
            </a:r>
          </a:p>
          <a:p>
            <a:pPr lvl="2">
              <a:defRPr/>
            </a:pPr>
            <a:r>
              <a:rPr lang="en-US" sz="2200" smtClean="0"/>
              <a:t>Tái sử dụng: có một số chương trình được thực hiện ở nhiều nơi, bản chất không đổi nhưng giá trị các tham số cung cấp khác nhau.</a:t>
            </a:r>
          </a:p>
          <a:p>
            <a:pPr lvl="2">
              <a:defRPr/>
            </a:pPr>
            <a:r>
              <a:rPr lang="en-US" sz="2200" smtClean="0"/>
              <a:t>Chia để trị: chia chương trình lớn thành các chương trình nhỏ rồi ghép lại.</a:t>
            </a:r>
          </a:p>
          <a:p>
            <a:pPr marL="909637" lvl="2" indent="0">
              <a:buNone/>
              <a:defRPr/>
            </a:pPr>
            <a:r>
              <a:rPr lang="en-US" sz="2200" smtClean="0">
                <a:sym typeface="Wingdings" pitchFamily="2" charset="2"/>
              </a:rPr>
              <a:t> </a:t>
            </a:r>
            <a:r>
              <a:rPr lang="en-US" sz="2400">
                <a:solidFill>
                  <a:srgbClr val="0000FF"/>
                </a:solidFill>
                <a:sym typeface="Wingdings" pitchFamily="2" charset="2"/>
              </a:rPr>
              <a:t>Giúp chương trình trong sáng, dễ hiểu, dễ phát hiện lỗi và cải tiến.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4F82-8311-4607-827C-D97F53817E38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7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24231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4.1 </a:t>
            </a:r>
            <a:r>
              <a:rPr lang="en-US"/>
              <a:t>Khái </a:t>
            </a:r>
            <a:r>
              <a:rPr lang="en-US" smtClean="0"/>
              <a:t>niệm (tt)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202488" cy="5181600"/>
          </a:xfrm>
        </p:spPr>
        <p:txBody>
          <a:bodyPr/>
          <a:lstStyle/>
          <a:p>
            <a:r>
              <a:rPr lang="en-US" smtClean="0"/>
              <a:t>Trong các ngôn ngữ khác, có 2 loại chương trình con:</a:t>
            </a:r>
          </a:p>
          <a:p>
            <a:pPr lvl="1"/>
            <a:r>
              <a:rPr lang="en-US" smtClean="0"/>
              <a:t>Hàm (</a:t>
            </a:r>
            <a:r>
              <a:rPr lang="en-US" smtClean="0">
                <a:solidFill>
                  <a:srgbClr val="FF0000"/>
                </a:solidFill>
              </a:rPr>
              <a:t>function</a:t>
            </a:r>
            <a:r>
              <a:rPr lang="en-US" smtClean="0"/>
              <a:t>): trả </a:t>
            </a:r>
            <a:r>
              <a:rPr lang="en-US"/>
              <a:t>về giá trị thông qua tên </a:t>
            </a:r>
            <a:r>
              <a:rPr lang="en-US" smtClean="0"/>
              <a:t>hàm, sử </a:t>
            </a:r>
            <a:r>
              <a:rPr lang="en-US"/>
              <a:t>dụng trong các biểu thức và không được gọi như một </a:t>
            </a:r>
            <a:r>
              <a:rPr lang="en-US" smtClean="0"/>
              <a:t>lệnh.</a:t>
            </a:r>
          </a:p>
          <a:p>
            <a:pPr lvl="1"/>
            <a:r>
              <a:rPr lang="en-US" smtClean="0"/>
              <a:t>Thủ tục: </a:t>
            </a:r>
            <a:r>
              <a:rPr lang="en-US"/>
              <a:t>không có giá trị trả về, có thể tồn tại độc lập và được gọi như là một câu </a:t>
            </a:r>
            <a:r>
              <a:rPr lang="en-US" smtClean="0"/>
              <a:t>lệnh.</a:t>
            </a:r>
          </a:p>
          <a:p>
            <a:r>
              <a:rPr lang="en-US" smtClean="0"/>
              <a:t>Trong C: </a:t>
            </a:r>
            <a:r>
              <a:rPr lang="en-US" b="1"/>
              <a:t>chỉ tồn tại chương trình con dưới dạng hàm</a:t>
            </a:r>
            <a:r>
              <a:rPr lang="en-US"/>
              <a:t>, </a:t>
            </a:r>
            <a:r>
              <a:rPr lang="en-US" b="1"/>
              <a:t>không có thủ </a:t>
            </a:r>
            <a:r>
              <a:rPr lang="en-US" b="1" smtClean="0"/>
              <a:t>tục.</a:t>
            </a:r>
          </a:p>
          <a:p>
            <a:pPr lvl="1"/>
            <a:r>
              <a:rPr lang="en-US" smtClean="0"/>
              <a:t>Giá trị hàm có thể không cần dùng đến</a:t>
            </a:r>
          </a:p>
          <a:p>
            <a:pPr lvl="1"/>
            <a:r>
              <a:rPr lang="en-US" smtClean="0"/>
              <a:t>Có thể không có giá trị nào gán vào tên hàm (</a:t>
            </a:r>
            <a:r>
              <a:rPr lang="en-US" smtClean="0">
                <a:solidFill>
                  <a:srgbClr val="FF0000"/>
                </a:solidFill>
              </a:rPr>
              <a:t>void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Cung cấp các giá trị không phải là vô hướng</a:t>
            </a:r>
          </a:p>
          <a:p>
            <a:pPr lvl="1"/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EE99-CBB4-449B-8C89-A1554CF5066F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Chương 4 - Chương trình con</a:t>
            </a:r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8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58453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4.2 Cách xây dựng hàm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Cú pháp</a:t>
            </a:r>
          </a:p>
          <a:p>
            <a:pPr>
              <a:defRPr/>
            </a:pPr>
            <a:endParaRPr lang="en-US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en-US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en-US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lvl="1">
              <a:defRPr/>
            </a:pPr>
            <a:r>
              <a:rPr lang="en-US" smtClean="0"/>
              <a:t>Trong </a:t>
            </a:r>
            <a:r>
              <a:rPr lang="vi-VN" smtClean="0"/>
              <a:t>đó</a:t>
            </a:r>
            <a:endParaRPr lang="en-US" smtClean="0"/>
          </a:p>
          <a:p>
            <a:pPr lvl="2"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&lt;kiểu trả về&gt; </a:t>
            </a:r>
            <a:r>
              <a:rPr lang="en-US" smtClean="0"/>
              <a:t>: kiểu bất kỳ của C (</a:t>
            </a:r>
            <a:r>
              <a:rPr lang="en-US" smtClean="0">
                <a:solidFill>
                  <a:srgbClr val="FF0000"/>
                </a:solidFill>
              </a:rPr>
              <a:t>char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int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long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float</a:t>
            </a:r>
            <a:r>
              <a:rPr lang="en-US" smtClean="0"/>
              <a:t>,…). Nếu không cần trả về thì kiểu trả về là </a:t>
            </a:r>
            <a:r>
              <a:rPr lang="en-US" smtClean="0">
                <a:solidFill>
                  <a:srgbClr val="FF0000"/>
                </a:solidFill>
              </a:rPr>
              <a:t>void</a:t>
            </a:r>
            <a:r>
              <a:rPr lang="en-US" smtClean="0"/>
              <a:t>.</a:t>
            </a:r>
          </a:p>
          <a:p>
            <a:pPr lvl="2"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&lt;tên hàm&gt;</a:t>
            </a:r>
            <a:r>
              <a:rPr lang="en-US" smtClean="0"/>
              <a:t>: là tên gọi của hàm, đặt theo quy tắc đặt tên</a:t>
            </a:r>
          </a:p>
          <a:p>
            <a:pPr lvl="2"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&lt;danh sách tham số&gt;</a:t>
            </a:r>
            <a:r>
              <a:rPr lang="en-US" smtClean="0"/>
              <a:t> : </a:t>
            </a:r>
            <a:r>
              <a:rPr lang="en-US" smtClean="0">
                <a:solidFill>
                  <a:srgbClr val="FF0000"/>
                </a:solidFill>
              </a:rPr>
              <a:t>tham số hình thức </a:t>
            </a:r>
            <a:r>
              <a:rPr lang="vi-VN" smtClean="0">
                <a:solidFill>
                  <a:srgbClr val="FF0000"/>
                </a:solidFill>
              </a:rPr>
              <a:t>đầ</a:t>
            </a:r>
            <a:r>
              <a:rPr lang="en-US" smtClean="0">
                <a:solidFill>
                  <a:srgbClr val="FF0000"/>
                </a:solidFill>
              </a:rPr>
              <a:t>u vào</a:t>
            </a:r>
            <a:r>
              <a:rPr lang="en-US" smtClean="0"/>
              <a:t> giống khai báo biến, cách nhau bằng dấu </a:t>
            </a:r>
            <a:r>
              <a:rPr lang="en-US" smtClean="0">
                <a:solidFill>
                  <a:srgbClr val="FF0000"/>
                </a:solidFill>
              </a:rPr>
              <a:t>, </a:t>
            </a:r>
            <a:r>
              <a:rPr lang="en-US" smtClean="0">
                <a:solidFill>
                  <a:schemeClr val="tx1"/>
                </a:solidFill>
              </a:rPr>
              <a:t>hàm có thể không có đối số nào</a:t>
            </a:r>
            <a:endParaRPr lang="en-US" smtClean="0">
              <a:solidFill>
                <a:srgbClr val="FF0000"/>
              </a:solidFill>
            </a:endParaRPr>
          </a:p>
          <a:p>
            <a:pPr lvl="2"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&lt;giá trị&gt;</a:t>
            </a:r>
            <a:r>
              <a:rPr lang="en-US" smtClean="0"/>
              <a:t> : trả về cho hàm qua lệnh </a:t>
            </a:r>
            <a:r>
              <a:rPr lang="en-US" smtClean="0">
                <a:solidFill>
                  <a:srgbClr val="FF0000"/>
                </a:solidFill>
              </a:rPr>
              <a:t>return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A110-E36F-44B7-8AE5-0B9FD5799699}" type="datetime1">
              <a:rPr lang="vi-VN" smtClean="0"/>
              <a:pPr/>
              <a:t>02/07/2014</a:t>
            </a:fld>
            <a:endParaRPr lang="vi-VN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vi-VN" smtClean="0"/>
              <a:t>Chương 4 - Chương trình con</a:t>
            </a:r>
            <a:endParaRPr lang="en-US" smtClean="0"/>
          </a:p>
        </p:txBody>
      </p:sp>
      <p:sp>
        <p:nvSpPr>
          <p:cNvPr id="11" name="Rounded Rectangle 10"/>
          <p:cNvSpPr/>
          <p:nvPr/>
        </p:nvSpPr>
        <p:spPr>
          <a:xfrm>
            <a:off x="685800" y="1628800"/>
            <a:ext cx="152400" cy="16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38200" y="1628800"/>
            <a:ext cx="7010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&lt;kiểu trả về&gt; &lt;tên hàm&gt;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[danh sách tham số]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&lt;các câu lệnh&gt;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	[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&lt;giá trị&gt;;]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5402-1E0D-474E-8D8C-CBE7F053639E}" type="slidenum">
              <a:rPr lang="vi-VN" smtClean="0"/>
              <a:pPr/>
              <a:t>9</a:t>
            </a:fld>
            <a:r>
              <a:rPr lang="vi-VN" smtClean="0"/>
              <a:t>/43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5606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M_Lec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92D050"/>
      </a:accent6>
      <a:hlink>
        <a:srgbClr val="336699"/>
      </a:hlink>
      <a:folHlink>
        <a:srgbClr val="0033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C03-Cac cau truc dieu khien</Template>
  <TotalTime>3652</TotalTime>
  <Words>3601</Words>
  <Application>Microsoft Office PowerPoint</Application>
  <PresentationFormat>On-screen Show (4:3)</PresentationFormat>
  <Paragraphs>704</Paragraphs>
  <Slides>43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MM_Lec1</vt:lpstr>
      <vt:lpstr>Chương 4 CHƯƠNG TRÌNH CON</vt:lpstr>
      <vt:lpstr>Slide 2</vt:lpstr>
      <vt:lpstr>Đặt vấn đề</vt:lpstr>
      <vt:lpstr>Đặt vấn đề</vt:lpstr>
      <vt:lpstr>Đặt vấn đề</vt:lpstr>
      <vt:lpstr>Đặt vấn đề</vt:lpstr>
      <vt:lpstr>4.1 Khái niệm</vt:lpstr>
      <vt:lpstr>4.1 Khái niệm (tt)</vt:lpstr>
      <vt:lpstr>4.2 Cách xây dựng hàm</vt:lpstr>
      <vt:lpstr>Các bước viết hàm</vt:lpstr>
      <vt:lpstr>Ví dụ về hàm</vt:lpstr>
      <vt:lpstr>Ví dụ về hàm (tt)</vt:lpstr>
      <vt:lpstr>Ví dụ về hàm (tt)</vt:lpstr>
      <vt:lpstr>Một số quy tắc</vt:lpstr>
      <vt:lpstr>Một số quy tắc (tt)</vt:lpstr>
      <vt:lpstr>Một số quy tắc (tt)</vt:lpstr>
      <vt:lpstr>Một số quy tắc (tt)</vt:lpstr>
      <vt:lpstr>Một số ví dụ</vt:lpstr>
      <vt:lpstr>Một số ví dụ (tt)</vt:lpstr>
      <vt:lpstr>4.3 Tầm tác dụng của biến</vt:lpstr>
      <vt:lpstr>Tầm tác dụng của biến</vt:lpstr>
      <vt:lpstr>Chú ý</vt:lpstr>
      <vt:lpstr>4.4 Truyền tham số cho hàm</vt:lpstr>
      <vt:lpstr>Truyền tham số cho hàm</vt:lpstr>
      <vt:lpstr>Truyền tham số cho hàm</vt:lpstr>
      <vt:lpstr>Lưu ý khi truyền đối số</vt:lpstr>
      <vt:lpstr>Lời gọi hàm</vt:lpstr>
      <vt:lpstr>4.5 Hàm đệ quy</vt:lpstr>
      <vt:lpstr>Cấu trúc hàm đệ quy</vt:lpstr>
      <vt:lpstr>Ví dụ hàm đệ quy</vt:lpstr>
      <vt:lpstr>Ví dụ hàm đệ quy (tt)</vt:lpstr>
      <vt:lpstr>Bài toán tháp Hà Nội</vt:lpstr>
      <vt:lpstr>Bài toán tháp Hà Nội (tt)</vt:lpstr>
      <vt:lpstr>Bài toán tháp Hà Nội (tt)</vt:lpstr>
      <vt:lpstr>4.6 Một số hàm thông dụng</vt:lpstr>
      <vt:lpstr>Một số hàm thông dụng (tt)</vt:lpstr>
      <vt:lpstr>Một số hàm thông dụng (tt)</vt:lpstr>
      <vt:lpstr>Một số hàm thông dụng (tt)</vt:lpstr>
      <vt:lpstr>Một số hàm thông dụng (tt)</vt:lpstr>
      <vt:lpstr>Một số hàm thông dụng (tt)</vt:lpstr>
      <vt:lpstr>Bài tập thực hành</vt:lpstr>
      <vt:lpstr>Bài tập thực hành (tt)</vt:lpstr>
      <vt:lpstr>Bài tập thực hành (tt)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CƠ SỞ LẬP TRÌNH 1</dc:title>
  <dc:creator>Quy Tai</dc:creator>
  <cp:lastModifiedBy>WINDOWS</cp:lastModifiedBy>
  <cp:revision>88</cp:revision>
  <dcterms:created xsi:type="dcterms:W3CDTF">2011-07-17T01:46:34Z</dcterms:created>
  <dcterms:modified xsi:type="dcterms:W3CDTF">2014-07-02T02:20:57Z</dcterms:modified>
</cp:coreProperties>
</file>